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y="5143500" cx="9144000"/>
  <p:notesSz cx="6858000" cy="9144000"/>
  <p:embeddedFontLst>
    <p:embeddedFont>
      <p:font typeface="Roboto Black"/>
      <p:bold r:id="rId31"/>
      <p:boldItalic r:id="rId32"/>
    </p:embeddedFont>
    <p:embeddedFont>
      <p:font typeface="Roboto"/>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Black-bold.fntdata"/><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Roboto-regular.fntdata"/><Relationship Id="rId10" Type="http://schemas.openxmlformats.org/officeDocument/2006/relationships/slide" Target="slides/slide5.xml"/><Relationship Id="rId32" Type="http://schemas.openxmlformats.org/officeDocument/2006/relationships/font" Target="fonts/RobotoBlack-boldItalic.fntdata"/><Relationship Id="rId13" Type="http://schemas.openxmlformats.org/officeDocument/2006/relationships/slide" Target="slides/slide8.xml"/><Relationship Id="rId35" Type="http://schemas.openxmlformats.org/officeDocument/2006/relationships/font" Target="fonts/Roboto-italic.fntdata"/><Relationship Id="rId12" Type="http://schemas.openxmlformats.org/officeDocument/2006/relationships/slide" Target="slides/slide7.xml"/><Relationship Id="rId34" Type="http://schemas.openxmlformats.org/officeDocument/2006/relationships/font" Target="fonts/Roboto-bold.fntdata"/><Relationship Id="rId15" Type="http://schemas.openxmlformats.org/officeDocument/2006/relationships/slide" Target="slides/slide10.xml"/><Relationship Id="rId14" Type="http://schemas.openxmlformats.org/officeDocument/2006/relationships/slide" Target="slides/slide9.xml"/><Relationship Id="rId36" Type="http://schemas.openxmlformats.org/officeDocument/2006/relationships/font" Target="fonts/Roboto-bold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1e2644d8bc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1e2644d8bc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0a31e54c70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20a31e54c70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99994c7561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299994c7561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299994c7561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299994c7561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299994c7561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299994c7561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c6f9e470d_0_3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c6f9e470d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1e2644d8bc9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1e2644d8bc9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20a31e54c70_0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20a31e54c70_0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1eb352d2e6a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1eb352d2e6a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299994c7561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299994c7561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299994c7561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299994c7561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c6f9e470d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c6f9e47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c6f9e470d_0_12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c6f9e470d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1eb352d2e6a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1eb352d2e6a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1e2644d8bc9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1e2644d8bc9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241d42ee493_0_11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241d42ee493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c6f9e470d_0_2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c6f9e470d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241d42ee493_0_10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241d42ee493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e2644d8bc9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1e2644d8bc9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374151"/>
                </a:solidFill>
                <a:highlight>
                  <a:srgbClr val="F7F7F8"/>
                </a:highlight>
                <a:latin typeface="Roboto"/>
                <a:ea typeface="Roboto"/>
                <a:cs typeface="Roboto"/>
                <a:sym typeface="Roboto"/>
              </a:rPr>
              <a:t>The app allows users to search for and book unique accommodations in various locations around the world, such as apartments, houses, villas, and even castles. It also offers experiences and activities hosted by locals, giving travelers a chance to explore new places and cultures in an authentic way.</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3f4996bb5a_0_3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3f4996bb5a_0_3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50000"/>
              </a:lnSpc>
              <a:spcBef>
                <a:spcPts val="1000"/>
              </a:spcBef>
              <a:spcAft>
                <a:spcPts val="0"/>
              </a:spcAft>
              <a:buClr>
                <a:schemeClr val="dk1"/>
              </a:buClr>
              <a:buSzPts val="1100"/>
              <a:buFont typeface="Arial"/>
              <a:buNone/>
            </a:pPr>
            <a:r>
              <a:rPr lang="en" sz="1200">
                <a:solidFill>
                  <a:schemeClr val="dk1"/>
                </a:solidFill>
              </a:rPr>
              <a:t>The travel and lodging industries were revolutionised by Airbnb, a top online marketplace and hospitality platform, founded in 2008.</a:t>
            </a:r>
            <a:endParaRPr sz="1200">
              <a:solidFill>
                <a:schemeClr val="dk1"/>
              </a:solidFill>
            </a:endParaRPr>
          </a:p>
          <a:p>
            <a:pPr indent="0" lvl="0" marL="0" rtl="0" algn="just">
              <a:lnSpc>
                <a:spcPct val="150000"/>
              </a:lnSpc>
              <a:spcBef>
                <a:spcPts val="1000"/>
              </a:spcBef>
              <a:spcAft>
                <a:spcPts val="0"/>
              </a:spcAft>
              <a:buClr>
                <a:schemeClr val="dk1"/>
              </a:buClr>
              <a:buSzPts val="1100"/>
              <a:buFont typeface="Arial"/>
              <a:buNone/>
            </a:pPr>
            <a:r>
              <a:rPr lang="en" sz="1200">
                <a:solidFill>
                  <a:schemeClr val="dk1"/>
                </a:solidFill>
              </a:rPr>
              <a:t>Connecting people who want to rent out their properties, typically their homes or apartments, with travellers seeking accommodations, Airbnb platform has had a transformative impact on the travel industry, disrupting traditional models and opening up new possibilities for both hosts and travellers. With its innovative platform and commitment to fostering connections and cultural exploration, Airbnb continues to shape the way people travel and experience the world.</a:t>
            </a:r>
            <a:endParaRPr sz="1200">
              <a:solidFill>
                <a:schemeClr val="dk1"/>
              </a:solidFill>
            </a:endParaRPr>
          </a:p>
          <a:p>
            <a:pPr indent="0" lvl="0" marL="0" rtl="0" algn="just">
              <a:lnSpc>
                <a:spcPct val="150000"/>
              </a:lnSpc>
              <a:spcBef>
                <a:spcPts val="1000"/>
              </a:spcBef>
              <a:spcAft>
                <a:spcPts val="0"/>
              </a:spcAft>
              <a:buClr>
                <a:schemeClr val="dk1"/>
              </a:buClr>
              <a:buSzPts val="1100"/>
              <a:buFont typeface="Arial"/>
              <a:buNone/>
            </a:pPr>
            <a:r>
              <a:rPr lang="en" sz="1200">
                <a:solidFill>
                  <a:schemeClr val="dk1"/>
                </a:solidFill>
              </a:rPr>
              <a:t>The Superhost program is an exclusive recognition and reward system offered by Airbnb to its most exceptional hosts. Superhosts are recognized for consistently providing outstanding hospitality and creating memorable experiences for their guests. </a:t>
            </a:r>
            <a:endParaRPr sz="1200">
              <a:solidFill>
                <a:schemeClr val="dk1"/>
              </a:solidFill>
            </a:endParaRPr>
          </a:p>
          <a:p>
            <a:pPr indent="0" lvl="0" marL="0" rtl="0" algn="just">
              <a:lnSpc>
                <a:spcPct val="150000"/>
              </a:lnSpc>
              <a:spcBef>
                <a:spcPts val="1000"/>
              </a:spcBef>
              <a:spcAft>
                <a:spcPts val="0"/>
              </a:spcAft>
              <a:buClr>
                <a:schemeClr val="dk1"/>
              </a:buClr>
              <a:buSzPts val="1100"/>
              <a:buFont typeface="Arial"/>
              <a:buNone/>
            </a:pPr>
            <a:r>
              <a:rPr lang="en" sz="1200">
                <a:solidFill>
                  <a:schemeClr val="dk1"/>
                </a:solidFill>
              </a:rPr>
              <a:t>As a Superhost on Airbnb, hosts have achieved a high level of excellence in providing exceptional hospitality and earning a reputation for being among the best hosts on the platform. Superhost status is a badge of honour that hosts can earn by consistently providing outstanding guest experiences and meeting certain criteria set by Airbnb.</a:t>
            </a:r>
            <a:endParaRPr sz="1200">
              <a:solidFill>
                <a:schemeClr val="dk1"/>
              </a:solidFill>
            </a:endParaRPr>
          </a:p>
          <a:p>
            <a:pPr indent="0" lvl="0" marL="0" rtl="0" algn="l">
              <a:spcBef>
                <a:spcPts val="100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c6f9e470d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c6f9e470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Clr>
                <a:schemeClr val="dk1"/>
              </a:buClr>
              <a:buSzPts val="1100"/>
              <a:buFont typeface="Arial"/>
              <a:buNone/>
            </a:pPr>
            <a:r>
              <a:rPr lang="en" sz="1200">
                <a:solidFill>
                  <a:schemeClr val="dk1"/>
                </a:solidFill>
              </a:rPr>
              <a:t>We were hired by a group of investors that are looking for properties in Dublin to open some Airbnb accommodations and became a Superhost for Airbnb. We have an Airbnb dataset that has information about places in 10 different European cities on the weekdays and also on the weekends.</a:t>
            </a:r>
            <a:endParaRPr sz="1200">
              <a:solidFill>
                <a:schemeClr val="dk1"/>
              </a:solidFill>
            </a:endParaRPr>
          </a:p>
          <a:p>
            <a:pPr indent="0" lvl="0" marL="0" rtl="0" algn="just">
              <a:lnSpc>
                <a:spcPct val="150000"/>
              </a:lnSpc>
              <a:spcBef>
                <a:spcPts val="0"/>
              </a:spcBef>
              <a:spcAft>
                <a:spcPts val="0"/>
              </a:spcAft>
              <a:buClr>
                <a:schemeClr val="dk1"/>
              </a:buClr>
              <a:buSzPts val="1100"/>
              <a:buFont typeface="Arial"/>
              <a:buNone/>
            </a:pPr>
            <a:r>
              <a:t/>
            </a:r>
            <a:endParaRPr>
              <a:solidFill>
                <a:schemeClr val="dk1"/>
              </a:solidFill>
            </a:endParaRPr>
          </a:p>
          <a:p>
            <a:pPr indent="0" lvl="0" marL="0" rtl="0" algn="just">
              <a:lnSpc>
                <a:spcPct val="150000"/>
              </a:lnSpc>
              <a:spcBef>
                <a:spcPts val="0"/>
              </a:spcBef>
              <a:spcAft>
                <a:spcPts val="0"/>
              </a:spcAft>
              <a:buClr>
                <a:schemeClr val="dk1"/>
              </a:buClr>
              <a:buSzPts val="1100"/>
              <a:buFont typeface="Arial"/>
              <a:buNone/>
            </a:pPr>
            <a:r>
              <a:rPr lang="en" sz="1200">
                <a:solidFill>
                  <a:schemeClr val="dk1"/>
                </a:solidFill>
              </a:rPr>
              <a:t>The data will help us to understand the best context about the place to open it in Dublin and what should this place offer to get good rates and become a superhost.</a:t>
            </a:r>
            <a:endParaRPr sz="12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0a31e54c70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20a31e54c70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0a31e54c70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20a31e54c70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99994c7561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299994c7561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eb352d2e6a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1eb352d2e6a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lt1"/>
              </a:buClr>
              <a:buSzPts val="4200"/>
              <a:buNone/>
              <a:defRPr sz="4200">
                <a:solidFill>
                  <a:schemeClr val="lt1"/>
                </a:solidFill>
              </a:defRPr>
            </a:lvl1pPr>
            <a:lvl2pPr lvl="1" rtl="0">
              <a:spcBef>
                <a:spcPts val="0"/>
              </a:spcBef>
              <a:spcAft>
                <a:spcPts val="0"/>
              </a:spcAft>
              <a:buClr>
                <a:schemeClr val="lt1"/>
              </a:buClr>
              <a:buSzPts val="4200"/>
              <a:buNone/>
              <a:defRPr sz="4200">
                <a:solidFill>
                  <a:schemeClr val="lt1"/>
                </a:solidFill>
              </a:defRPr>
            </a:lvl2pPr>
            <a:lvl3pPr lvl="2" rtl="0">
              <a:spcBef>
                <a:spcPts val="0"/>
              </a:spcBef>
              <a:spcAft>
                <a:spcPts val="0"/>
              </a:spcAft>
              <a:buClr>
                <a:schemeClr val="lt1"/>
              </a:buClr>
              <a:buSzPts val="4200"/>
              <a:buNone/>
              <a:defRPr sz="4200">
                <a:solidFill>
                  <a:schemeClr val="lt1"/>
                </a:solidFill>
              </a:defRPr>
            </a:lvl3pPr>
            <a:lvl4pPr lvl="3" rtl="0">
              <a:spcBef>
                <a:spcPts val="0"/>
              </a:spcBef>
              <a:spcAft>
                <a:spcPts val="0"/>
              </a:spcAft>
              <a:buClr>
                <a:schemeClr val="lt1"/>
              </a:buClr>
              <a:buSzPts val="4200"/>
              <a:buNone/>
              <a:defRPr sz="4200">
                <a:solidFill>
                  <a:schemeClr val="lt1"/>
                </a:solidFill>
              </a:defRPr>
            </a:lvl4pPr>
            <a:lvl5pPr lvl="4" rtl="0">
              <a:spcBef>
                <a:spcPts val="0"/>
              </a:spcBef>
              <a:spcAft>
                <a:spcPts val="0"/>
              </a:spcAft>
              <a:buClr>
                <a:schemeClr val="lt1"/>
              </a:buClr>
              <a:buSzPts val="4200"/>
              <a:buNone/>
              <a:defRPr sz="4200">
                <a:solidFill>
                  <a:schemeClr val="lt1"/>
                </a:solidFill>
              </a:defRPr>
            </a:lvl5pPr>
            <a:lvl6pPr lvl="5" rtl="0">
              <a:spcBef>
                <a:spcPts val="0"/>
              </a:spcBef>
              <a:spcAft>
                <a:spcPts val="0"/>
              </a:spcAft>
              <a:buClr>
                <a:schemeClr val="lt1"/>
              </a:buClr>
              <a:buSzPts val="4200"/>
              <a:buNone/>
              <a:defRPr sz="4200">
                <a:solidFill>
                  <a:schemeClr val="lt1"/>
                </a:solidFill>
              </a:defRPr>
            </a:lvl6pPr>
            <a:lvl7pPr lvl="6" rtl="0">
              <a:spcBef>
                <a:spcPts val="0"/>
              </a:spcBef>
              <a:spcAft>
                <a:spcPts val="0"/>
              </a:spcAft>
              <a:buClr>
                <a:schemeClr val="lt1"/>
              </a:buClr>
              <a:buSzPts val="4200"/>
              <a:buNone/>
              <a:defRPr sz="4200">
                <a:solidFill>
                  <a:schemeClr val="lt1"/>
                </a:solidFill>
              </a:defRPr>
            </a:lvl7pPr>
            <a:lvl8pPr lvl="7" rtl="0">
              <a:spcBef>
                <a:spcPts val="0"/>
              </a:spcBef>
              <a:spcAft>
                <a:spcPts val="0"/>
              </a:spcAft>
              <a:buClr>
                <a:schemeClr val="lt1"/>
              </a:buClr>
              <a:buSzPts val="4200"/>
              <a:buNone/>
              <a:defRPr sz="4200">
                <a:solidFill>
                  <a:schemeClr val="lt1"/>
                </a:solidFill>
              </a:defRPr>
            </a:lvl8pPr>
            <a:lvl9pPr lvl="8" rtl="0">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1"/>
              </a:buClr>
              <a:buSzPts val="2100"/>
              <a:buNone/>
              <a:defRPr sz="2100">
                <a:solidFill>
                  <a:schemeClr val="lt1"/>
                </a:solidFill>
              </a:defRPr>
            </a:lvl1pPr>
            <a:lvl2pPr lvl="1" rtl="0">
              <a:lnSpc>
                <a:spcPct val="100000"/>
              </a:lnSpc>
              <a:spcBef>
                <a:spcPts val="0"/>
              </a:spcBef>
              <a:spcAft>
                <a:spcPts val="0"/>
              </a:spcAft>
              <a:buClr>
                <a:schemeClr val="lt1"/>
              </a:buClr>
              <a:buSzPts val="2100"/>
              <a:buNone/>
              <a:defRPr sz="2100">
                <a:solidFill>
                  <a:schemeClr val="lt1"/>
                </a:solidFill>
              </a:defRPr>
            </a:lvl2pPr>
            <a:lvl3pPr lvl="2" rtl="0">
              <a:lnSpc>
                <a:spcPct val="100000"/>
              </a:lnSpc>
              <a:spcBef>
                <a:spcPts val="0"/>
              </a:spcBef>
              <a:spcAft>
                <a:spcPts val="0"/>
              </a:spcAft>
              <a:buClr>
                <a:schemeClr val="lt1"/>
              </a:buClr>
              <a:buSzPts val="2100"/>
              <a:buNone/>
              <a:defRPr sz="2100">
                <a:solidFill>
                  <a:schemeClr val="lt1"/>
                </a:solidFill>
              </a:defRPr>
            </a:lvl3pPr>
            <a:lvl4pPr lvl="3" rtl="0">
              <a:lnSpc>
                <a:spcPct val="100000"/>
              </a:lnSpc>
              <a:spcBef>
                <a:spcPts val="0"/>
              </a:spcBef>
              <a:spcAft>
                <a:spcPts val="0"/>
              </a:spcAft>
              <a:buClr>
                <a:schemeClr val="lt1"/>
              </a:buClr>
              <a:buSzPts val="2100"/>
              <a:buNone/>
              <a:defRPr sz="2100">
                <a:solidFill>
                  <a:schemeClr val="lt1"/>
                </a:solidFill>
              </a:defRPr>
            </a:lvl4pPr>
            <a:lvl5pPr lvl="4" rtl="0">
              <a:lnSpc>
                <a:spcPct val="100000"/>
              </a:lnSpc>
              <a:spcBef>
                <a:spcPts val="0"/>
              </a:spcBef>
              <a:spcAft>
                <a:spcPts val="0"/>
              </a:spcAft>
              <a:buClr>
                <a:schemeClr val="lt1"/>
              </a:buClr>
              <a:buSzPts val="2100"/>
              <a:buNone/>
              <a:defRPr sz="2100">
                <a:solidFill>
                  <a:schemeClr val="lt1"/>
                </a:solidFill>
              </a:defRPr>
            </a:lvl5pPr>
            <a:lvl6pPr lvl="5" rtl="0">
              <a:lnSpc>
                <a:spcPct val="100000"/>
              </a:lnSpc>
              <a:spcBef>
                <a:spcPts val="0"/>
              </a:spcBef>
              <a:spcAft>
                <a:spcPts val="0"/>
              </a:spcAft>
              <a:buClr>
                <a:schemeClr val="lt1"/>
              </a:buClr>
              <a:buSzPts val="2100"/>
              <a:buNone/>
              <a:defRPr sz="2100">
                <a:solidFill>
                  <a:schemeClr val="lt1"/>
                </a:solidFill>
              </a:defRPr>
            </a:lvl6pPr>
            <a:lvl7pPr lvl="6" rtl="0">
              <a:lnSpc>
                <a:spcPct val="100000"/>
              </a:lnSpc>
              <a:spcBef>
                <a:spcPts val="0"/>
              </a:spcBef>
              <a:spcAft>
                <a:spcPts val="0"/>
              </a:spcAft>
              <a:buClr>
                <a:schemeClr val="lt1"/>
              </a:buClr>
              <a:buSzPts val="2100"/>
              <a:buNone/>
              <a:defRPr sz="2100">
                <a:solidFill>
                  <a:schemeClr val="lt1"/>
                </a:solidFill>
              </a:defRPr>
            </a:lvl7pPr>
            <a:lvl8pPr lvl="7" rtl="0">
              <a:lnSpc>
                <a:spcPct val="100000"/>
              </a:lnSpc>
              <a:spcBef>
                <a:spcPts val="0"/>
              </a:spcBef>
              <a:spcAft>
                <a:spcPts val="0"/>
              </a:spcAft>
              <a:buClr>
                <a:schemeClr val="lt1"/>
              </a:buClr>
              <a:buSzPts val="2100"/>
              <a:buNone/>
              <a:defRPr sz="2100">
                <a:solidFill>
                  <a:schemeClr val="lt1"/>
                </a:solidFill>
              </a:defRPr>
            </a:lvl8pPr>
            <a:lvl9pPr lvl="8" rtl="0">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lt1"/>
              </a:buClr>
              <a:buSzPts val="12000"/>
              <a:buNone/>
              <a:defRPr sz="12000">
                <a:solidFill>
                  <a:schemeClr val="lt1"/>
                </a:solidFill>
              </a:defRPr>
            </a:lvl1pPr>
            <a:lvl2pPr lvl="1" rtl="0" algn="ctr">
              <a:spcBef>
                <a:spcPts val="0"/>
              </a:spcBef>
              <a:spcAft>
                <a:spcPts val="0"/>
              </a:spcAft>
              <a:buClr>
                <a:schemeClr val="lt1"/>
              </a:buClr>
              <a:buSzPts val="12000"/>
              <a:buNone/>
              <a:defRPr sz="12000">
                <a:solidFill>
                  <a:schemeClr val="lt1"/>
                </a:solidFill>
              </a:defRPr>
            </a:lvl2pPr>
            <a:lvl3pPr lvl="2" rtl="0" algn="ctr">
              <a:spcBef>
                <a:spcPts val="0"/>
              </a:spcBef>
              <a:spcAft>
                <a:spcPts val="0"/>
              </a:spcAft>
              <a:buClr>
                <a:schemeClr val="lt1"/>
              </a:buClr>
              <a:buSzPts val="12000"/>
              <a:buNone/>
              <a:defRPr sz="12000">
                <a:solidFill>
                  <a:schemeClr val="lt1"/>
                </a:solidFill>
              </a:defRPr>
            </a:lvl3pPr>
            <a:lvl4pPr lvl="3" rtl="0" algn="ctr">
              <a:spcBef>
                <a:spcPts val="0"/>
              </a:spcBef>
              <a:spcAft>
                <a:spcPts val="0"/>
              </a:spcAft>
              <a:buClr>
                <a:schemeClr val="lt1"/>
              </a:buClr>
              <a:buSzPts val="12000"/>
              <a:buNone/>
              <a:defRPr sz="12000">
                <a:solidFill>
                  <a:schemeClr val="lt1"/>
                </a:solidFill>
              </a:defRPr>
            </a:lvl4pPr>
            <a:lvl5pPr lvl="4" rtl="0" algn="ctr">
              <a:spcBef>
                <a:spcPts val="0"/>
              </a:spcBef>
              <a:spcAft>
                <a:spcPts val="0"/>
              </a:spcAft>
              <a:buClr>
                <a:schemeClr val="lt1"/>
              </a:buClr>
              <a:buSzPts val="12000"/>
              <a:buNone/>
              <a:defRPr sz="12000">
                <a:solidFill>
                  <a:schemeClr val="lt1"/>
                </a:solidFill>
              </a:defRPr>
            </a:lvl5pPr>
            <a:lvl6pPr lvl="5" rtl="0" algn="ctr">
              <a:spcBef>
                <a:spcPts val="0"/>
              </a:spcBef>
              <a:spcAft>
                <a:spcPts val="0"/>
              </a:spcAft>
              <a:buClr>
                <a:schemeClr val="lt1"/>
              </a:buClr>
              <a:buSzPts val="12000"/>
              <a:buNone/>
              <a:defRPr sz="12000">
                <a:solidFill>
                  <a:schemeClr val="lt1"/>
                </a:solidFill>
              </a:defRPr>
            </a:lvl6pPr>
            <a:lvl7pPr lvl="6" rtl="0" algn="ctr">
              <a:spcBef>
                <a:spcPts val="0"/>
              </a:spcBef>
              <a:spcAft>
                <a:spcPts val="0"/>
              </a:spcAft>
              <a:buClr>
                <a:schemeClr val="lt1"/>
              </a:buClr>
              <a:buSzPts val="12000"/>
              <a:buNone/>
              <a:defRPr sz="12000">
                <a:solidFill>
                  <a:schemeClr val="lt1"/>
                </a:solidFill>
              </a:defRPr>
            </a:lvl7pPr>
            <a:lvl8pPr lvl="7" rtl="0" algn="ctr">
              <a:spcBef>
                <a:spcPts val="0"/>
              </a:spcBef>
              <a:spcAft>
                <a:spcPts val="0"/>
              </a:spcAft>
              <a:buClr>
                <a:schemeClr val="lt1"/>
              </a:buClr>
              <a:buSzPts val="12000"/>
              <a:buNone/>
              <a:defRPr sz="12000">
                <a:solidFill>
                  <a:schemeClr val="lt1"/>
                </a:solidFill>
              </a:defRPr>
            </a:lvl8pPr>
            <a:lvl9pPr lvl="8" rtl="0"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Clr>
                <a:schemeClr val="lt1"/>
              </a:buClr>
              <a:buSzPts val="1800"/>
              <a:buChar char="●"/>
              <a:defRPr>
                <a:solidFill>
                  <a:schemeClr val="lt1"/>
                </a:solidFill>
              </a:defRPr>
            </a:lvl1pPr>
            <a:lvl2pPr indent="-317500" lvl="1" marL="914400" rtl="0" algn="ctr">
              <a:spcBef>
                <a:spcPts val="1600"/>
              </a:spcBef>
              <a:spcAft>
                <a:spcPts val="0"/>
              </a:spcAft>
              <a:buClr>
                <a:schemeClr val="lt1"/>
              </a:buClr>
              <a:buSzPts val="1400"/>
              <a:buChar char="○"/>
              <a:defRPr>
                <a:solidFill>
                  <a:schemeClr val="lt1"/>
                </a:solidFill>
              </a:defRPr>
            </a:lvl2pPr>
            <a:lvl3pPr indent="-317500" lvl="2" marL="1371600" rtl="0" algn="ctr">
              <a:spcBef>
                <a:spcPts val="1600"/>
              </a:spcBef>
              <a:spcAft>
                <a:spcPts val="0"/>
              </a:spcAft>
              <a:buClr>
                <a:schemeClr val="lt1"/>
              </a:buClr>
              <a:buSzPts val="1400"/>
              <a:buChar char="■"/>
              <a:defRPr>
                <a:solidFill>
                  <a:schemeClr val="lt1"/>
                </a:solidFill>
              </a:defRPr>
            </a:lvl3pPr>
            <a:lvl4pPr indent="-317500" lvl="3" marL="1828800" rtl="0" algn="ctr">
              <a:spcBef>
                <a:spcPts val="1600"/>
              </a:spcBef>
              <a:spcAft>
                <a:spcPts val="0"/>
              </a:spcAft>
              <a:buClr>
                <a:schemeClr val="lt1"/>
              </a:buClr>
              <a:buSzPts val="1400"/>
              <a:buChar char="●"/>
              <a:defRPr>
                <a:solidFill>
                  <a:schemeClr val="lt1"/>
                </a:solidFill>
              </a:defRPr>
            </a:lvl4pPr>
            <a:lvl5pPr indent="-317500" lvl="4" marL="2286000" rtl="0" algn="ctr">
              <a:spcBef>
                <a:spcPts val="1600"/>
              </a:spcBef>
              <a:spcAft>
                <a:spcPts val="0"/>
              </a:spcAft>
              <a:buClr>
                <a:schemeClr val="lt1"/>
              </a:buClr>
              <a:buSzPts val="1400"/>
              <a:buChar char="○"/>
              <a:defRPr>
                <a:solidFill>
                  <a:schemeClr val="lt1"/>
                </a:solidFill>
              </a:defRPr>
            </a:lvl5pPr>
            <a:lvl6pPr indent="-317500" lvl="5" marL="2743200" rtl="0" algn="ctr">
              <a:spcBef>
                <a:spcPts val="1600"/>
              </a:spcBef>
              <a:spcAft>
                <a:spcPts val="0"/>
              </a:spcAft>
              <a:buClr>
                <a:schemeClr val="lt1"/>
              </a:buClr>
              <a:buSzPts val="1400"/>
              <a:buChar char="■"/>
              <a:defRPr>
                <a:solidFill>
                  <a:schemeClr val="lt1"/>
                </a:solidFill>
              </a:defRPr>
            </a:lvl6pPr>
            <a:lvl7pPr indent="-317500" lvl="6" marL="3200400" rtl="0" algn="ctr">
              <a:spcBef>
                <a:spcPts val="1600"/>
              </a:spcBef>
              <a:spcAft>
                <a:spcPts val="0"/>
              </a:spcAft>
              <a:buClr>
                <a:schemeClr val="lt1"/>
              </a:buClr>
              <a:buSzPts val="1400"/>
              <a:buChar char="●"/>
              <a:defRPr>
                <a:solidFill>
                  <a:schemeClr val="lt1"/>
                </a:solidFill>
              </a:defRPr>
            </a:lvl7pPr>
            <a:lvl8pPr indent="-317500" lvl="7" marL="3657600" rtl="0" algn="ctr">
              <a:spcBef>
                <a:spcPts val="1600"/>
              </a:spcBef>
              <a:spcAft>
                <a:spcPts val="0"/>
              </a:spcAft>
              <a:buClr>
                <a:schemeClr val="lt1"/>
              </a:buClr>
              <a:buSzPts val="1400"/>
              <a:buChar char="○"/>
              <a:defRPr>
                <a:solidFill>
                  <a:schemeClr val="lt1"/>
                </a:solidFill>
              </a:defRPr>
            </a:lvl8pPr>
            <a:lvl9pPr indent="-317500" lvl="8" marL="4114800" rtl="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4200"/>
              <a:buNone/>
              <a:defRPr sz="4200">
                <a:solidFill>
                  <a:schemeClr val="lt1"/>
                </a:solidFill>
              </a:defRPr>
            </a:lvl1pPr>
            <a:lvl2pPr lvl="1" rtl="0">
              <a:spcBef>
                <a:spcPts val="0"/>
              </a:spcBef>
              <a:spcAft>
                <a:spcPts val="0"/>
              </a:spcAft>
              <a:buClr>
                <a:schemeClr val="lt1"/>
              </a:buClr>
              <a:buSzPts val="4200"/>
              <a:buNone/>
              <a:defRPr sz="4200">
                <a:solidFill>
                  <a:schemeClr val="lt1"/>
                </a:solidFill>
              </a:defRPr>
            </a:lvl2pPr>
            <a:lvl3pPr lvl="2" rtl="0">
              <a:spcBef>
                <a:spcPts val="0"/>
              </a:spcBef>
              <a:spcAft>
                <a:spcPts val="0"/>
              </a:spcAft>
              <a:buClr>
                <a:schemeClr val="lt1"/>
              </a:buClr>
              <a:buSzPts val="4200"/>
              <a:buNone/>
              <a:defRPr sz="4200">
                <a:solidFill>
                  <a:schemeClr val="lt1"/>
                </a:solidFill>
              </a:defRPr>
            </a:lvl3pPr>
            <a:lvl4pPr lvl="3" rtl="0">
              <a:spcBef>
                <a:spcPts val="0"/>
              </a:spcBef>
              <a:spcAft>
                <a:spcPts val="0"/>
              </a:spcAft>
              <a:buClr>
                <a:schemeClr val="lt1"/>
              </a:buClr>
              <a:buSzPts val="4200"/>
              <a:buNone/>
              <a:defRPr sz="4200">
                <a:solidFill>
                  <a:schemeClr val="lt1"/>
                </a:solidFill>
              </a:defRPr>
            </a:lvl4pPr>
            <a:lvl5pPr lvl="4" rtl="0">
              <a:spcBef>
                <a:spcPts val="0"/>
              </a:spcBef>
              <a:spcAft>
                <a:spcPts val="0"/>
              </a:spcAft>
              <a:buClr>
                <a:schemeClr val="lt1"/>
              </a:buClr>
              <a:buSzPts val="4200"/>
              <a:buNone/>
              <a:defRPr sz="4200">
                <a:solidFill>
                  <a:schemeClr val="lt1"/>
                </a:solidFill>
              </a:defRPr>
            </a:lvl5pPr>
            <a:lvl6pPr lvl="5" rtl="0">
              <a:spcBef>
                <a:spcPts val="0"/>
              </a:spcBef>
              <a:spcAft>
                <a:spcPts val="0"/>
              </a:spcAft>
              <a:buClr>
                <a:schemeClr val="lt1"/>
              </a:buClr>
              <a:buSzPts val="4200"/>
              <a:buNone/>
              <a:defRPr sz="4200">
                <a:solidFill>
                  <a:schemeClr val="lt1"/>
                </a:solidFill>
              </a:defRPr>
            </a:lvl6pPr>
            <a:lvl7pPr lvl="6" rtl="0">
              <a:spcBef>
                <a:spcPts val="0"/>
              </a:spcBef>
              <a:spcAft>
                <a:spcPts val="0"/>
              </a:spcAft>
              <a:buClr>
                <a:schemeClr val="lt1"/>
              </a:buClr>
              <a:buSzPts val="4200"/>
              <a:buNone/>
              <a:defRPr sz="4200">
                <a:solidFill>
                  <a:schemeClr val="lt1"/>
                </a:solidFill>
              </a:defRPr>
            </a:lvl7pPr>
            <a:lvl8pPr lvl="7" rtl="0">
              <a:spcBef>
                <a:spcPts val="0"/>
              </a:spcBef>
              <a:spcAft>
                <a:spcPts val="0"/>
              </a:spcAft>
              <a:buClr>
                <a:schemeClr val="lt1"/>
              </a:buClr>
              <a:buSzPts val="4200"/>
              <a:buNone/>
              <a:defRPr sz="4200">
                <a:solidFill>
                  <a:schemeClr val="lt1"/>
                </a:solidFill>
              </a:defRPr>
            </a:lvl8pPr>
            <a:lvl9pPr lvl="8" rtl="0">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rtl="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lt1"/>
                </a:solidFill>
                <a:latin typeface="Roboto"/>
                <a:ea typeface="Roboto"/>
                <a:cs typeface="Roboto"/>
                <a:sym typeface="Roboto"/>
              </a:defRPr>
            </a:lvl1pPr>
            <a:lvl2pPr lvl="1" rtl="0" algn="r">
              <a:buNone/>
              <a:defRPr sz="1000">
                <a:solidFill>
                  <a:schemeClr val="lt1"/>
                </a:solidFill>
                <a:latin typeface="Roboto"/>
                <a:ea typeface="Roboto"/>
                <a:cs typeface="Roboto"/>
                <a:sym typeface="Roboto"/>
              </a:defRPr>
            </a:lvl2pPr>
            <a:lvl3pPr lvl="2" rtl="0" algn="r">
              <a:buNone/>
              <a:defRPr sz="1000">
                <a:solidFill>
                  <a:schemeClr val="lt1"/>
                </a:solidFill>
                <a:latin typeface="Roboto"/>
                <a:ea typeface="Roboto"/>
                <a:cs typeface="Roboto"/>
                <a:sym typeface="Roboto"/>
              </a:defRPr>
            </a:lvl3pPr>
            <a:lvl4pPr lvl="3" rtl="0" algn="r">
              <a:buNone/>
              <a:defRPr sz="1000">
                <a:solidFill>
                  <a:schemeClr val="lt1"/>
                </a:solidFill>
                <a:latin typeface="Roboto"/>
                <a:ea typeface="Roboto"/>
                <a:cs typeface="Roboto"/>
                <a:sym typeface="Roboto"/>
              </a:defRPr>
            </a:lvl4pPr>
            <a:lvl5pPr lvl="4" rtl="0" algn="r">
              <a:buNone/>
              <a:defRPr sz="1000">
                <a:solidFill>
                  <a:schemeClr val="lt1"/>
                </a:solidFill>
                <a:latin typeface="Roboto"/>
                <a:ea typeface="Roboto"/>
                <a:cs typeface="Roboto"/>
                <a:sym typeface="Roboto"/>
              </a:defRPr>
            </a:lvl5pPr>
            <a:lvl6pPr lvl="5" rtl="0" algn="r">
              <a:buNone/>
              <a:defRPr sz="1000">
                <a:solidFill>
                  <a:schemeClr val="lt1"/>
                </a:solidFill>
                <a:latin typeface="Roboto"/>
                <a:ea typeface="Roboto"/>
                <a:cs typeface="Roboto"/>
                <a:sym typeface="Roboto"/>
              </a:defRPr>
            </a:lvl6pPr>
            <a:lvl7pPr lvl="6" rtl="0" algn="r">
              <a:buNone/>
              <a:defRPr sz="1000">
                <a:solidFill>
                  <a:schemeClr val="lt1"/>
                </a:solidFill>
                <a:latin typeface="Roboto"/>
                <a:ea typeface="Roboto"/>
                <a:cs typeface="Roboto"/>
                <a:sym typeface="Roboto"/>
              </a:defRPr>
            </a:lvl7pPr>
            <a:lvl8pPr lvl="7" rtl="0" algn="r">
              <a:buNone/>
              <a:defRPr sz="1000">
                <a:solidFill>
                  <a:schemeClr val="lt1"/>
                </a:solidFill>
                <a:latin typeface="Roboto"/>
                <a:ea typeface="Roboto"/>
                <a:cs typeface="Roboto"/>
                <a:sym typeface="Roboto"/>
              </a:defRPr>
            </a:lvl8pPr>
            <a:lvl9pPr lvl="8" rtl="0"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hyperlink" Target="https://github.com/Babreucosta/CA2_Strategic_Thinking.git"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 Id="rId3"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 Id="rId3"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 Id="rId3" Type="http://schemas.openxmlformats.org/officeDocument/2006/relationships/image" Target="../media/image12.png"/><Relationship Id="rId4" Type="http://schemas.openxmlformats.org/officeDocument/2006/relationships/image" Target="../media/image6.png"/><Relationship Id="rId5"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 Id="rId3"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 Id="rId3" Type="http://schemas.openxmlformats.org/officeDocument/2006/relationships/image" Target="../media/image12.png"/><Relationship Id="rId4" Type="http://schemas.openxmlformats.org/officeDocument/2006/relationships/image" Target="../media/image3.png"/><Relationship Id="rId5"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 Id="rId3" Type="http://schemas.openxmlformats.org/officeDocument/2006/relationships/image" Target="../media/image12.png"/><Relationship Id="rId4" Type="http://schemas.openxmlformats.org/officeDocument/2006/relationships/image" Target="../media/image9.png"/><Relationship Id="rId5"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 Id="rId3" Type="http://schemas.openxmlformats.org/officeDocument/2006/relationships/image" Target="../media/image8.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2.xml"/><Relationship Id="rId3" Type="http://schemas.openxmlformats.org/officeDocument/2006/relationships/image" Target="../media/image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 Id="rId3" Type="http://schemas.openxmlformats.org/officeDocument/2006/relationships/image" Target="../media/image1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 Id="rId3" Type="http://schemas.openxmlformats.org/officeDocument/2006/relationships/image" Target="../media/image1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 Id="rId3" Type="http://schemas.openxmlformats.org/officeDocument/2006/relationships/image" Target="../media/image1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3.png"/><Relationship Id="rId4" Type="http://schemas.openxmlformats.org/officeDocument/2006/relationships/image" Target="../media/image1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 Id="rId3"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 Id="rId3"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2.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2.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4" name="Shape 84"/>
        <p:cNvGrpSpPr/>
        <p:nvPr/>
      </p:nvGrpSpPr>
      <p:grpSpPr>
        <a:xfrm>
          <a:off x="0" y="0"/>
          <a:ext cx="0" cy="0"/>
          <a:chOff x="0" y="0"/>
          <a:chExt cx="0" cy="0"/>
        </a:xfrm>
      </p:grpSpPr>
      <p:sp>
        <p:nvSpPr>
          <p:cNvPr id="85" name="Google Shape;85;p13"/>
          <p:cNvSpPr txBox="1"/>
          <p:nvPr>
            <p:ph type="title"/>
          </p:nvPr>
        </p:nvSpPr>
        <p:spPr>
          <a:xfrm>
            <a:off x="1380750" y="2119200"/>
            <a:ext cx="6382500" cy="1362300"/>
          </a:xfrm>
          <a:prstGeom prst="rect">
            <a:avLst/>
          </a:prstGeom>
          <a:effectLst>
            <a:outerShdw blurRad="57150" rotWithShape="0" algn="bl" dist="38100">
              <a:srgbClr val="000000">
                <a:alpha val="25000"/>
              </a:srgbClr>
            </a:outerShdw>
          </a:effectLst>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i="1" lang="en" sz="4100">
                <a:solidFill>
                  <a:schemeClr val="accent4"/>
                </a:solidFill>
                <a:latin typeface="Roboto Black"/>
                <a:ea typeface="Roboto Black"/>
                <a:cs typeface="Roboto Black"/>
                <a:sym typeface="Roboto Black"/>
              </a:rPr>
              <a:t>STRATEGIC THINKING</a:t>
            </a:r>
            <a:endParaRPr i="1" sz="4100">
              <a:solidFill>
                <a:schemeClr val="accent4"/>
              </a:solidFill>
              <a:latin typeface="Roboto Black"/>
              <a:ea typeface="Roboto Black"/>
              <a:cs typeface="Roboto Black"/>
              <a:sym typeface="Roboto Black"/>
            </a:endParaRPr>
          </a:p>
          <a:p>
            <a:pPr indent="0" lvl="0" marL="0" rtl="0" algn="ctr">
              <a:lnSpc>
                <a:spcPct val="150000"/>
              </a:lnSpc>
              <a:spcBef>
                <a:spcPts val="0"/>
              </a:spcBef>
              <a:spcAft>
                <a:spcPts val="1200"/>
              </a:spcAft>
              <a:buNone/>
            </a:pPr>
            <a:r>
              <a:rPr lang="en" sz="2900">
                <a:solidFill>
                  <a:schemeClr val="accent4"/>
                </a:solidFill>
              </a:rPr>
              <a:t>CAPSTONE PROJECT </a:t>
            </a:r>
            <a:r>
              <a:rPr lang="en" sz="2900">
                <a:solidFill>
                  <a:schemeClr val="accent4"/>
                </a:solidFill>
                <a:latin typeface="Roboto Black"/>
                <a:ea typeface="Roboto Black"/>
                <a:cs typeface="Roboto Black"/>
                <a:sym typeface="Roboto Black"/>
              </a:rPr>
              <a:t> </a:t>
            </a:r>
            <a:endParaRPr sz="5900">
              <a:solidFill>
                <a:schemeClr val="accent4"/>
              </a:solidFill>
              <a:latin typeface="Roboto Black"/>
              <a:ea typeface="Roboto Black"/>
              <a:cs typeface="Roboto Black"/>
              <a:sym typeface="Roboto Black"/>
            </a:endParaRPr>
          </a:p>
        </p:txBody>
      </p:sp>
      <p:pic>
        <p:nvPicPr>
          <p:cNvPr id="86" name="Google Shape;86;p13"/>
          <p:cNvPicPr preferRelativeResize="0"/>
          <p:nvPr/>
        </p:nvPicPr>
        <p:blipFill>
          <a:blip r:embed="rId3">
            <a:alphaModFix/>
          </a:blip>
          <a:stretch>
            <a:fillRect/>
          </a:stretch>
        </p:blipFill>
        <p:spPr>
          <a:xfrm>
            <a:off x="490250" y="221000"/>
            <a:ext cx="5231625" cy="1520825"/>
          </a:xfrm>
          <a:prstGeom prst="rect">
            <a:avLst/>
          </a:prstGeom>
          <a:noFill/>
          <a:ln>
            <a:noFill/>
          </a:ln>
        </p:spPr>
      </p:pic>
      <p:sp>
        <p:nvSpPr>
          <p:cNvPr id="87" name="Google Shape;87;p13"/>
          <p:cNvSpPr txBox="1"/>
          <p:nvPr/>
        </p:nvSpPr>
        <p:spPr>
          <a:xfrm>
            <a:off x="305200" y="3769225"/>
            <a:ext cx="8388000" cy="11430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600"/>
              </a:spcBef>
              <a:spcAft>
                <a:spcPts val="0"/>
              </a:spcAft>
              <a:buNone/>
            </a:pPr>
            <a:r>
              <a:rPr b="1" lang="en" sz="1500">
                <a:solidFill>
                  <a:schemeClr val="accent4"/>
                </a:solidFill>
                <a:latin typeface="Roboto"/>
                <a:ea typeface="Roboto"/>
                <a:cs typeface="Roboto"/>
                <a:sym typeface="Roboto"/>
              </a:rPr>
              <a:t>BÁRBARA ABREU COSTA </a:t>
            </a:r>
            <a:r>
              <a:rPr b="1" lang="en" sz="1500">
                <a:solidFill>
                  <a:schemeClr val="accent4"/>
                </a:solidFill>
                <a:latin typeface="Roboto"/>
                <a:ea typeface="Roboto"/>
                <a:cs typeface="Roboto"/>
                <a:sym typeface="Roboto"/>
              </a:rPr>
              <a:t>- ID 2023099</a:t>
            </a:r>
            <a:endParaRPr b="1" sz="1500">
              <a:solidFill>
                <a:schemeClr val="accent4"/>
              </a:solidFill>
              <a:latin typeface="Roboto"/>
              <a:ea typeface="Roboto"/>
              <a:cs typeface="Roboto"/>
              <a:sym typeface="Roboto"/>
            </a:endParaRPr>
          </a:p>
          <a:p>
            <a:pPr indent="0" lvl="0" marL="0" rtl="0" algn="l">
              <a:lnSpc>
                <a:spcPct val="100000"/>
              </a:lnSpc>
              <a:spcBef>
                <a:spcPts val="600"/>
              </a:spcBef>
              <a:spcAft>
                <a:spcPts val="0"/>
              </a:spcAft>
              <a:buNone/>
            </a:pPr>
            <a:r>
              <a:rPr b="1" lang="en" sz="1500">
                <a:solidFill>
                  <a:schemeClr val="accent4"/>
                </a:solidFill>
                <a:latin typeface="Roboto"/>
                <a:ea typeface="Roboto"/>
                <a:cs typeface="Roboto"/>
                <a:sym typeface="Roboto"/>
              </a:rPr>
              <a:t>JULIANA BRUM </a:t>
            </a:r>
            <a:r>
              <a:rPr b="1" lang="en" sz="1500">
                <a:solidFill>
                  <a:schemeClr val="accent4"/>
                </a:solidFill>
                <a:latin typeface="Roboto"/>
                <a:ea typeface="Roboto"/>
                <a:cs typeface="Roboto"/>
                <a:sym typeface="Roboto"/>
              </a:rPr>
              <a:t>- ID 2023021</a:t>
            </a:r>
            <a:endParaRPr b="1" sz="1500">
              <a:solidFill>
                <a:schemeClr val="accent4"/>
              </a:solidFill>
              <a:latin typeface="Roboto"/>
              <a:ea typeface="Roboto"/>
              <a:cs typeface="Roboto"/>
              <a:sym typeface="Roboto"/>
            </a:endParaRPr>
          </a:p>
          <a:p>
            <a:pPr indent="0" lvl="0" marL="0" rtl="0" algn="l">
              <a:lnSpc>
                <a:spcPct val="100000"/>
              </a:lnSpc>
              <a:spcBef>
                <a:spcPts val="600"/>
              </a:spcBef>
              <a:spcAft>
                <a:spcPts val="0"/>
              </a:spcAft>
              <a:buNone/>
            </a:pPr>
            <a:r>
              <a:t/>
            </a:r>
            <a:endParaRPr b="1" sz="200">
              <a:solidFill>
                <a:schemeClr val="accent4"/>
              </a:solidFill>
            </a:endParaRPr>
          </a:p>
          <a:p>
            <a:pPr indent="0" lvl="0" marL="0" rtl="0" algn="l">
              <a:lnSpc>
                <a:spcPct val="100000"/>
              </a:lnSpc>
              <a:spcBef>
                <a:spcPts val="600"/>
              </a:spcBef>
              <a:spcAft>
                <a:spcPts val="500"/>
              </a:spcAft>
              <a:buNone/>
            </a:pPr>
            <a:r>
              <a:rPr b="1" lang="en" sz="1500">
                <a:solidFill>
                  <a:schemeClr val="accent4"/>
                </a:solidFill>
              </a:rPr>
              <a:t>REPOSITORY:</a:t>
            </a:r>
            <a:r>
              <a:rPr b="1" lang="en" sz="1500">
                <a:solidFill>
                  <a:schemeClr val="accent4"/>
                </a:solidFill>
              </a:rPr>
              <a:t> </a:t>
            </a:r>
            <a:r>
              <a:rPr b="1" lang="en" sz="1500" u="sng">
                <a:solidFill>
                  <a:schemeClr val="hlink"/>
                </a:solidFill>
                <a:hlinkClick r:id="rId4"/>
              </a:rPr>
              <a:t>https://github.com/Babreucosta/CA2_Strategic_Thinking.git</a:t>
            </a:r>
            <a:endParaRPr b="1" sz="1500">
              <a:solidFill>
                <a:schemeClr val="accent4"/>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3" name="Shape 173"/>
        <p:cNvGrpSpPr/>
        <p:nvPr/>
      </p:nvGrpSpPr>
      <p:grpSpPr>
        <a:xfrm>
          <a:off x="0" y="0"/>
          <a:ext cx="0" cy="0"/>
          <a:chOff x="0" y="0"/>
          <a:chExt cx="0" cy="0"/>
        </a:xfrm>
      </p:grpSpPr>
      <p:sp>
        <p:nvSpPr>
          <p:cNvPr id="174" name="Google Shape;174;p22"/>
          <p:cNvSpPr txBox="1"/>
          <p:nvPr>
            <p:ph type="title"/>
          </p:nvPr>
        </p:nvSpPr>
        <p:spPr>
          <a:xfrm>
            <a:off x="1226100" y="410000"/>
            <a:ext cx="4953900" cy="607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000">
                <a:solidFill>
                  <a:schemeClr val="dk1"/>
                </a:solidFill>
              </a:rPr>
              <a:t>DATA VISUALISATION</a:t>
            </a:r>
            <a:endParaRPr sz="3000">
              <a:solidFill>
                <a:schemeClr val="dk1"/>
              </a:solidFill>
            </a:endParaRPr>
          </a:p>
        </p:txBody>
      </p:sp>
      <p:pic>
        <p:nvPicPr>
          <p:cNvPr id="175" name="Google Shape;175;p22"/>
          <p:cNvPicPr preferRelativeResize="0"/>
          <p:nvPr/>
        </p:nvPicPr>
        <p:blipFill>
          <a:blip r:embed="rId3">
            <a:alphaModFix/>
          </a:blip>
          <a:stretch>
            <a:fillRect/>
          </a:stretch>
        </p:blipFill>
        <p:spPr>
          <a:xfrm>
            <a:off x="366875" y="331951"/>
            <a:ext cx="751800" cy="751800"/>
          </a:xfrm>
          <a:prstGeom prst="rect">
            <a:avLst/>
          </a:prstGeom>
          <a:noFill/>
          <a:ln>
            <a:noFill/>
          </a:ln>
        </p:spPr>
      </p:pic>
      <p:grpSp>
        <p:nvGrpSpPr>
          <p:cNvPr id="176" name="Google Shape;176;p22"/>
          <p:cNvGrpSpPr/>
          <p:nvPr/>
        </p:nvGrpSpPr>
        <p:grpSpPr>
          <a:xfrm>
            <a:off x="6098378" y="5"/>
            <a:ext cx="3045625" cy="2030570"/>
            <a:chOff x="6098378" y="5"/>
            <a:chExt cx="3045625" cy="2030570"/>
          </a:xfrm>
        </p:grpSpPr>
        <p:sp>
          <p:nvSpPr>
            <p:cNvPr id="177" name="Google Shape;177;p22"/>
            <p:cNvSpPr/>
            <p:nvPr/>
          </p:nvSpPr>
          <p:spPr>
            <a:xfrm>
              <a:off x="8128803" y="16"/>
              <a:ext cx="1015200" cy="10152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22"/>
            <p:cNvSpPr/>
            <p:nvPr/>
          </p:nvSpPr>
          <p:spPr>
            <a:xfrm flipH="1">
              <a:off x="7113463" y="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22"/>
            <p:cNvSpPr/>
            <p:nvPr/>
          </p:nvSpPr>
          <p:spPr>
            <a:xfrm flipH="1" rot="10800000">
              <a:off x="7113588" y="107"/>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22"/>
            <p:cNvSpPr/>
            <p:nvPr/>
          </p:nvSpPr>
          <p:spPr>
            <a:xfrm rot="10800000">
              <a:off x="6098378" y="97"/>
              <a:ext cx="1015200" cy="10152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2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5" name="Shape 185"/>
        <p:cNvGrpSpPr/>
        <p:nvPr/>
      </p:nvGrpSpPr>
      <p:grpSpPr>
        <a:xfrm>
          <a:off x="0" y="0"/>
          <a:ext cx="0" cy="0"/>
          <a:chOff x="0" y="0"/>
          <a:chExt cx="0" cy="0"/>
        </a:xfrm>
      </p:grpSpPr>
      <p:sp>
        <p:nvSpPr>
          <p:cNvPr id="186" name="Google Shape;186;p23"/>
          <p:cNvSpPr txBox="1"/>
          <p:nvPr>
            <p:ph idx="4294967295" type="body"/>
          </p:nvPr>
        </p:nvSpPr>
        <p:spPr>
          <a:xfrm>
            <a:off x="311700" y="14628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100"/>
              <a:t>D</a:t>
            </a:r>
            <a:r>
              <a:rPr lang="en"/>
              <a:t>etermined the</a:t>
            </a:r>
            <a:r>
              <a:rPr lang="en" sz="2300">
                <a:solidFill>
                  <a:schemeClr val="accent4"/>
                </a:solidFill>
              </a:rPr>
              <a:t> significance </a:t>
            </a:r>
            <a:r>
              <a:rPr lang="en"/>
              <a:t>of each feature in relation to the target variabl</a:t>
            </a:r>
            <a:r>
              <a:rPr lang="en"/>
              <a:t>e</a:t>
            </a:r>
            <a:endParaRPr i="1" sz="2300">
              <a:solidFill>
                <a:schemeClr val="accent4"/>
              </a:solidFill>
            </a:endParaRPr>
          </a:p>
          <a:p>
            <a:pPr indent="0" lvl="0" marL="0" rtl="0" algn="l">
              <a:spcBef>
                <a:spcPts val="1600"/>
              </a:spcBef>
              <a:spcAft>
                <a:spcPts val="0"/>
              </a:spcAft>
              <a:buNone/>
            </a:pPr>
            <a:r>
              <a:t/>
            </a:r>
            <a:endParaRPr sz="2000"/>
          </a:p>
          <a:p>
            <a:pPr indent="0" lvl="0" marL="0" rtl="0" algn="l">
              <a:spcBef>
                <a:spcPts val="1600"/>
              </a:spcBef>
              <a:spcAft>
                <a:spcPts val="0"/>
              </a:spcAft>
              <a:buNone/>
            </a:pPr>
            <a:r>
              <a:t/>
            </a:r>
            <a:endParaRPr sz="2000"/>
          </a:p>
          <a:p>
            <a:pPr indent="0" lvl="0" marL="0" rtl="0" algn="l">
              <a:spcBef>
                <a:spcPts val="1600"/>
              </a:spcBef>
              <a:spcAft>
                <a:spcPts val="1600"/>
              </a:spcAft>
              <a:buNone/>
            </a:pPr>
            <a:r>
              <a:t/>
            </a:r>
            <a:endParaRPr sz="2000"/>
          </a:p>
        </p:txBody>
      </p:sp>
      <p:sp>
        <p:nvSpPr>
          <p:cNvPr id="187" name="Google Shape;187;p23"/>
          <p:cNvSpPr txBox="1"/>
          <p:nvPr>
            <p:ph type="title"/>
          </p:nvPr>
        </p:nvSpPr>
        <p:spPr>
          <a:xfrm>
            <a:off x="1226100" y="410000"/>
            <a:ext cx="4953900" cy="607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000">
                <a:solidFill>
                  <a:schemeClr val="dk1"/>
                </a:solidFill>
              </a:rPr>
              <a:t>FEATURE SELECTION </a:t>
            </a:r>
            <a:endParaRPr sz="3000">
              <a:solidFill>
                <a:schemeClr val="dk1"/>
              </a:solidFill>
            </a:endParaRPr>
          </a:p>
          <a:p>
            <a:pPr indent="0" lvl="0" marL="0" rtl="0" algn="l">
              <a:spcBef>
                <a:spcPts val="0"/>
              </a:spcBef>
              <a:spcAft>
                <a:spcPts val="0"/>
              </a:spcAft>
              <a:buNone/>
            </a:pPr>
            <a:r>
              <a:rPr lang="en" sz="3000">
                <a:solidFill>
                  <a:schemeClr val="dk1"/>
                </a:solidFill>
              </a:rPr>
              <a:t>AND F</a:t>
            </a:r>
            <a:r>
              <a:rPr lang="en" sz="3000">
                <a:solidFill>
                  <a:schemeClr val="dk1"/>
                </a:solidFill>
              </a:rPr>
              <a:t>-</a:t>
            </a:r>
            <a:r>
              <a:rPr lang="en" sz="3000">
                <a:solidFill>
                  <a:schemeClr val="dk1"/>
                </a:solidFill>
              </a:rPr>
              <a:t>TEST</a:t>
            </a:r>
            <a:endParaRPr sz="3000">
              <a:solidFill>
                <a:schemeClr val="dk1"/>
              </a:solidFill>
            </a:endParaRPr>
          </a:p>
        </p:txBody>
      </p:sp>
      <p:pic>
        <p:nvPicPr>
          <p:cNvPr id="188" name="Google Shape;188;p23"/>
          <p:cNvPicPr preferRelativeResize="0"/>
          <p:nvPr/>
        </p:nvPicPr>
        <p:blipFill>
          <a:blip r:embed="rId3">
            <a:alphaModFix/>
          </a:blip>
          <a:stretch>
            <a:fillRect/>
          </a:stretch>
        </p:blipFill>
        <p:spPr>
          <a:xfrm>
            <a:off x="366875" y="331951"/>
            <a:ext cx="751800" cy="751800"/>
          </a:xfrm>
          <a:prstGeom prst="rect">
            <a:avLst/>
          </a:prstGeom>
          <a:noFill/>
          <a:ln>
            <a:noFill/>
          </a:ln>
        </p:spPr>
      </p:pic>
      <p:grpSp>
        <p:nvGrpSpPr>
          <p:cNvPr id="189" name="Google Shape;189;p23"/>
          <p:cNvGrpSpPr/>
          <p:nvPr/>
        </p:nvGrpSpPr>
        <p:grpSpPr>
          <a:xfrm>
            <a:off x="6098378" y="5"/>
            <a:ext cx="3045625" cy="2030570"/>
            <a:chOff x="6098378" y="5"/>
            <a:chExt cx="3045625" cy="2030570"/>
          </a:xfrm>
        </p:grpSpPr>
        <p:sp>
          <p:nvSpPr>
            <p:cNvPr id="190" name="Google Shape;190;p23"/>
            <p:cNvSpPr/>
            <p:nvPr/>
          </p:nvSpPr>
          <p:spPr>
            <a:xfrm>
              <a:off x="8128803" y="16"/>
              <a:ext cx="1015200" cy="10152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23"/>
            <p:cNvSpPr/>
            <p:nvPr/>
          </p:nvSpPr>
          <p:spPr>
            <a:xfrm flipH="1">
              <a:off x="7113463" y="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23"/>
            <p:cNvSpPr/>
            <p:nvPr/>
          </p:nvSpPr>
          <p:spPr>
            <a:xfrm flipH="1" rot="10800000">
              <a:off x="7113588" y="107"/>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23"/>
            <p:cNvSpPr/>
            <p:nvPr/>
          </p:nvSpPr>
          <p:spPr>
            <a:xfrm rot="10800000">
              <a:off x="6098378" y="97"/>
              <a:ext cx="1015200" cy="10152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2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5" name="Google Shape;195;p23"/>
          <p:cNvSpPr txBox="1"/>
          <p:nvPr/>
        </p:nvSpPr>
        <p:spPr>
          <a:xfrm>
            <a:off x="836550" y="2728650"/>
            <a:ext cx="7470900" cy="1558200"/>
          </a:xfrm>
          <a:prstGeom prst="rect">
            <a:avLst/>
          </a:prstGeom>
          <a:noFill/>
          <a:ln>
            <a:noFill/>
          </a:ln>
          <a:effectLst>
            <a:outerShdw blurRad="71438" rotWithShape="0" algn="bl" dir="3780000" dist="57150">
              <a:srgbClr val="000000">
                <a:alpha val="21000"/>
              </a:srgbClr>
            </a:outerShdw>
          </a:effectLst>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i="1" lang="en" sz="2300">
                <a:solidFill>
                  <a:schemeClr val="accent4"/>
                </a:solidFill>
                <a:latin typeface="Roboto"/>
                <a:ea typeface="Roboto"/>
                <a:cs typeface="Roboto"/>
                <a:sym typeface="Roboto"/>
              </a:rPr>
              <a:t>“F-Test is useful in feature selection as we get to know the significance of each feature in improving the model.”</a:t>
            </a:r>
            <a:endParaRPr b="1" i="1" sz="2300">
              <a:solidFill>
                <a:schemeClr val="accent4"/>
              </a:solidFill>
              <a:latin typeface="Roboto"/>
              <a:ea typeface="Roboto"/>
              <a:cs typeface="Roboto"/>
              <a:sym typeface="Roboto"/>
            </a:endParaRPr>
          </a:p>
          <a:p>
            <a:pPr indent="0" lvl="0" marL="0" rtl="0" algn="ctr">
              <a:lnSpc>
                <a:spcPct val="115000"/>
              </a:lnSpc>
              <a:spcBef>
                <a:spcPts val="1600"/>
              </a:spcBef>
              <a:spcAft>
                <a:spcPts val="1600"/>
              </a:spcAft>
              <a:buNone/>
            </a:pPr>
            <a:r>
              <a:t/>
            </a:r>
            <a:endParaRPr i="1" sz="2300">
              <a:solidFill>
                <a:schemeClr val="accent4"/>
              </a:solidFill>
              <a:latin typeface="Roboto"/>
              <a:ea typeface="Roboto"/>
              <a:cs typeface="Roboto"/>
              <a:sym typeface="Roboto"/>
            </a:endParaRPr>
          </a:p>
        </p:txBody>
      </p:sp>
      <p:sp>
        <p:nvSpPr>
          <p:cNvPr id="196" name="Google Shape;196;p23"/>
          <p:cNvSpPr/>
          <p:nvPr/>
        </p:nvSpPr>
        <p:spPr>
          <a:xfrm>
            <a:off x="750800" y="2510125"/>
            <a:ext cx="7664700" cy="1456800"/>
          </a:xfrm>
          <a:prstGeom prst="wedgeRoundRectCallout">
            <a:avLst>
              <a:gd fmla="val -1607" name="adj1"/>
              <a:gd fmla="val 97058" name="adj2"/>
              <a:gd fmla="val 0" name="adj3"/>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197" name="Google Shape;197;p23"/>
          <p:cNvSpPr txBox="1"/>
          <p:nvPr/>
        </p:nvSpPr>
        <p:spPr>
          <a:xfrm>
            <a:off x="5307450" y="4286850"/>
            <a:ext cx="3000000" cy="5232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1600"/>
              </a:spcAft>
              <a:buNone/>
            </a:pPr>
            <a:r>
              <a:rPr i="1" lang="en" sz="2200">
                <a:solidFill>
                  <a:schemeClr val="accent4"/>
                </a:solidFill>
                <a:latin typeface="Roboto"/>
                <a:ea typeface="Roboto"/>
                <a:cs typeface="Roboto"/>
                <a:sym typeface="Roboto"/>
              </a:rPr>
              <a:t>(Asaithambi, 2018)</a:t>
            </a:r>
            <a:endParaRPr sz="13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1" name="Shape 201"/>
        <p:cNvGrpSpPr/>
        <p:nvPr/>
      </p:nvGrpSpPr>
      <p:grpSpPr>
        <a:xfrm>
          <a:off x="0" y="0"/>
          <a:ext cx="0" cy="0"/>
          <a:chOff x="0" y="0"/>
          <a:chExt cx="0" cy="0"/>
        </a:xfrm>
      </p:grpSpPr>
      <p:sp>
        <p:nvSpPr>
          <p:cNvPr id="202" name="Google Shape;202;p24"/>
          <p:cNvSpPr txBox="1"/>
          <p:nvPr>
            <p:ph type="title"/>
          </p:nvPr>
        </p:nvSpPr>
        <p:spPr>
          <a:xfrm>
            <a:off x="1226100" y="410000"/>
            <a:ext cx="4953900" cy="607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000">
                <a:solidFill>
                  <a:schemeClr val="dk1"/>
                </a:solidFill>
              </a:rPr>
              <a:t>FEATURE SELECTION </a:t>
            </a:r>
            <a:endParaRPr sz="3000">
              <a:solidFill>
                <a:schemeClr val="dk1"/>
              </a:solidFill>
            </a:endParaRPr>
          </a:p>
          <a:p>
            <a:pPr indent="0" lvl="0" marL="0" rtl="0" algn="l">
              <a:spcBef>
                <a:spcPts val="0"/>
              </a:spcBef>
              <a:spcAft>
                <a:spcPts val="0"/>
              </a:spcAft>
              <a:buNone/>
            </a:pPr>
            <a:r>
              <a:rPr lang="en" sz="3000">
                <a:solidFill>
                  <a:schemeClr val="dk1"/>
                </a:solidFill>
              </a:rPr>
              <a:t>AND F-TEST</a:t>
            </a:r>
            <a:endParaRPr sz="3000">
              <a:solidFill>
                <a:schemeClr val="dk1"/>
              </a:solidFill>
            </a:endParaRPr>
          </a:p>
        </p:txBody>
      </p:sp>
      <p:pic>
        <p:nvPicPr>
          <p:cNvPr id="203" name="Google Shape;203;p24"/>
          <p:cNvPicPr preferRelativeResize="0"/>
          <p:nvPr/>
        </p:nvPicPr>
        <p:blipFill>
          <a:blip r:embed="rId3">
            <a:alphaModFix/>
          </a:blip>
          <a:stretch>
            <a:fillRect/>
          </a:stretch>
        </p:blipFill>
        <p:spPr>
          <a:xfrm>
            <a:off x="366875" y="331951"/>
            <a:ext cx="751800" cy="751800"/>
          </a:xfrm>
          <a:prstGeom prst="rect">
            <a:avLst/>
          </a:prstGeom>
          <a:noFill/>
          <a:ln>
            <a:noFill/>
          </a:ln>
        </p:spPr>
      </p:pic>
      <p:grpSp>
        <p:nvGrpSpPr>
          <p:cNvPr id="204" name="Google Shape;204;p24"/>
          <p:cNvGrpSpPr/>
          <p:nvPr/>
        </p:nvGrpSpPr>
        <p:grpSpPr>
          <a:xfrm>
            <a:off x="6098378" y="5"/>
            <a:ext cx="3045625" cy="2030570"/>
            <a:chOff x="6098378" y="5"/>
            <a:chExt cx="3045625" cy="2030570"/>
          </a:xfrm>
        </p:grpSpPr>
        <p:sp>
          <p:nvSpPr>
            <p:cNvPr id="205" name="Google Shape;205;p24"/>
            <p:cNvSpPr/>
            <p:nvPr/>
          </p:nvSpPr>
          <p:spPr>
            <a:xfrm>
              <a:off x="8128803" y="16"/>
              <a:ext cx="1015200" cy="10152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24"/>
            <p:cNvSpPr/>
            <p:nvPr/>
          </p:nvSpPr>
          <p:spPr>
            <a:xfrm flipH="1">
              <a:off x="7113463" y="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24"/>
            <p:cNvSpPr/>
            <p:nvPr/>
          </p:nvSpPr>
          <p:spPr>
            <a:xfrm flipH="1" rot="10800000">
              <a:off x="7113588" y="107"/>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24"/>
            <p:cNvSpPr/>
            <p:nvPr/>
          </p:nvSpPr>
          <p:spPr>
            <a:xfrm rot="10800000">
              <a:off x="6098378" y="97"/>
              <a:ext cx="1015200" cy="10152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24"/>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210" name="Google Shape;210;p24"/>
          <p:cNvPicPr preferRelativeResize="0"/>
          <p:nvPr/>
        </p:nvPicPr>
        <p:blipFill>
          <a:blip r:embed="rId4">
            <a:alphaModFix/>
          </a:blip>
          <a:stretch>
            <a:fillRect/>
          </a:stretch>
        </p:blipFill>
        <p:spPr>
          <a:xfrm>
            <a:off x="4645800" y="1315587"/>
            <a:ext cx="4186499" cy="3734288"/>
          </a:xfrm>
          <a:prstGeom prst="rect">
            <a:avLst/>
          </a:prstGeom>
          <a:noFill/>
          <a:ln>
            <a:noFill/>
          </a:ln>
        </p:spPr>
      </p:pic>
      <p:sp>
        <p:nvSpPr>
          <p:cNvPr id="211" name="Google Shape;211;p24"/>
          <p:cNvSpPr txBox="1"/>
          <p:nvPr/>
        </p:nvSpPr>
        <p:spPr>
          <a:xfrm>
            <a:off x="7425405" y="2239884"/>
            <a:ext cx="1154700" cy="4155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ctr">
              <a:lnSpc>
                <a:spcPct val="150000"/>
              </a:lnSpc>
              <a:spcBef>
                <a:spcPts val="1000"/>
              </a:spcBef>
              <a:spcAft>
                <a:spcPts val="1000"/>
              </a:spcAft>
              <a:buNone/>
            </a:pPr>
            <a:r>
              <a:rPr b="1" lang="en" sz="1500">
                <a:solidFill>
                  <a:schemeClr val="lt1"/>
                </a:solidFill>
                <a:highlight>
                  <a:schemeClr val="accent4"/>
                </a:highlight>
                <a:latin typeface="Roboto"/>
                <a:ea typeface="Roboto"/>
                <a:cs typeface="Roboto"/>
                <a:sym typeface="Roboto"/>
              </a:rPr>
              <a:t>WEEKDAYS</a:t>
            </a:r>
            <a:endParaRPr b="1" sz="1800">
              <a:solidFill>
                <a:schemeClr val="lt1"/>
              </a:solidFill>
              <a:highlight>
                <a:schemeClr val="accent4"/>
              </a:highlight>
              <a:latin typeface="Roboto"/>
              <a:ea typeface="Roboto"/>
              <a:cs typeface="Roboto"/>
              <a:sym typeface="Roboto"/>
            </a:endParaRPr>
          </a:p>
        </p:txBody>
      </p:sp>
      <p:pic>
        <p:nvPicPr>
          <p:cNvPr id="212" name="Google Shape;212;p24"/>
          <p:cNvPicPr preferRelativeResize="0"/>
          <p:nvPr/>
        </p:nvPicPr>
        <p:blipFill>
          <a:blip r:embed="rId5">
            <a:alphaModFix/>
          </a:blip>
          <a:stretch>
            <a:fillRect/>
          </a:stretch>
        </p:blipFill>
        <p:spPr>
          <a:xfrm>
            <a:off x="248775" y="1315575"/>
            <a:ext cx="4116152" cy="3665473"/>
          </a:xfrm>
          <a:prstGeom prst="rect">
            <a:avLst/>
          </a:prstGeom>
          <a:noFill/>
          <a:ln>
            <a:noFill/>
          </a:ln>
        </p:spPr>
      </p:pic>
      <p:sp>
        <p:nvSpPr>
          <p:cNvPr id="213" name="Google Shape;213;p24"/>
          <p:cNvSpPr txBox="1"/>
          <p:nvPr/>
        </p:nvSpPr>
        <p:spPr>
          <a:xfrm>
            <a:off x="2714075" y="2140950"/>
            <a:ext cx="1344600" cy="4155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ctr">
              <a:lnSpc>
                <a:spcPct val="150000"/>
              </a:lnSpc>
              <a:spcBef>
                <a:spcPts val="1000"/>
              </a:spcBef>
              <a:spcAft>
                <a:spcPts val="1000"/>
              </a:spcAft>
              <a:buNone/>
            </a:pPr>
            <a:r>
              <a:rPr b="1" lang="en" sz="1500">
                <a:solidFill>
                  <a:schemeClr val="lt1"/>
                </a:solidFill>
                <a:highlight>
                  <a:schemeClr val="accent4"/>
                </a:highlight>
                <a:latin typeface="Roboto"/>
                <a:ea typeface="Roboto"/>
                <a:cs typeface="Roboto"/>
                <a:sym typeface="Roboto"/>
              </a:rPr>
              <a:t>WEEKENDS</a:t>
            </a:r>
            <a:endParaRPr b="1" sz="1800">
              <a:solidFill>
                <a:schemeClr val="lt1"/>
              </a:solidFill>
              <a:highlight>
                <a:schemeClr val="accent4"/>
              </a:highlight>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7" name="Shape 217"/>
        <p:cNvGrpSpPr/>
        <p:nvPr/>
      </p:nvGrpSpPr>
      <p:grpSpPr>
        <a:xfrm>
          <a:off x="0" y="0"/>
          <a:ext cx="0" cy="0"/>
          <a:chOff x="0" y="0"/>
          <a:chExt cx="0" cy="0"/>
        </a:xfrm>
      </p:grpSpPr>
      <p:sp>
        <p:nvSpPr>
          <p:cNvPr id="218" name="Google Shape;218;p25"/>
          <p:cNvSpPr txBox="1"/>
          <p:nvPr>
            <p:ph idx="4294967295" type="body"/>
          </p:nvPr>
        </p:nvSpPr>
        <p:spPr>
          <a:xfrm>
            <a:off x="311700" y="1310400"/>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None/>
            </a:pPr>
            <a:r>
              <a:rPr lang="en" sz="2300">
                <a:solidFill>
                  <a:schemeClr val="accent4"/>
                </a:solidFill>
              </a:rPr>
              <a:t>R</a:t>
            </a:r>
            <a:r>
              <a:rPr lang="en" sz="2300">
                <a:solidFill>
                  <a:schemeClr val="accent4"/>
                </a:solidFill>
              </a:rPr>
              <a:t>emove</a:t>
            </a:r>
            <a:r>
              <a:rPr lang="en"/>
              <a:t> low F-test scores and p-values</a:t>
            </a:r>
            <a:endParaRPr/>
          </a:p>
          <a:p>
            <a:pPr indent="-342900" lvl="0" marL="457200" rtl="0" algn="l">
              <a:spcBef>
                <a:spcPts val="1600"/>
              </a:spcBef>
              <a:spcAft>
                <a:spcPts val="0"/>
              </a:spcAft>
              <a:buSzPts val="1800"/>
              <a:buChar char="●"/>
            </a:pPr>
            <a:r>
              <a:rPr lang="en"/>
              <a:t>'guest_satisfaction_overall'</a:t>
            </a:r>
            <a:endParaRPr/>
          </a:p>
          <a:p>
            <a:pPr indent="-342900" lvl="0" marL="457200" rtl="0" algn="l">
              <a:spcBef>
                <a:spcPts val="0"/>
              </a:spcBef>
              <a:spcAft>
                <a:spcPts val="0"/>
              </a:spcAft>
              <a:buSzPts val="1800"/>
              <a:buChar char="●"/>
            </a:pPr>
            <a:r>
              <a:rPr lang="en"/>
              <a:t>'cleanliness_rating'</a:t>
            </a:r>
            <a:endParaRPr/>
          </a:p>
          <a:p>
            <a:pPr indent="-342900" lvl="0" marL="457200" rtl="0" algn="l">
              <a:spcBef>
                <a:spcPts val="0"/>
              </a:spcBef>
              <a:spcAft>
                <a:spcPts val="0"/>
              </a:spcAft>
              <a:buSzPts val="1800"/>
              <a:buChar char="●"/>
            </a:pPr>
            <a:r>
              <a:rPr lang="en"/>
              <a:t>'host_is_superhost_True'</a:t>
            </a:r>
            <a:endParaRPr/>
          </a:p>
          <a:p>
            <a:pPr indent="-342900" lvl="0" marL="457200" rtl="0" algn="l">
              <a:spcBef>
                <a:spcPts val="0"/>
              </a:spcBef>
              <a:spcAft>
                <a:spcPts val="0"/>
              </a:spcAft>
              <a:buSzPts val="1800"/>
              <a:buChar char="●"/>
            </a:pPr>
            <a:r>
              <a:rPr lang="en"/>
              <a:t>'host_is_superhost_False' </a:t>
            </a:r>
            <a:endParaRPr/>
          </a:p>
          <a:p>
            <a:pPr indent="-342900" lvl="0" marL="457200" rtl="0" algn="l">
              <a:spcBef>
                <a:spcPts val="0"/>
              </a:spcBef>
              <a:spcAft>
                <a:spcPts val="0"/>
              </a:spcAft>
              <a:buSzPts val="1800"/>
              <a:buChar char="●"/>
            </a:pPr>
            <a:r>
              <a:rPr lang="en"/>
              <a:t>'room_type_Shared room'</a:t>
            </a:r>
            <a:endParaRPr/>
          </a:p>
        </p:txBody>
      </p:sp>
      <p:sp>
        <p:nvSpPr>
          <p:cNvPr id="219" name="Google Shape;219;p25"/>
          <p:cNvSpPr txBox="1"/>
          <p:nvPr>
            <p:ph type="title"/>
          </p:nvPr>
        </p:nvSpPr>
        <p:spPr>
          <a:xfrm>
            <a:off x="1226100" y="410000"/>
            <a:ext cx="4953900" cy="607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000">
                <a:solidFill>
                  <a:schemeClr val="dk1"/>
                </a:solidFill>
              </a:rPr>
              <a:t>FEATURE SELECTION </a:t>
            </a:r>
            <a:endParaRPr sz="3000">
              <a:solidFill>
                <a:schemeClr val="dk1"/>
              </a:solidFill>
            </a:endParaRPr>
          </a:p>
          <a:p>
            <a:pPr indent="0" lvl="0" marL="0" rtl="0" algn="l">
              <a:spcBef>
                <a:spcPts val="0"/>
              </a:spcBef>
              <a:spcAft>
                <a:spcPts val="0"/>
              </a:spcAft>
              <a:buNone/>
            </a:pPr>
            <a:r>
              <a:rPr lang="en" sz="3000">
                <a:solidFill>
                  <a:schemeClr val="dk1"/>
                </a:solidFill>
              </a:rPr>
              <a:t>AND F-TEST</a:t>
            </a:r>
            <a:endParaRPr sz="3000">
              <a:solidFill>
                <a:schemeClr val="dk1"/>
              </a:solidFill>
            </a:endParaRPr>
          </a:p>
        </p:txBody>
      </p:sp>
      <p:pic>
        <p:nvPicPr>
          <p:cNvPr id="220" name="Google Shape;220;p25"/>
          <p:cNvPicPr preferRelativeResize="0"/>
          <p:nvPr/>
        </p:nvPicPr>
        <p:blipFill>
          <a:blip r:embed="rId3">
            <a:alphaModFix/>
          </a:blip>
          <a:stretch>
            <a:fillRect/>
          </a:stretch>
        </p:blipFill>
        <p:spPr>
          <a:xfrm>
            <a:off x="366875" y="331951"/>
            <a:ext cx="751800" cy="751800"/>
          </a:xfrm>
          <a:prstGeom prst="rect">
            <a:avLst/>
          </a:prstGeom>
          <a:noFill/>
          <a:ln>
            <a:noFill/>
          </a:ln>
        </p:spPr>
      </p:pic>
      <p:grpSp>
        <p:nvGrpSpPr>
          <p:cNvPr id="221" name="Google Shape;221;p25"/>
          <p:cNvGrpSpPr/>
          <p:nvPr/>
        </p:nvGrpSpPr>
        <p:grpSpPr>
          <a:xfrm>
            <a:off x="6098378" y="5"/>
            <a:ext cx="3045625" cy="2030570"/>
            <a:chOff x="6098378" y="5"/>
            <a:chExt cx="3045625" cy="2030570"/>
          </a:xfrm>
        </p:grpSpPr>
        <p:sp>
          <p:nvSpPr>
            <p:cNvPr id="222" name="Google Shape;222;p25"/>
            <p:cNvSpPr/>
            <p:nvPr/>
          </p:nvSpPr>
          <p:spPr>
            <a:xfrm>
              <a:off x="8128803" y="16"/>
              <a:ext cx="1015200" cy="10152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25"/>
            <p:cNvSpPr/>
            <p:nvPr/>
          </p:nvSpPr>
          <p:spPr>
            <a:xfrm flipH="1">
              <a:off x="7113463" y="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25"/>
            <p:cNvSpPr/>
            <p:nvPr/>
          </p:nvSpPr>
          <p:spPr>
            <a:xfrm flipH="1" rot="10800000">
              <a:off x="7113588" y="107"/>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25"/>
            <p:cNvSpPr/>
            <p:nvPr/>
          </p:nvSpPr>
          <p:spPr>
            <a:xfrm rot="10800000">
              <a:off x="6098378" y="97"/>
              <a:ext cx="1015200" cy="10152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25"/>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26"/>
          <p:cNvSpPr txBox="1"/>
          <p:nvPr>
            <p:ph type="title"/>
          </p:nvPr>
        </p:nvSpPr>
        <p:spPr>
          <a:xfrm>
            <a:off x="226375" y="1086100"/>
            <a:ext cx="4045200" cy="1564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MACHINE LEARNING</a:t>
            </a:r>
            <a:endParaRPr/>
          </a:p>
        </p:txBody>
      </p:sp>
      <p:sp>
        <p:nvSpPr>
          <p:cNvPr id="232" name="Google Shape;232;p26"/>
          <p:cNvSpPr txBox="1"/>
          <p:nvPr>
            <p:ph idx="2" type="body"/>
          </p:nvPr>
        </p:nvSpPr>
        <p:spPr>
          <a:xfrm>
            <a:off x="4645975" y="879600"/>
            <a:ext cx="4442100" cy="3384300"/>
          </a:xfrm>
          <a:prstGeom prst="rect">
            <a:avLst/>
          </a:prstGeom>
        </p:spPr>
        <p:txBody>
          <a:bodyPr anchorCtr="0" anchor="t" bIns="91425" lIns="91425" spcFirstLastPara="1" rIns="91425" wrap="square" tIns="91425">
            <a:noAutofit/>
          </a:bodyPr>
          <a:lstStyle/>
          <a:p>
            <a:pPr indent="-374650" lvl="0" marL="457200" rtl="0" algn="l">
              <a:spcBef>
                <a:spcPts val="0"/>
              </a:spcBef>
              <a:spcAft>
                <a:spcPts val="0"/>
              </a:spcAft>
              <a:buSzPts val="2300"/>
              <a:buChar char="●"/>
            </a:pPr>
            <a:r>
              <a:rPr lang="en" sz="2300"/>
              <a:t>Linear regression </a:t>
            </a:r>
            <a:endParaRPr sz="2300"/>
          </a:p>
          <a:p>
            <a:pPr indent="0" lvl="0" marL="0" rtl="0" algn="l">
              <a:lnSpc>
                <a:spcPct val="100000"/>
              </a:lnSpc>
              <a:spcBef>
                <a:spcPts val="1600"/>
              </a:spcBef>
              <a:spcAft>
                <a:spcPts val="0"/>
              </a:spcAft>
              <a:buNone/>
            </a:pPr>
            <a:r>
              <a:t/>
            </a:r>
            <a:endParaRPr sz="2300"/>
          </a:p>
          <a:p>
            <a:pPr indent="-374650" lvl="0" marL="457200" rtl="0" algn="l">
              <a:spcBef>
                <a:spcPts val="0"/>
              </a:spcBef>
              <a:spcAft>
                <a:spcPts val="0"/>
              </a:spcAft>
              <a:buSzPts val="2300"/>
              <a:buChar char="●"/>
            </a:pPr>
            <a:r>
              <a:rPr lang="en" sz="2300"/>
              <a:t>Random Forest Regressor</a:t>
            </a:r>
            <a:endParaRPr sz="2300"/>
          </a:p>
          <a:p>
            <a:pPr indent="0" lvl="0" marL="457200" rtl="0" algn="l">
              <a:lnSpc>
                <a:spcPct val="100000"/>
              </a:lnSpc>
              <a:spcBef>
                <a:spcPts val="1600"/>
              </a:spcBef>
              <a:spcAft>
                <a:spcPts val="0"/>
              </a:spcAft>
              <a:buNone/>
            </a:pPr>
            <a:r>
              <a:t/>
            </a:r>
            <a:endParaRPr sz="2300"/>
          </a:p>
          <a:p>
            <a:pPr indent="-374650" lvl="0" marL="457200" rtl="0" algn="l">
              <a:spcBef>
                <a:spcPts val="0"/>
              </a:spcBef>
              <a:spcAft>
                <a:spcPts val="0"/>
              </a:spcAft>
              <a:buSzPts val="2300"/>
              <a:buChar char="●"/>
            </a:pPr>
            <a:r>
              <a:rPr lang="en" sz="2300"/>
              <a:t>Gradient Boosting Regressor</a:t>
            </a:r>
            <a:endParaRPr sz="2300"/>
          </a:p>
          <a:p>
            <a:pPr indent="0" lvl="0" marL="457200" rtl="0" algn="l">
              <a:lnSpc>
                <a:spcPct val="100000"/>
              </a:lnSpc>
              <a:spcBef>
                <a:spcPts val="1600"/>
              </a:spcBef>
              <a:spcAft>
                <a:spcPts val="0"/>
              </a:spcAft>
              <a:buNone/>
            </a:pPr>
            <a:r>
              <a:t/>
            </a:r>
            <a:endParaRPr sz="2300"/>
          </a:p>
          <a:p>
            <a:pPr indent="-374650" lvl="0" marL="457200" rtl="0" algn="l">
              <a:spcBef>
                <a:spcPts val="0"/>
              </a:spcBef>
              <a:spcAft>
                <a:spcPts val="0"/>
              </a:spcAft>
              <a:buSzPts val="2300"/>
              <a:buChar char="●"/>
            </a:pPr>
            <a:r>
              <a:rPr lang="en" sz="2300"/>
              <a:t>XGBoost Regressor</a:t>
            </a:r>
            <a:endParaRPr sz="2300"/>
          </a:p>
        </p:txBody>
      </p:sp>
      <p:sp>
        <p:nvSpPr>
          <p:cNvPr id="233" name="Google Shape;233;p26"/>
          <p:cNvSpPr txBox="1"/>
          <p:nvPr/>
        </p:nvSpPr>
        <p:spPr>
          <a:xfrm>
            <a:off x="226375" y="2650600"/>
            <a:ext cx="4045200" cy="492600"/>
          </a:xfrm>
          <a:prstGeom prst="rect">
            <a:avLst/>
          </a:prstGeom>
          <a:noFill/>
          <a:ln>
            <a:noFill/>
          </a:ln>
        </p:spPr>
        <p:txBody>
          <a:bodyPr anchorCtr="0" anchor="t" bIns="91425" lIns="91425" spcFirstLastPara="1" rIns="91425" wrap="square" tIns="91425">
            <a:spAutoFit/>
          </a:bodyPr>
          <a:lstStyle/>
          <a:p>
            <a:pPr indent="0" lvl="0" marL="0" rtl="0" algn="ctr">
              <a:lnSpc>
                <a:spcPct val="150000"/>
              </a:lnSpc>
              <a:spcBef>
                <a:spcPts val="2000"/>
              </a:spcBef>
              <a:spcAft>
                <a:spcPts val="1000"/>
              </a:spcAft>
              <a:buNone/>
            </a:pPr>
            <a:r>
              <a:rPr lang="en" sz="2000">
                <a:solidFill>
                  <a:schemeClr val="accent4"/>
                </a:solidFill>
              </a:rPr>
              <a:t>Model Selection and Evaluation</a:t>
            </a:r>
            <a:endParaRPr sz="2000">
              <a:solidFill>
                <a:schemeClr val="accent4"/>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27"/>
          <p:cNvSpPr txBox="1"/>
          <p:nvPr>
            <p:ph idx="1" type="body"/>
          </p:nvPr>
        </p:nvSpPr>
        <p:spPr>
          <a:xfrm>
            <a:off x="529200" y="1683700"/>
            <a:ext cx="6084600" cy="2404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2000"/>
              <a:t>APPLIED</a:t>
            </a:r>
            <a:r>
              <a:rPr lang="en" sz="2000"/>
              <a:t> FOR </a:t>
            </a:r>
            <a:r>
              <a:rPr lang="en" sz="2000"/>
              <a:t>ALL MODELS</a:t>
            </a:r>
            <a:endParaRPr sz="2000"/>
          </a:p>
          <a:p>
            <a:pPr indent="0" lvl="0" marL="0" rtl="0" algn="l">
              <a:lnSpc>
                <a:spcPct val="100000"/>
              </a:lnSpc>
              <a:spcBef>
                <a:spcPts val="0"/>
              </a:spcBef>
              <a:spcAft>
                <a:spcPts val="0"/>
              </a:spcAft>
              <a:buNone/>
            </a:pPr>
            <a:r>
              <a:t/>
            </a:r>
            <a:endParaRPr sz="2000"/>
          </a:p>
          <a:p>
            <a:pPr indent="0" lvl="0" marL="0" rtl="0" algn="l">
              <a:lnSpc>
                <a:spcPct val="100000"/>
              </a:lnSpc>
              <a:spcBef>
                <a:spcPts val="0"/>
              </a:spcBef>
              <a:spcAft>
                <a:spcPts val="0"/>
              </a:spcAft>
              <a:buNone/>
            </a:pPr>
            <a:r>
              <a:rPr lang="en" sz="2000"/>
              <a:t>	</a:t>
            </a:r>
            <a:r>
              <a:rPr lang="en" sz="2500">
                <a:solidFill>
                  <a:schemeClr val="accent4"/>
                </a:solidFill>
              </a:rPr>
              <a:t>split</a:t>
            </a:r>
            <a:r>
              <a:rPr lang="en" sz="2000"/>
              <a:t> the data twice</a:t>
            </a:r>
            <a:endParaRPr sz="2000"/>
          </a:p>
          <a:p>
            <a:pPr indent="-355600" lvl="0" marL="1828800" rtl="0" algn="l">
              <a:lnSpc>
                <a:spcPct val="100000"/>
              </a:lnSpc>
              <a:spcBef>
                <a:spcPts val="0"/>
              </a:spcBef>
              <a:spcAft>
                <a:spcPts val="0"/>
              </a:spcAft>
              <a:buSzPts val="2000"/>
              <a:buChar char="●"/>
            </a:pPr>
            <a:r>
              <a:rPr lang="en" sz="2000"/>
              <a:t>train 80% test 20%</a:t>
            </a:r>
            <a:endParaRPr sz="2000"/>
          </a:p>
          <a:p>
            <a:pPr indent="-355600" lvl="0" marL="1828800" rtl="0" algn="l">
              <a:lnSpc>
                <a:spcPct val="100000"/>
              </a:lnSpc>
              <a:spcBef>
                <a:spcPts val="0"/>
              </a:spcBef>
              <a:spcAft>
                <a:spcPts val="0"/>
              </a:spcAft>
              <a:buSzPts val="2000"/>
              <a:buChar char="●"/>
            </a:pPr>
            <a:r>
              <a:rPr lang="en" sz="2000"/>
              <a:t>t</a:t>
            </a:r>
            <a:r>
              <a:rPr lang="en" sz="2000"/>
              <a:t>rain 70% test 30%</a:t>
            </a:r>
            <a:endParaRPr sz="2200"/>
          </a:p>
        </p:txBody>
      </p:sp>
      <p:sp>
        <p:nvSpPr>
          <p:cNvPr id="239" name="Google Shape;239;p27"/>
          <p:cNvSpPr txBox="1"/>
          <p:nvPr>
            <p:ph type="title"/>
          </p:nvPr>
        </p:nvSpPr>
        <p:spPr>
          <a:xfrm>
            <a:off x="1226100" y="410000"/>
            <a:ext cx="49539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chemeClr val="dk1"/>
                </a:solidFill>
              </a:rPr>
              <a:t>MACHINE LEARNING</a:t>
            </a:r>
            <a:endParaRPr sz="3000">
              <a:solidFill>
                <a:schemeClr val="dk1"/>
              </a:solidFill>
            </a:endParaRPr>
          </a:p>
        </p:txBody>
      </p:sp>
      <p:pic>
        <p:nvPicPr>
          <p:cNvPr id="240" name="Google Shape;240;p27"/>
          <p:cNvPicPr preferRelativeResize="0"/>
          <p:nvPr/>
        </p:nvPicPr>
        <p:blipFill>
          <a:blip r:embed="rId3">
            <a:alphaModFix/>
          </a:blip>
          <a:stretch>
            <a:fillRect/>
          </a:stretch>
        </p:blipFill>
        <p:spPr>
          <a:xfrm>
            <a:off x="366875" y="331951"/>
            <a:ext cx="751800" cy="7518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44" name="Shape 244"/>
        <p:cNvGrpSpPr/>
        <p:nvPr/>
      </p:nvGrpSpPr>
      <p:grpSpPr>
        <a:xfrm>
          <a:off x="0" y="0"/>
          <a:ext cx="0" cy="0"/>
          <a:chOff x="0" y="0"/>
          <a:chExt cx="0" cy="0"/>
        </a:xfrm>
      </p:grpSpPr>
      <p:sp>
        <p:nvSpPr>
          <p:cNvPr id="245" name="Google Shape;245;p28"/>
          <p:cNvSpPr txBox="1"/>
          <p:nvPr>
            <p:ph type="title"/>
          </p:nvPr>
        </p:nvSpPr>
        <p:spPr>
          <a:xfrm>
            <a:off x="1226100" y="410000"/>
            <a:ext cx="4953900" cy="607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000">
                <a:solidFill>
                  <a:schemeClr val="dk1"/>
                </a:solidFill>
              </a:rPr>
              <a:t>MACHINE LEARNING</a:t>
            </a:r>
            <a:endParaRPr sz="3000">
              <a:solidFill>
                <a:schemeClr val="dk1"/>
              </a:solidFill>
            </a:endParaRPr>
          </a:p>
        </p:txBody>
      </p:sp>
      <p:pic>
        <p:nvPicPr>
          <p:cNvPr id="246" name="Google Shape;246;p28"/>
          <p:cNvPicPr preferRelativeResize="0"/>
          <p:nvPr/>
        </p:nvPicPr>
        <p:blipFill>
          <a:blip r:embed="rId3">
            <a:alphaModFix/>
          </a:blip>
          <a:stretch>
            <a:fillRect/>
          </a:stretch>
        </p:blipFill>
        <p:spPr>
          <a:xfrm>
            <a:off x="366875" y="331951"/>
            <a:ext cx="751800" cy="751800"/>
          </a:xfrm>
          <a:prstGeom prst="rect">
            <a:avLst/>
          </a:prstGeom>
          <a:noFill/>
          <a:ln>
            <a:noFill/>
          </a:ln>
        </p:spPr>
      </p:pic>
      <p:pic>
        <p:nvPicPr>
          <p:cNvPr id="247" name="Google Shape;247;p28"/>
          <p:cNvPicPr preferRelativeResize="0"/>
          <p:nvPr/>
        </p:nvPicPr>
        <p:blipFill rotWithShape="1">
          <a:blip r:embed="rId4">
            <a:alphaModFix/>
          </a:blip>
          <a:srcRect b="0" l="4694" r="14496" t="0"/>
          <a:stretch/>
        </p:blipFill>
        <p:spPr>
          <a:xfrm>
            <a:off x="718163" y="1680800"/>
            <a:ext cx="3799398" cy="3417875"/>
          </a:xfrm>
          <a:prstGeom prst="rect">
            <a:avLst/>
          </a:prstGeom>
          <a:noFill/>
          <a:ln>
            <a:noFill/>
          </a:ln>
        </p:spPr>
      </p:pic>
      <p:pic>
        <p:nvPicPr>
          <p:cNvPr id="248" name="Google Shape;248;p28"/>
          <p:cNvPicPr preferRelativeResize="0"/>
          <p:nvPr/>
        </p:nvPicPr>
        <p:blipFill rotWithShape="1">
          <a:blip r:embed="rId5">
            <a:alphaModFix/>
          </a:blip>
          <a:srcRect b="2629" l="5007" r="11401" t="0"/>
          <a:stretch/>
        </p:blipFill>
        <p:spPr>
          <a:xfrm>
            <a:off x="4678412" y="1680800"/>
            <a:ext cx="3756426" cy="3417874"/>
          </a:xfrm>
          <a:prstGeom prst="rect">
            <a:avLst/>
          </a:prstGeom>
          <a:noFill/>
          <a:ln>
            <a:noFill/>
          </a:ln>
        </p:spPr>
      </p:pic>
      <p:sp>
        <p:nvSpPr>
          <p:cNvPr id="249" name="Google Shape;249;p28"/>
          <p:cNvSpPr txBox="1"/>
          <p:nvPr/>
        </p:nvSpPr>
        <p:spPr>
          <a:xfrm>
            <a:off x="2649000" y="906675"/>
            <a:ext cx="3846000" cy="569400"/>
          </a:xfrm>
          <a:prstGeom prst="rect">
            <a:avLst/>
          </a:prstGeom>
          <a:noFill/>
          <a:ln>
            <a:noFill/>
          </a:ln>
        </p:spPr>
        <p:txBody>
          <a:bodyPr anchorCtr="0" anchor="t" bIns="91425" lIns="91425" spcFirstLastPara="1" rIns="91425" wrap="square" tIns="91425">
            <a:spAutoFit/>
          </a:bodyPr>
          <a:lstStyle/>
          <a:p>
            <a:pPr indent="0" lvl="0" marL="0" rtl="0" algn="ctr">
              <a:lnSpc>
                <a:spcPct val="150000"/>
              </a:lnSpc>
              <a:spcBef>
                <a:spcPts val="1000"/>
              </a:spcBef>
              <a:spcAft>
                <a:spcPts val="1000"/>
              </a:spcAft>
              <a:buNone/>
            </a:pPr>
            <a:r>
              <a:rPr lang="en" sz="2500">
                <a:solidFill>
                  <a:schemeClr val="accent4"/>
                </a:solidFill>
              </a:rPr>
              <a:t>MODELS </a:t>
            </a:r>
            <a:r>
              <a:rPr lang="en" sz="2500">
                <a:solidFill>
                  <a:schemeClr val="accent4"/>
                </a:solidFill>
              </a:rPr>
              <a:t>COMPARISON</a:t>
            </a:r>
            <a:endParaRPr sz="2000">
              <a:solidFill>
                <a:schemeClr val="dk2"/>
              </a:solidFill>
              <a:latin typeface="Roboto"/>
              <a:ea typeface="Roboto"/>
              <a:cs typeface="Roboto"/>
              <a:sym typeface="Roboto"/>
            </a:endParaRPr>
          </a:p>
        </p:txBody>
      </p:sp>
      <p:cxnSp>
        <p:nvCxnSpPr>
          <p:cNvPr id="250" name="Google Shape;250;p28"/>
          <p:cNvCxnSpPr/>
          <p:nvPr/>
        </p:nvCxnSpPr>
        <p:spPr>
          <a:xfrm flipH="1" rot="10800000">
            <a:off x="537900" y="2540100"/>
            <a:ext cx="8139300" cy="15000"/>
          </a:xfrm>
          <a:prstGeom prst="straightConnector1">
            <a:avLst/>
          </a:prstGeom>
          <a:noFill/>
          <a:ln cap="flat" cmpd="sng" w="19050">
            <a:solidFill>
              <a:schemeClr val="accent4"/>
            </a:solidFill>
            <a:prstDash val="dash"/>
            <a:round/>
            <a:headEnd len="med" w="med" type="none"/>
            <a:tailEnd len="med" w="med" type="none"/>
          </a:ln>
        </p:spPr>
      </p:cxnSp>
      <p:sp>
        <p:nvSpPr>
          <p:cNvPr id="251" name="Google Shape;251;p28"/>
          <p:cNvSpPr txBox="1"/>
          <p:nvPr/>
        </p:nvSpPr>
        <p:spPr>
          <a:xfrm rot="-750647">
            <a:off x="1498820" y="919531"/>
            <a:ext cx="1344730" cy="446475"/>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ctr">
              <a:lnSpc>
                <a:spcPct val="150000"/>
              </a:lnSpc>
              <a:spcBef>
                <a:spcPts val="1000"/>
              </a:spcBef>
              <a:spcAft>
                <a:spcPts val="1000"/>
              </a:spcAft>
              <a:buNone/>
            </a:pPr>
            <a:r>
              <a:rPr b="1" lang="en" sz="1700">
                <a:solidFill>
                  <a:schemeClr val="lt1"/>
                </a:solidFill>
                <a:highlight>
                  <a:schemeClr val="accent4"/>
                </a:highlight>
                <a:latin typeface="Roboto"/>
                <a:ea typeface="Roboto"/>
                <a:cs typeface="Roboto"/>
                <a:sym typeface="Roboto"/>
              </a:rPr>
              <a:t>WEEKENDS</a:t>
            </a:r>
            <a:endParaRPr b="1" sz="2000">
              <a:solidFill>
                <a:schemeClr val="lt1"/>
              </a:solidFill>
              <a:highlight>
                <a:schemeClr val="accent4"/>
              </a:highlight>
              <a:latin typeface="Roboto"/>
              <a:ea typeface="Roboto"/>
              <a:cs typeface="Roboto"/>
              <a:sym typeface="Robo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55" name="Shape 255"/>
        <p:cNvGrpSpPr/>
        <p:nvPr/>
      </p:nvGrpSpPr>
      <p:grpSpPr>
        <a:xfrm>
          <a:off x="0" y="0"/>
          <a:ext cx="0" cy="0"/>
          <a:chOff x="0" y="0"/>
          <a:chExt cx="0" cy="0"/>
        </a:xfrm>
      </p:grpSpPr>
      <p:sp>
        <p:nvSpPr>
          <p:cNvPr id="256" name="Google Shape;256;p29"/>
          <p:cNvSpPr txBox="1"/>
          <p:nvPr>
            <p:ph type="title"/>
          </p:nvPr>
        </p:nvSpPr>
        <p:spPr>
          <a:xfrm>
            <a:off x="1226100" y="410000"/>
            <a:ext cx="4953900" cy="607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000">
                <a:solidFill>
                  <a:schemeClr val="dk1"/>
                </a:solidFill>
              </a:rPr>
              <a:t>MACHINE LEARNING</a:t>
            </a:r>
            <a:endParaRPr sz="3000">
              <a:solidFill>
                <a:schemeClr val="dk1"/>
              </a:solidFill>
            </a:endParaRPr>
          </a:p>
        </p:txBody>
      </p:sp>
      <p:pic>
        <p:nvPicPr>
          <p:cNvPr id="257" name="Google Shape;257;p29"/>
          <p:cNvPicPr preferRelativeResize="0"/>
          <p:nvPr/>
        </p:nvPicPr>
        <p:blipFill>
          <a:blip r:embed="rId3">
            <a:alphaModFix/>
          </a:blip>
          <a:stretch>
            <a:fillRect/>
          </a:stretch>
        </p:blipFill>
        <p:spPr>
          <a:xfrm>
            <a:off x="366875" y="331951"/>
            <a:ext cx="751800" cy="751800"/>
          </a:xfrm>
          <a:prstGeom prst="rect">
            <a:avLst/>
          </a:prstGeom>
          <a:noFill/>
          <a:ln>
            <a:noFill/>
          </a:ln>
        </p:spPr>
      </p:pic>
      <p:sp>
        <p:nvSpPr>
          <p:cNvPr id="258" name="Google Shape;258;p29"/>
          <p:cNvSpPr txBox="1"/>
          <p:nvPr/>
        </p:nvSpPr>
        <p:spPr>
          <a:xfrm>
            <a:off x="2649000" y="906675"/>
            <a:ext cx="3846000" cy="569400"/>
          </a:xfrm>
          <a:prstGeom prst="rect">
            <a:avLst/>
          </a:prstGeom>
          <a:noFill/>
          <a:ln>
            <a:noFill/>
          </a:ln>
        </p:spPr>
        <p:txBody>
          <a:bodyPr anchorCtr="0" anchor="t" bIns="91425" lIns="91425" spcFirstLastPara="1" rIns="91425" wrap="square" tIns="91425">
            <a:spAutoFit/>
          </a:bodyPr>
          <a:lstStyle/>
          <a:p>
            <a:pPr indent="0" lvl="0" marL="0" rtl="0" algn="ctr">
              <a:lnSpc>
                <a:spcPct val="150000"/>
              </a:lnSpc>
              <a:spcBef>
                <a:spcPts val="1000"/>
              </a:spcBef>
              <a:spcAft>
                <a:spcPts val="1000"/>
              </a:spcAft>
              <a:buNone/>
            </a:pPr>
            <a:r>
              <a:rPr lang="en" sz="2500">
                <a:solidFill>
                  <a:schemeClr val="accent4"/>
                </a:solidFill>
              </a:rPr>
              <a:t>MODELS COMPARISON</a:t>
            </a:r>
            <a:endParaRPr sz="2000">
              <a:solidFill>
                <a:schemeClr val="dk2"/>
              </a:solidFill>
              <a:latin typeface="Roboto"/>
              <a:ea typeface="Roboto"/>
              <a:cs typeface="Roboto"/>
              <a:sym typeface="Roboto"/>
            </a:endParaRPr>
          </a:p>
        </p:txBody>
      </p:sp>
      <p:grpSp>
        <p:nvGrpSpPr>
          <p:cNvPr id="259" name="Google Shape;259;p29"/>
          <p:cNvGrpSpPr/>
          <p:nvPr/>
        </p:nvGrpSpPr>
        <p:grpSpPr>
          <a:xfrm>
            <a:off x="682650" y="1704675"/>
            <a:ext cx="7746276" cy="3441310"/>
            <a:chOff x="574685" y="1625590"/>
            <a:chExt cx="7888265" cy="3305455"/>
          </a:xfrm>
        </p:grpSpPr>
        <p:pic>
          <p:nvPicPr>
            <p:cNvPr id="260" name="Google Shape;260;p29"/>
            <p:cNvPicPr preferRelativeResize="0"/>
            <p:nvPr/>
          </p:nvPicPr>
          <p:blipFill rotWithShape="1">
            <a:blip r:embed="rId4">
              <a:alphaModFix/>
            </a:blip>
            <a:srcRect b="1757" l="6057" r="6285" t="1680"/>
            <a:stretch/>
          </p:blipFill>
          <p:spPr>
            <a:xfrm>
              <a:off x="574685" y="1625590"/>
              <a:ext cx="3949135" cy="3305422"/>
            </a:xfrm>
            <a:prstGeom prst="rect">
              <a:avLst/>
            </a:prstGeom>
            <a:noFill/>
            <a:ln>
              <a:noFill/>
            </a:ln>
          </p:spPr>
        </p:pic>
        <p:pic>
          <p:nvPicPr>
            <p:cNvPr id="261" name="Google Shape;261;p29"/>
            <p:cNvPicPr preferRelativeResize="0"/>
            <p:nvPr/>
          </p:nvPicPr>
          <p:blipFill rotWithShape="1">
            <a:blip r:embed="rId5">
              <a:alphaModFix/>
            </a:blip>
            <a:srcRect b="0" l="5213" r="4890" t="0"/>
            <a:stretch/>
          </p:blipFill>
          <p:spPr>
            <a:xfrm>
              <a:off x="4634704" y="1625605"/>
              <a:ext cx="3828247" cy="3305440"/>
            </a:xfrm>
            <a:prstGeom prst="rect">
              <a:avLst/>
            </a:prstGeom>
            <a:noFill/>
            <a:ln>
              <a:noFill/>
            </a:ln>
          </p:spPr>
        </p:pic>
      </p:grpSp>
      <p:cxnSp>
        <p:nvCxnSpPr>
          <p:cNvPr id="262" name="Google Shape;262;p29"/>
          <p:cNvCxnSpPr/>
          <p:nvPr/>
        </p:nvCxnSpPr>
        <p:spPr>
          <a:xfrm flipH="1" rot="10800000">
            <a:off x="498550" y="2885400"/>
            <a:ext cx="8387700" cy="15600"/>
          </a:xfrm>
          <a:prstGeom prst="straightConnector1">
            <a:avLst/>
          </a:prstGeom>
          <a:noFill/>
          <a:ln cap="flat" cmpd="sng" w="19050">
            <a:solidFill>
              <a:schemeClr val="accent4"/>
            </a:solidFill>
            <a:prstDash val="dash"/>
            <a:round/>
            <a:headEnd len="med" w="med" type="none"/>
            <a:tailEnd len="med" w="med" type="none"/>
          </a:ln>
        </p:spPr>
      </p:cxnSp>
      <p:sp>
        <p:nvSpPr>
          <p:cNvPr id="263" name="Google Shape;263;p29"/>
          <p:cNvSpPr txBox="1"/>
          <p:nvPr/>
        </p:nvSpPr>
        <p:spPr>
          <a:xfrm rot="-750647">
            <a:off x="1498820" y="919531"/>
            <a:ext cx="1344730" cy="446475"/>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ctr">
              <a:lnSpc>
                <a:spcPct val="150000"/>
              </a:lnSpc>
              <a:spcBef>
                <a:spcPts val="1000"/>
              </a:spcBef>
              <a:spcAft>
                <a:spcPts val="1000"/>
              </a:spcAft>
              <a:buNone/>
            </a:pPr>
            <a:r>
              <a:rPr b="1" lang="en" sz="1700">
                <a:solidFill>
                  <a:schemeClr val="lt1"/>
                </a:solidFill>
                <a:highlight>
                  <a:schemeClr val="accent4"/>
                </a:highlight>
                <a:latin typeface="Roboto"/>
                <a:ea typeface="Roboto"/>
                <a:cs typeface="Roboto"/>
                <a:sym typeface="Roboto"/>
              </a:rPr>
              <a:t>WEEKDAYS</a:t>
            </a:r>
            <a:endParaRPr b="1" sz="2000">
              <a:solidFill>
                <a:schemeClr val="lt1"/>
              </a:solidFill>
              <a:highlight>
                <a:schemeClr val="accent4"/>
              </a:highlight>
              <a:latin typeface="Roboto"/>
              <a:ea typeface="Roboto"/>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30"/>
          <p:cNvSpPr txBox="1"/>
          <p:nvPr>
            <p:ph type="title"/>
          </p:nvPr>
        </p:nvSpPr>
        <p:spPr>
          <a:xfrm>
            <a:off x="1226100" y="410000"/>
            <a:ext cx="49539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chemeClr val="dk1"/>
                </a:solidFill>
              </a:rPr>
              <a:t>MACHINE LEARNING</a:t>
            </a:r>
            <a:endParaRPr sz="3000">
              <a:solidFill>
                <a:schemeClr val="dk1"/>
              </a:solidFill>
            </a:endParaRPr>
          </a:p>
        </p:txBody>
      </p:sp>
      <p:pic>
        <p:nvPicPr>
          <p:cNvPr id="269" name="Google Shape;269;p30"/>
          <p:cNvPicPr preferRelativeResize="0"/>
          <p:nvPr/>
        </p:nvPicPr>
        <p:blipFill>
          <a:blip r:embed="rId3">
            <a:alphaModFix/>
          </a:blip>
          <a:stretch>
            <a:fillRect/>
          </a:stretch>
        </p:blipFill>
        <p:spPr>
          <a:xfrm>
            <a:off x="366875" y="331951"/>
            <a:ext cx="751800" cy="7518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31"/>
          <p:cNvSpPr txBox="1"/>
          <p:nvPr>
            <p:ph type="title"/>
          </p:nvPr>
        </p:nvSpPr>
        <p:spPr>
          <a:xfrm>
            <a:off x="1226100" y="410000"/>
            <a:ext cx="49539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chemeClr val="dk1"/>
                </a:solidFill>
              </a:rPr>
              <a:t>MACHINE LEARNING</a:t>
            </a:r>
            <a:endParaRPr sz="3000">
              <a:solidFill>
                <a:schemeClr val="dk1"/>
              </a:solidFill>
            </a:endParaRPr>
          </a:p>
        </p:txBody>
      </p:sp>
      <p:pic>
        <p:nvPicPr>
          <p:cNvPr id="275" name="Google Shape;275;p31"/>
          <p:cNvPicPr preferRelativeResize="0"/>
          <p:nvPr/>
        </p:nvPicPr>
        <p:blipFill>
          <a:blip r:embed="rId3">
            <a:alphaModFix/>
          </a:blip>
          <a:stretch>
            <a:fillRect/>
          </a:stretch>
        </p:blipFill>
        <p:spPr>
          <a:xfrm>
            <a:off x="366875" y="331951"/>
            <a:ext cx="751800" cy="7518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490250" y="1968425"/>
            <a:ext cx="5618700" cy="908100"/>
          </a:xfrm>
          <a:prstGeom prst="rect">
            <a:avLst/>
          </a:prstGeom>
        </p:spPr>
        <p:txBody>
          <a:bodyPr anchorCtr="0" anchor="ctr" bIns="91425" lIns="91425" spcFirstLastPara="1" rIns="91425" wrap="square" tIns="91425">
            <a:noAutofit/>
          </a:bodyPr>
          <a:lstStyle/>
          <a:p>
            <a:pPr indent="0" lvl="0" marL="0" rtl="0" algn="ctr">
              <a:lnSpc>
                <a:spcPct val="150000"/>
              </a:lnSpc>
              <a:spcBef>
                <a:spcPts val="1200"/>
              </a:spcBef>
              <a:spcAft>
                <a:spcPts val="0"/>
              </a:spcAft>
              <a:buNone/>
            </a:pPr>
            <a:r>
              <a:t/>
            </a:r>
            <a:endParaRPr sz="1800">
              <a:solidFill>
                <a:srgbClr val="000000"/>
              </a:solidFill>
              <a:latin typeface="Arial"/>
              <a:ea typeface="Arial"/>
              <a:cs typeface="Arial"/>
              <a:sym typeface="Arial"/>
            </a:endParaRPr>
          </a:p>
          <a:p>
            <a:pPr indent="0" lvl="0" marL="0" rtl="0" algn="l">
              <a:lnSpc>
                <a:spcPct val="150000"/>
              </a:lnSpc>
              <a:spcBef>
                <a:spcPts val="1200"/>
              </a:spcBef>
              <a:spcAft>
                <a:spcPts val="0"/>
              </a:spcAft>
              <a:buNone/>
            </a:pPr>
            <a:r>
              <a:t/>
            </a:r>
            <a:endParaRPr b="1" sz="1400">
              <a:solidFill>
                <a:srgbClr val="000000"/>
              </a:solidFill>
              <a:latin typeface="Arial"/>
              <a:ea typeface="Arial"/>
              <a:cs typeface="Arial"/>
              <a:sym typeface="Arial"/>
            </a:endParaRPr>
          </a:p>
          <a:p>
            <a:pPr indent="0" lvl="0" marL="0" rtl="0" algn="l">
              <a:lnSpc>
                <a:spcPct val="150000"/>
              </a:lnSpc>
              <a:spcBef>
                <a:spcPts val="600"/>
              </a:spcBef>
              <a:spcAft>
                <a:spcPts val="0"/>
              </a:spcAft>
              <a:buNone/>
            </a:pPr>
            <a:r>
              <a:t/>
            </a:r>
            <a:endParaRPr b="1" i="1" sz="2400">
              <a:solidFill>
                <a:srgbClr val="000000"/>
              </a:solidFill>
              <a:latin typeface="Arial"/>
              <a:ea typeface="Arial"/>
              <a:cs typeface="Arial"/>
              <a:sym typeface="Arial"/>
            </a:endParaRPr>
          </a:p>
          <a:p>
            <a:pPr indent="0" lvl="0" marL="0" rtl="0" algn="ctr">
              <a:lnSpc>
                <a:spcPct val="150000"/>
              </a:lnSpc>
              <a:spcBef>
                <a:spcPts val="600"/>
              </a:spcBef>
              <a:spcAft>
                <a:spcPts val="0"/>
              </a:spcAft>
              <a:buNone/>
            </a:pPr>
            <a:r>
              <a:t/>
            </a:r>
            <a:endParaRPr b="1" i="1" sz="1400">
              <a:solidFill>
                <a:srgbClr val="000000"/>
              </a:solidFill>
              <a:latin typeface="Arial"/>
              <a:ea typeface="Arial"/>
              <a:cs typeface="Arial"/>
              <a:sym typeface="Arial"/>
            </a:endParaRPr>
          </a:p>
          <a:p>
            <a:pPr indent="0" lvl="0" marL="0" rtl="0" algn="l">
              <a:spcBef>
                <a:spcPts val="500"/>
              </a:spcBef>
              <a:spcAft>
                <a:spcPts val="0"/>
              </a:spcAft>
              <a:buNone/>
            </a:pPr>
            <a:r>
              <a:t/>
            </a:r>
            <a:endParaRPr/>
          </a:p>
        </p:txBody>
      </p:sp>
      <p:sp>
        <p:nvSpPr>
          <p:cNvPr id="93" name="Google Shape;93;p14"/>
          <p:cNvSpPr txBox="1"/>
          <p:nvPr>
            <p:ph idx="4294967295" type="subTitle"/>
          </p:nvPr>
        </p:nvSpPr>
        <p:spPr>
          <a:xfrm>
            <a:off x="422813" y="3230888"/>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Determinants of Price by Room Type, Location, Cleanliness Rating, and More</a:t>
            </a:r>
            <a:endParaRPr>
              <a:solidFill>
                <a:schemeClr val="lt1"/>
              </a:solidFill>
            </a:endParaRPr>
          </a:p>
          <a:p>
            <a:pPr indent="0" lvl="0" marL="0" rtl="0" algn="l">
              <a:spcBef>
                <a:spcPts val="1600"/>
              </a:spcBef>
              <a:spcAft>
                <a:spcPts val="0"/>
              </a:spcAft>
              <a:buNone/>
            </a:pPr>
            <a:r>
              <a:t/>
            </a:r>
            <a:endParaRPr>
              <a:solidFill>
                <a:schemeClr val="lt1"/>
              </a:solidFill>
            </a:endParaRPr>
          </a:p>
          <a:p>
            <a:pPr indent="0" lvl="0" marL="0" rtl="0" algn="l">
              <a:spcBef>
                <a:spcPts val="1600"/>
              </a:spcBef>
              <a:spcAft>
                <a:spcPts val="1600"/>
              </a:spcAft>
              <a:buNone/>
            </a:pPr>
            <a:r>
              <a:t/>
            </a:r>
            <a:endParaRPr>
              <a:solidFill>
                <a:schemeClr val="lt1"/>
              </a:solidFill>
            </a:endParaRPr>
          </a:p>
        </p:txBody>
      </p:sp>
      <p:sp>
        <p:nvSpPr>
          <p:cNvPr id="94" name="Google Shape;94;p14"/>
          <p:cNvSpPr txBox="1"/>
          <p:nvPr/>
        </p:nvSpPr>
        <p:spPr>
          <a:xfrm flipH="1">
            <a:off x="422825" y="2676325"/>
            <a:ext cx="7034700" cy="6618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600"/>
              </a:spcBef>
              <a:spcAft>
                <a:spcPts val="500"/>
              </a:spcAft>
              <a:buNone/>
            </a:pPr>
            <a:r>
              <a:rPr b="1" i="1" lang="en" sz="3100">
                <a:solidFill>
                  <a:schemeClr val="lt1"/>
                </a:solidFill>
              </a:rPr>
              <a:t>Airbnb Prices in European Cities</a:t>
            </a:r>
            <a:endParaRPr sz="2100">
              <a:solidFill>
                <a:schemeClr val="lt1"/>
              </a:solidFill>
              <a:latin typeface="Roboto"/>
              <a:ea typeface="Roboto"/>
              <a:cs typeface="Roboto"/>
              <a:sym typeface="Roboto"/>
            </a:endParaRPr>
          </a:p>
        </p:txBody>
      </p:sp>
      <p:pic>
        <p:nvPicPr>
          <p:cNvPr id="95" name="Google Shape;95;p14"/>
          <p:cNvPicPr preferRelativeResize="0"/>
          <p:nvPr/>
        </p:nvPicPr>
        <p:blipFill>
          <a:blip r:embed="rId3">
            <a:alphaModFix/>
          </a:blip>
          <a:stretch>
            <a:fillRect/>
          </a:stretch>
        </p:blipFill>
        <p:spPr>
          <a:xfrm>
            <a:off x="414050" y="545200"/>
            <a:ext cx="1746350" cy="174635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grpSp>
        <p:nvGrpSpPr>
          <p:cNvPr id="280" name="Google Shape;280;p32"/>
          <p:cNvGrpSpPr/>
          <p:nvPr/>
        </p:nvGrpSpPr>
        <p:grpSpPr>
          <a:xfrm>
            <a:off x="4939500" y="1219611"/>
            <a:ext cx="3837000" cy="2704200"/>
            <a:chOff x="4939500" y="1219611"/>
            <a:chExt cx="3837000" cy="2704200"/>
          </a:xfrm>
        </p:grpSpPr>
        <p:cxnSp>
          <p:nvCxnSpPr>
            <p:cNvPr id="281" name="Google Shape;281;p32"/>
            <p:cNvCxnSpPr/>
            <p:nvPr/>
          </p:nvCxnSpPr>
          <p:spPr>
            <a:xfrm>
              <a:off x="4939500"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282" name="Google Shape;282;p32"/>
            <p:cNvCxnSpPr/>
            <p:nvPr/>
          </p:nvCxnSpPr>
          <p:spPr>
            <a:xfrm>
              <a:off x="5365833"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283" name="Google Shape;283;p32"/>
            <p:cNvCxnSpPr/>
            <p:nvPr/>
          </p:nvCxnSpPr>
          <p:spPr>
            <a:xfrm>
              <a:off x="5792167"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284" name="Google Shape;284;p32"/>
            <p:cNvCxnSpPr/>
            <p:nvPr/>
          </p:nvCxnSpPr>
          <p:spPr>
            <a:xfrm>
              <a:off x="6218500"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285" name="Google Shape;285;p32"/>
            <p:cNvCxnSpPr/>
            <p:nvPr/>
          </p:nvCxnSpPr>
          <p:spPr>
            <a:xfrm>
              <a:off x="6644834"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286" name="Google Shape;286;p32"/>
            <p:cNvCxnSpPr/>
            <p:nvPr/>
          </p:nvCxnSpPr>
          <p:spPr>
            <a:xfrm>
              <a:off x="7071166"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287" name="Google Shape;287;p32"/>
            <p:cNvCxnSpPr/>
            <p:nvPr/>
          </p:nvCxnSpPr>
          <p:spPr>
            <a:xfrm>
              <a:off x="7497500"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288" name="Google Shape;288;p32"/>
            <p:cNvCxnSpPr/>
            <p:nvPr/>
          </p:nvCxnSpPr>
          <p:spPr>
            <a:xfrm>
              <a:off x="7923834"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289" name="Google Shape;289;p32"/>
            <p:cNvCxnSpPr/>
            <p:nvPr/>
          </p:nvCxnSpPr>
          <p:spPr>
            <a:xfrm>
              <a:off x="8350166"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290" name="Google Shape;290;p32"/>
            <p:cNvCxnSpPr/>
            <p:nvPr/>
          </p:nvCxnSpPr>
          <p:spPr>
            <a:xfrm>
              <a:off x="8776500" y="1219611"/>
              <a:ext cx="0" cy="2704200"/>
            </a:xfrm>
            <a:prstGeom prst="straightConnector1">
              <a:avLst/>
            </a:prstGeom>
            <a:noFill/>
            <a:ln cap="flat" cmpd="sng" w="9525">
              <a:solidFill>
                <a:schemeClr val="lt1"/>
              </a:solidFill>
              <a:prstDash val="dash"/>
              <a:round/>
              <a:headEnd len="sm" w="sm" type="none"/>
              <a:tailEnd len="sm" w="sm" type="none"/>
            </a:ln>
          </p:spPr>
        </p:cxnSp>
      </p:grpSp>
      <p:sp>
        <p:nvSpPr>
          <p:cNvPr id="291" name="Google Shape;291;p32"/>
          <p:cNvSpPr/>
          <p:nvPr/>
        </p:nvSpPr>
        <p:spPr>
          <a:xfrm>
            <a:off x="7014920" y="2133119"/>
            <a:ext cx="286500" cy="286500"/>
          </a:xfrm>
          <a:prstGeom prst="ellipse">
            <a:avLst/>
          </a:prstGeom>
          <a:no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32"/>
          <p:cNvSpPr txBox="1"/>
          <p:nvPr>
            <p:ph type="title"/>
          </p:nvPr>
        </p:nvSpPr>
        <p:spPr>
          <a:xfrm>
            <a:off x="265500" y="1129800"/>
            <a:ext cx="4045200" cy="1564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RESULTS</a:t>
            </a:r>
            <a:endParaRPr/>
          </a:p>
        </p:txBody>
      </p:sp>
      <p:grpSp>
        <p:nvGrpSpPr>
          <p:cNvPr id="293" name="Google Shape;293;p32"/>
          <p:cNvGrpSpPr/>
          <p:nvPr/>
        </p:nvGrpSpPr>
        <p:grpSpPr>
          <a:xfrm>
            <a:off x="4939534" y="2017046"/>
            <a:ext cx="3825543" cy="1573620"/>
            <a:chOff x="1000000" y="2393988"/>
            <a:chExt cx="4144235" cy="1704713"/>
          </a:xfrm>
        </p:grpSpPr>
        <p:sp>
          <p:nvSpPr>
            <p:cNvPr id="294" name="Google Shape;294;p32"/>
            <p:cNvSpPr/>
            <p:nvPr/>
          </p:nvSpPr>
          <p:spPr>
            <a:xfrm>
              <a:off x="1000000" y="2440003"/>
              <a:ext cx="4144235" cy="1631269"/>
            </a:xfrm>
            <a:custGeom>
              <a:rect b="b" l="l" r="r" t="t"/>
              <a:pathLst>
                <a:path extrusionOk="0" h="90088" w="165422">
                  <a:moveTo>
                    <a:pt x="0" y="65550"/>
                  </a:moveTo>
                  <a:cubicBezTo>
                    <a:pt x="3559" y="56002"/>
                    <a:pt x="14632" y="11595"/>
                    <a:pt x="21355" y="8262"/>
                  </a:cubicBezTo>
                  <a:cubicBezTo>
                    <a:pt x="28078" y="4929"/>
                    <a:pt x="34067" y="46906"/>
                    <a:pt x="40338" y="45550"/>
                  </a:cubicBezTo>
                  <a:cubicBezTo>
                    <a:pt x="46609" y="44194"/>
                    <a:pt x="52711" y="2161"/>
                    <a:pt x="58982" y="127"/>
                  </a:cubicBezTo>
                  <a:cubicBezTo>
                    <a:pt x="65253" y="-1907"/>
                    <a:pt x="71807" y="30974"/>
                    <a:pt x="77965" y="33347"/>
                  </a:cubicBezTo>
                  <a:cubicBezTo>
                    <a:pt x="84123" y="35720"/>
                    <a:pt x="90055" y="6285"/>
                    <a:pt x="95931" y="14364"/>
                  </a:cubicBezTo>
                  <a:cubicBezTo>
                    <a:pt x="101807" y="22443"/>
                    <a:pt x="107626" y="77414"/>
                    <a:pt x="113219" y="81821"/>
                  </a:cubicBezTo>
                  <a:cubicBezTo>
                    <a:pt x="118812" y="86228"/>
                    <a:pt x="123671" y="39448"/>
                    <a:pt x="129490" y="40804"/>
                  </a:cubicBezTo>
                  <a:cubicBezTo>
                    <a:pt x="135309" y="42160"/>
                    <a:pt x="142145" y="92047"/>
                    <a:pt x="148134" y="89957"/>
                  </a:cubicBezTo>
                  <a:cubicBezTo>
                    <a:pt x="154123" y="87867"/>
                    <a:pt x="162541" y="38545"/>
                    <a:pt x="165422" y="28262"/>
                  </a:cubicBezTo>
                </a:path>
              </a:pathLst>
            </a:custGeom>
            <a:noFill/>
            <a:ln cap="flat" cmpd="sng" w="19050">
              <a:solidFill>
                <a:schemeClr val="lt1"/>
              </a:solidFill>
              <a:prstDash val="solid"/>
              <a:round/>
              <a:headEnd len="med" w="med" type="oval"/>
              <a:tailEnd len="med" w="med" type="oval"/>
            </a:ln>
          </p:spPr>
        </p:sp>
        <p:sp>
          <p:nvSpPr>
            <p:cNvPr id="295" name="Google Shape;295;p32"/>
            <p:cNvSpPr/>
            <p:nvPr/>
          </p:nvSpPr>
          <p:spPr>
            <a:xfrm>
              <a:off x="4658400" y="4014100"/>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32"/>
            <p:cNvSpPr/>
            <p:nvPr/>
          </p:nvSpPr>
          <p:spPr>
            <a:xfrm>
              <a:off x="4195525" y="3147350"/>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32"/>
            <p:cNvSpPr/>
            <p:nvPr/>
          </p:nvSpPr>
          <p:spPr>
            <a:xfrm>
              <a:off x="3800700" y="3868900"/>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32"/>
            <p:cNvSpPr/>
            <p:nvPr/>
          </p:nvSpPr>
          <p:spPr>
            <a:xfrm>
              <a:off x="3358650" y="2637813"/>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32"/>
            <p:cNvSpPr/>
            <p:nvPr/>
          </p:nvSpPr>
          <p:spPr>
            <a:xfrm>
              <a:off x="2909400" y="2993013"/>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32"/>
            <p:cNvSpPr/>
            <p:nvPr/>
          </p:nvSpPr>
          <p:spPr>
            <a:xfrm>
              <a:off x="2437450" y="2393988"/>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32"/>
            <p:cNvSpPr/>
            <p:nvPr/>
          </p:nvSpPr>
          <p:spPr>
            <a:xfrm>
              <a:off x="1974575" y="3213325"/>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32"/>
            <p:cNvSpPr/>
            <p:nvPr/>
          </p:nvSpPr>
          <p:spPr>
            <a:xfrm>
              <a:off x="1500000" y="2553225"/>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3" name="Google Shape;303;p32"/>
          <p:cNvSpPr/>
          <p:nvPr/>
        </p:nvSpPr>
        <p:spPr>
          <a:xfrm>
            <a:off x="6847150" y="1577745"/>
            <a:ext cx="1179600" cy="343800"/>
          </a:xfrm>
          <a:prstGeom prst="wedgeRoundRectCallout">
            <a:avLst>
              <a:gd fmla="val -21432" name="adj1"/>
              <a:gd fmla="val 84969" name="adj2"/>
              <a:gd fmla="val 0" name="adj3"/>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04" name="Google Shape;304;p32"/>
          <p:cNvGrpSpPr/>
          <p:nvPr/>
        </p:nvGrpSpPr>
        <p:grpSpPr>
          <a:xfrm>
            <a:off x="4939557" y="1778136"/>
            <a:ext cx="3836911" cy="1503799"/>
            <a:chOff x="1000025" y="2059300"/>
            <a:chExt cx="4156550" cy="1629075"/>
          </a:xfrm>
        </p:grpSpPr>
        <p:sp>
          <p:nvSpPr>
            <p:cNvPr id="305" name="Google Shape;305;p32"/>
            <p:cNvSpPr/>
            <p:nvPr/>
          </p:nvSpPr>
          <p:spPr>
            <a:xfrm>
              <a:off x="1000025" y="2083952"/>
              <a:ext cx="4156550" cy="1576975"/>
            </a:xfrm>
            <a:custGeom>
              <a:rect b="b" l="l" r="r" t="t"/>
              <a:pathLst>
                <a:path extrusionOk="0" h="63079" w="166262">
                  <a:moveTo>
                    <a:pt x="0" y="34952"/>
                  </a:moveTo>
                  <a:cubicBezTo>
                    <a:pt x="3623" y="29133"/>
                    <a:pt x="14946" y="1167"/>
                    <a:pt x="21740" y="37"/>
                  </a:cubicBezTo>
                  <a:cubicBezTo>
                    <a:pt x="28534" y="-1093"/>
                    <a:pt x="34478" y="24048"/>
                    <a:pt x="40762" y="28172"/>
                  </a:cubicBezTo>
                  <a:cubicBezTo>
                    <a:pt x="47046" y="32296"/>
                    <a:pt x="53256" y="18986"/>
                    <a:pt x="59446" y="24782"/>
                  </a:cubicBezTo>
                  <a:cubicBezTo>
                    <a:pt x="65636" y="30578"/>
                    <a:pt x="71730" y="60803"/>
                    <a:pt x="77901" y="62950"/>
                  </a:cubicBezTo>
                  <a:cubicBezTo>
                    <a:pt x="84072" y="65097"/>
                    <a:pt x="90490" y="39675"/>
                    <a:pt x="96472" y="37664"/>
                  </a:cubicBezTo>
                  <a:cubicBezTo>
                    <a:pt x="102455" y="35653"/>
                    <a:pt x="108078" y="54726"/>
                    <a:pt x="113796" y="50884"/>
                  </a:cubicBezTo>
                  <a:cubicBezTo>
                    <a:pt x="119514" y="47042"/>
                    <a:pt x="125063" y="18059"/>
                    <a:pt x="130781" y="14613"/>
                  </a:cubicBezTo>
                  <a:cubicBezTo>
                    <a:pt x="136499" y="11167"/>
                    <a:pt x="142192" y="30515"/>
                    <a:pt x="148105" y="30206"/>
                  </a:cubicBezTo>
                  <a:cubicBezTo>
                    <a:pt x="154019" y="29897"/>
                    <a:pt x="163236" y="15665"/>
                    <a:pt x="166262" y="12757"/>
                  </a:cubicBezTo>
                </a:path>
              </a:pathLst>
            </a:custGeom>
            <a:noFill/>
            <a:ln cap="flat" cmpd="sng" w="19050">
              <a:solidFill>
                <a:schemeClr val="accent4"/>
              </a:solidFill>
              <a:prstDash val="solid"/>
              <a:round/>
              <a:headEnd len="med" w="med" type="oval"/>
              <a:tailEnd len="med" w="med" type="oval"/>
            </a:ln>
          </p:spPr>
        </p:sp>
        <p:sp>
          <p:nvSpPr>
            <p:cNvPr id="306" name="Google Shape;306;p32"/>
            <p:cNvSpPr/>
            <p:nvPr/>
          </p:nvSpPr>
          <p:spPr>
            <a:xfrm>
              <a:off x="1500000" y="2059300"/>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32"/>
            <p:cNvSpPr/>
            <p:nvPr/>
          </p:nvSpPr>
          <p:spPr>
            <a:xfrm>
              <a:off x="1974575" y="2737275"/>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32"/>
            <p:cNvSpPr/>
            <p:nvPr/>
          </p:nvSpPr>
          <p:spPr>
            <a:xfrm>
              <a:off x="2437450" y="2652675"/>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32"/>
            <p:cNvSpPr/>
            <p:nvPr/>
          </p:nvSpPr>
          <p:spPr>
            <a:xfrm>
              <a:off x="2909400" y="3603775"/>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32"/>
            <p:cNvSpPr/>
            <p:nvPr/>
          </p:nvSpPr>
          <p:spPr>
            <a:xfrm>
              <a:off x="3358650" y="2993025"/>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32"/>
            <p:cNvSpPr/>
            <p:nvPr/>
          </p:nvSpPr>
          <p:spPr>
            <a:xfrm>
              <a:off x="3780700" y="3315225"/>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32"/>
            <p:cNvSpPr/>
            <p:nvPr/>
          </p:nvSpPr>
          <p:spPr>
            <a:xfrm>
              <a:off x="4216350" y="2412175"/>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32"/>
            <p:cNvSpPr/>
            <p:nvPr/>
          </p:nvSpPr>
          <p:spPr>
            <a:xfrm>
              <a:off x="4658400" y="2802450"/>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14" name="Google Shape;314;p32"/>
          <p:cNvSpPr txBox="1"/>
          <p:nvPr>
            <p:ph idx="2" type="body"/>
          </p:nvPr>
        </p:nvSpPr>
        <p:spPr>
          <a:xfrm>
            <a:off x="6847150" y="1606395"/>
            <a:ext cx="1179600" cy="286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300">
                <a:solidFill>
                  <a:schemeClr val="dk1"/>
                </a:solidFill>
              </a:rPr>
              <a:t>max growth</a:t>
            </a:r>
            <a:endParaRPr sz="1300">
              <a:solidFill>
                <a:schemeClr val="dk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33"/>
          <p:cNvSpPr txBox="1"/>
          <p:nvPr>
            <p:ph type="title"/>
          </p:nvPr>
        </p:nvSpPr>
        <p:spPr>
          <a:xfrm>
            <a:off x="1226100" y="410000"/>
            <a:ext cx="75930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320" name="Google Shape;320;p33"/>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just">
              <a:lnSpc>
                <a:spcPct val="150000"/>
              </a:lnSpc>
              <a:spcBef>
                <a:spcPts val="1000"/>
              </a:spcBef>
              <a:spcAft>
                <a:spcPts val="1000"/>
              </a:spcAft>
              <a:buNone/>
            </a:pPr>
            <a:r>
              <a:t/>
            </a:r>
            <a:endParaRPr sz="2000"/>
          </a:p>
        </p:txBody>
      </p:sp>
      <p:pic>
        <p:nvPicPr>
          <p:cNvPr id="321" name="Google Shape;321;p33"/>
          <p:cNvPicPr preferRelativeResize="0"/>
          <p:nvPr/>
        </p:nvPicPr>
        <p:blipFill>
          <a:blip r:embed="rId3">
            <a:alphaModFix/>
          </a:blip>
          <a:stretch>
            <a:fillRect/>
          </a:stretch>
        </p:blipFill>
        <p:spPr>
          <a:xfrm>
            <a:off x="366875" y="331951"/>
            <a:ext cx="751800" cy="7518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34"/>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THANK YOU !</a:t>
            </a:r>
            <a:endParaRPr/>
          </a:p>
        </p:txBody>
      </p:sp>
      <p:pic>
        <p:nvPicPr>
          <p:cNvPr id="327" name="Google Shape;327;p34"/>
          <p:cNvPicPr preferRelativeResize="0"/>
          <p:nvPr/>
        </p:nvPicPr>
        <p:blipFill>
          <a:blip r:embed="rId3">
            <a:alphaModFix/>
          </a:blip>
          <a:stretch>
            <a:fillRect/>
          </a:stretch>
        </p:blipFill>
        <p:spPr>
          <a:xfrm>
            <a:off x="8112725" y="4097125"/>
            <a:ext cx="893400" cy="8934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35"/>
          <p:cNvSpPr txBox="1"/>
          <p:nvPr>
            <p:ph type="title"/>
          </p:nvPr>
        </p:nvSpPr>
        <p:spPr>
          <a:xfrm>
            <a:off x="1194875" y="403950"/>
            <a:ext cx="59700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CHALLENGES ENCOUNTERED</a:t>
            </a:r>
            <a:endParaRPr/>
          </a:p>
        </p:txBody>
      </p:sp>
      <p:sp>
        <p:nvSpPr>
          <p:cNvPr id="333" name="Google Shape;333;p35"/>
          <p:cNvSpPr/>
          <p:nvPr/>
        </p:nvSpPr>
        <p:spPr>
          <a:xfrm>
            <a:off x="432350" y="1533475"/>
            <a:ext cx="2469300" cy="607800"/>
          </a:xfrm>
          <a:prstGeom prst="homePlate">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334" name="Google Shape;334;p35"/>
          <p:cNvSpPr txBox="1"/>
          <p:nvPr>
            <p:ph idx="4294967295" type="body"/>
          </p:nvPr>
        </p:nvSpPr>
        <p:spPr>
          <a:xfrm>
            <a:off x="508550" y="1680176"/>
            <a:ext cx="22572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rPr>
              <a:t>Challenge 1</a:t>
            </a:r>
            <a:endParaRPr>
              <a:solidFill>
                <a:schemeClr val="lt1"/>
              </a:solidFill>
            </a:endParaRPr>
          </a:p>
        </p:txBody>
      </p:sp>
      <p:sp>
        <p:nvSpPr>
          <p:cNvPr id="335" name="Google Shape;335;p35"/>
          <p:cNvSpPr txBox="1"/>
          <p:nvPr>
            <p:ph idx="4294967295" type="body"/>
          </p:nvPr>
        </p:nvSpPr>
        <p:spPr>
          <a:xfrm>
            <a:off x="432350" y="2299175"/>
            <a:ext cx="2471700" cy="265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b="1" sz="1600"/>
          </a:p>
          <a:p>
            <a:pPr indent="0" lvl="0" marL="0" rtl="0" algn="l">
              <a:spcBef>
                <a:spcPts val="800"/>
              </a:spcBef>
              <a:spcAft>
                <a:spcPts val="0"/>
              </a:spcAft>
              <a:buNone/>
            </a:pPr>
            <a:r>
              <a:t/>
            </a:r>
            <a:endParaRPr b="1" sz="1600"/>
          </a:p>
          <a:p>
            <a:pPr indent="0" lvl="0" marL="0" rtl="0" algn="l">
              <a:spcBef>
                <a:spcPts val="800"/>
              </a:spcBef>
              <a:spcAft>
                <a:spcPts val="800"/>
              </a:spcAft>
              <a:buNone/>
            </a:pPr>
            <a:r>
              <a:t/>
            </a:r>
            <a:endParaRPr sz="1600"/>
          </a:p>
        </p:txBody>
      </p:sp>
      <p:pic>
        <p:nvPicPr>
          <p:cNvPr id="336" name="Google Shape;336;p35"/>
          <p:cNvPicPr preferRelativeResize="0"/>
          <p:nvPr/>
        </p:nvPicPr>
        <p:blipFill>
          <a:blip r:embed="rId3">
            <a:alphaModFix/>
          </a:blip>
          <a:stretch>
            <a:fillRect/>
          </a:stretch>
        </p:blipFill>
        <p:spPr>
          <a:xfrm>
            <a:off x="366875" y="331951"/>
            <a:ext cx="751800" cy="7518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36"/>
          <p:cNvSpPr/>
          <p:nvPr/>
        </p:nvSpPr>
        <p:spPr>
          <a:xfrm>
            <a:off x="3044777" y="1533475"/>
            <a:ext cx="2760600" cy="607800"/>
          </a:xfrm>
          <a:prstGeom prst="chevron">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342" name="Google Shape;342;p36"/>
          <p:cNvSpPr txBox="1"/>
          <p:nvPr>
            <p:ph idx="4294967295" type="body"/>
          </p:nvPr>
        </p:nvSpPr>
        <p:spPr>
          <a:xfrm>
            <a:off x="3412350" y="1680176"/>
            <a:ext cx="22572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rPr>
              <a:t>Challenge 2</a:t>
            </a:r>
            <a:endParaRPr>
              <a:solidFill>
                <a:schemeClr val="lt1"/>
              </a:solidFill>
            </a:endParaRPr>
          </a:p>
        </p:txBody>
      </p:sp>
      <p:sp>
        <p:nvSpPr>
          <p:cNvPr id="343" name="Google Shape;343;p36"/>
          <p:cNvSpPr txBox="1"/>
          <p:nvPr>
            <p:ph idx="4294967295" type="body"/>
          </p:nvPr>
        </p:nvSpPr>
        <p:spPr>
          <a:xfrm>
            <a:off x="3107546" y="2299175"/>
            <a:ext cx="2471700" cy="265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b="1" sz="600"/>
          </a:p>
          <a:p>
            <a:pPr indent="0" lvl="0" marL="0" rtl="0" algn="just">
              <a:lnSpc>
                <a:spcPct val="150000"/>
              </a:lnSpc>
              <a:spcBef>
                <a:spcPts val="1000"/>
              </a:spcBef>
              <a:spcAft>
                <a:spcPts val="0"/>
              </a:spcAft>
              <a:buNone/>
            </a:pPr>
            <a:r>
              <a:t/>
            </a:r>
            <a:endParaRPr sz="1600"/>
          </a:p>
          <a:p>
            <a:pPr indent="0" lvl="0" marL="0" rtl="0" algn="ctr">
              <a:spcBef>
                <a:spcPts val="1000"/>
              </a:spcBef>
              <a:spcAft>
                <a:spcPts val="800"/>
              </a:spcAft>
              <a:buNone/>
            </a:pPr>
            <a:r>
              <a:t/>
            </a:r>
            <a:endParaRPr sz="1600"/>
          </a:p>
        </p:txBody>
      </p:sp>
      <p:sp>
        <p:nvSpPr>
          <p:cNvPr id="344" name="Google Shape;344;p36"/>
          <p:cNvSpPr txBox="1"/>
          <p:nvPr>
            <p:ph type="title"/>
          </p:nvPr>
        </p:nvSpPr>
        <p:spPr>
          <a:xfrm>
            <a:off x="1194875" y="403950"/>
            <a:ext cx="59700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CHALLENGES ENCOUNTERED</a:t>
            </a:r>
            <a:endParaRPr/>
          </a:p>
        </p:txBody>
      </p:sp>
      <p:pic>
        <p:nvPicPr>
          <p:cNvPr id="345" name="Google Shape;345;p36"/>
          <p:cNvPicPr preferRelativeResize="0"/>
          <p:nvPr/>
        </p:nvPicPr>
        <p:blipFill>
          <a:blip r:embed="rId3">
            <a:alphaModFix/>
          </a:blip>
          <a:stretch>
            <a:fillRect/>
          </a:stretch>
        </p:blipFill>
        <p:spPr>
          <a:xfrm>
            <a:off x="366875" y="331951"/>
            <a:ext cx="751800" cy="7518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37"/>
          <p:cNvSpPr/>
          <p:nvPr/>
        </p:nvSpPr>
        <p:spPr>
          <a:xfrm>
            <a:off x="5948502" y="1533475"/>
            <a:ext cx="2760600" cy="607800"/>
          </a:xfrm>
          <a:prstGeom prst="chevron">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351" name="Google Shape;351;p37"/>
          <p:cNvSpPr txBox="1"/>
          <p:nvPr>
            <p:ph idx="4294967295" type="body"/>
          </p:nvPr>
        </p:nvSpPr>
        <p:spPr>
          <a:xfrm>
            <a:off x="6330433" y="1680176"/>
            <a:ext cx="22572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rPr>
              <a:t>Challenge 3</a:t>
            </a:r>
            <a:endParaRPr>
              <a:solidFill>
                <a:schemeClr val="lt1"/>
              </a:solidFill>
            </a:endParaRPr>
          </a:p>
        </p:txBody>
      </p:sp>
      <p:sp>
        <p:nvSpPr>
          <p:cNvPr id="352" name="Google Shape;352;p37"/>
          <p:cNvSpPr txBox="1"/>
          <p:nvPr>
            <p:ph idx="4294967295" type="body"/>
          </p:nvPr>
        </p:nvSpPr>
        <p:spPr>
          <a:xfrm>
            <a:off x="6025625" y="2299175"/>
            <a:ext cx="2760600" cy="2650800"/>
          </a:xfrm>
          <a:prstGeom prst="rect">
            <a:avLst/>
          </a:prstGeom>
        </p:spPr>
        <p:txBody>
          <a:bodyPr anchorCtr="0" anchor="t" bIns="91425" lIns="91425" spcFirstLastPara="1" rIns="91425" wrap="square" tIns="91425">
            <a:noAutofit/>
          </a:bodyPr>
          <a:lstStyle/>
          <a:p>
            <a:pPr indent="0" lvl="0" marL="457200" rtl="0" algn="l">
              <a:lnSpc>
                <a:spcPct val="150000"/>
              </a:lnSpc>
              <a:spcBef>
                <a:spcPts val="0"/>
              </a:spcBef>
              <a:spcAft>
                <a:spcPts val="0"/>
              </a:spcAft>
              <a:buNone/>
            </a:pPr>
            <a:r>
              <a:t/>
            </a:r>
            <a:endParaRPr sz="1600"/>
          </a:p>
          <a:p>
            <a:pPr indent="0" lvl="0" marL="0" rtl="0" algn="l">
              <a:spcBef>
                <a:spcPts val="800"/>
              </a:spcBef>
              <a:spcAft>
                <a:spcPts val="0"/>
              </a:spcAft>
              <a:buNone/>
            </a:pPr>
            <a:r>
              <a:t/>
            </a:r>
            <a:endParaRPr sz="1600"/>
          </a:p>
          <a:p>
            <a:pPr indent="0" lvl="0" marL="0" rtl="0" algn="l">
              <a:spcBef>
                <a:spcPts val="800"/>
              </a:spcBef>
              <a:spcAft>
                <a:spcPts val="800"/>
              </a:spcAft>
              <a:buNone/>
            </a:pPr>
            <a:r>
              <a:t/>
            </a:r>
            <a:endParaRPr sz="1600"/>
          </a:p>
        </p:txBody>
      </p:sp>
      <p:sp>
        <p:nvSpPr>
          <p:cNvPr id="353" name="Google Shape;353;p37"/>
          <p:cNvSpPr txBox="1"/>
          <p:nvPr>
            <p:ph type="title"/>
          </p:nvPr>
        </p:nvSpPr>
        <p:spPr>
          <a:xfrm>
            <a:off x="1194875" y="403950"/>
            <a:ext cx="59700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CHALLENGES ENCOUNTERED</a:t>
            </a:r>
            <a:endParaRPr/>
          </a:p>
        </p:txBody>
      </p:sp>
      <p:pic>
        <p:nvPicPr>
          <p:cNvPr id="354" name="Google Shape;354;p37"/>
          <p:cNvPicPr preferRelativeResize="0"/>
          <p:nvPr/>
        </p:nvPicPr>
        <p:blipFill>
          <a:blip r:embed="rId3">
            <a:alphaModFix/>
          </a:blip>
          <a:stretch>
            <a:fillRect/>
          </a:stretch>
        </p:blipFill>
        <p:spPr>
          <a:xfrm>
            <a:off x="366875" y="331951"/>
            <a:ext cx="751800" cy="7518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5"/>
          <p:cNvSpPr txBox="1"/>
          <p:nvPr>
            <p:ph idx="1" type="body"/>
          </p:nvPr>
        </p:nvSpPr>
        <p:spPr>
          <a:xfrm>
            <a:off x="311700" y="1781238"/>
            <a:ext cx="8520600" cy="688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D</a:t>
            </a:r>
            <a:r>
              <a:rPr lang="en" sz="2000"/>
              <a:t>atasets from </a:t>
            </a:r>
            <a:endParaRPr sz="2000"/>
          </a:p>
          <a:p>
            <a:pPr indent="0" lvl="0" marL="0" rtl="0" algn="l">
              <a:spcBef>
                <a:spcPts val="1600"/>
              </a:spcBef>
              <a:spcAft>
                <a:spcPts val="0"/>
              </a:spcAft>
              <a:buNone/>
            </a:pPr>
            <a:r>
              <a:t/>
            </a:r>
            <a:endParaRPr sz="2000"/>
          </a:p>
          <a:p>
            <a:pPr indent="0" lvl="0" marL="0" rtl="0" algn="l">
              <a:spcBef>
                <a:spcPts val="1600"/>
              </a:spcBef>
              <a:spcAft>
                <a:spcPts val="0"/>
              </a:spcAft>
              <a:buNone/>
            </a:pPr>
            <a:r>
              <a:t/>
            </a:r>
            <a:endParaRPr sz="2000"/>
          </a:p>
          <a:p>
            <a:pPr indent="0" lvl="0" marL="0" rtl="0" algn="l">
              <a:spcBef>
                <a:spcPts val="1600"/>
              </a:spcBef>
              <a:spcAft>
                <a:spcPts val="1600"/>
              </a:spcAft>
              <a:buNone/>
            </a:pPr>
            <a:r>
              <a:rPr lang="en" sz="2000"/>
              <a:t>			  </a:t>
            </a:r>
            <a:endParaRPr sz="2000"/>
          </a:p>
        </p:txBody>
      </p:sp>
      <p:sp>
        <p:nvSpPr>
          <p:cNvPr id="101" name="Google Shape;101;p1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a:t>
            </a:r>
            <a:endParaRPr/>
          </a:p>
        </p:txBody>
      </p:sp>
      <p:pic>
        <p:nvPicPr>
          <p:cNvPr id="102" name="Google Shape;102;p15"/>
          <p:cNvPicPr preferRelativeResize="0"/>
          <p:nvPr/>
        </p:nvPicPr>
        <p:blipFill>
          <a:blip r:embed="rId3">
            <a:alphaModFix/>
          </a:blip>
          <a:stretch>
            <a:fillRect/>
          </a:stretch>
        </p:blipFill>
        <p:spPr>
          <a:xfrm>
            <a:off x="2199350" y="1688213"/>
            <a:ext cx="1571896" cy="607800"/>
          </a:xfrm>
          <a:prstGeom prst="rect">
            <a:avLst/>
          </a:prstGeom>
          <a:noFill/>
          <a:ln>
            <a:noFill/>
          </a:ln>
        </p:spPr>
      </p:pic>
      <p:pic>
        <p:nvPicPr>
          <p:cNvPr id="103" name="Google Shape;103;p15"/>
          <p:cNvPicPr preferRelativeResize="0"/>
          <p:nvPr/>
        </p:nvPicPr>
        <p:blipFill>
          <a:blip r:embed="rId4">
            <a:alphaModFix/>
          </a:blip>
          <a:stretch>
            <a:fillRect/>
          </a:stretch>
        </p:blipFill>
        <p:spPr>
          <a:xfrm>
            <a:off x="654475" y="2775677"/>
            <a:ext cx="1161800" cy="1161800"/>
          </a:xfrm>
          <a:prstGeom prst="rect">
            <a:avLst/>
          </a:prstGeom>
          <a:noFill/>
          <a:ln>
            <a:noFill/>
          </a:ln>
        </p:spPr>
      </p:pic>
      <p:sp>
        <p:nvSpPr>
          <p:cNvPr id="104" name="Google Shape;104;p15"/>
          <p:cNvSpPr txBox="1"/>
          <p:nvPr/>
        </p:nvSpPr>
        <p:spPr>
          <a:xfrm>
            <a:off x="1816275" y="2966425"/>
            <a:ext cx="6371400" cy="939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600"/>
              </a:spcAft>
              <a:buNone/>
            </a:pPr>
            <a:r>
              <a:rPr lang="en" sz="2000">
                <a:solidFill>
                  <a:schemeClr val="dk2"/>
                </a:solidFill>
                <a:latin typeface="Roboto"/>
                <a:ea typeface="Roboto"/>
                <a:cs typeface="Roboto"/>
                <a:sym typeface="Roboto"/>
              </a:rPr>
              <a:t>An online platform that connects people who need      accommodations </a:t>
            </a:r>
            <a:r>
              <a:rPr lang="en" sz="2600">
                <a:solidFill>
                  <a:schemeClr val="accent4"/>
                </a:solidFill>
                <a:latin typeface="Roboto"/>
                <a:ea typeface="Roboto"/>
                <a:cs typeface="Roboto"/>
                <a:sym typeface="Roboto"/>
              </a:rPr>
              <a:t>with</a:t>
            </a:r>
            <a:r>
              <a:rPr lang="en" sz="2400">
                <a:solidFill>
                  <a:schemeClr val="accent4"/>
                </a:solidFill>
                <a:latin typeface="Roboto"/>
                <a:ea typeface="Roboto"/>
                <a:cs typeface="Roboto"/>
                <a:sym typeface="Roboto"/>
              </a:rPr>
              <a:t> </a:t>
            </a:r>
            <a:r>
              <a:rPr lang="en" sz="2000">
                <a:solidFill>
                  <a:schemeClr val="dk2"/>
                </a:solidFill>
                <a:latin typeface="Roboto"/>
                <a:ea typeface="Roboto"/>
                <a:cs typeface="Roboto"/>
                <a:sym typeface="Roboto"/>
              </a:rPr>
              <a:t>hosts who have space to rent</a:t>
            </a:r>
            <a:endParaRPr sz="2000">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5E1E26"/>
        </a:solidFill>
      </p:bgPr>
    </p:bg>
    <p:spTree>
      <p:nvGrpSpPr>
        <p:cNvPr id="108" name="Shape 108"/>
        <p:cNvGrpSpPr/>
        <p:nvPr/>
      </p:nvGrpSpPr>
      <p:grpSpPr>
        <a:xfrm>
          <a:off x="0" y="0"/>
          <a:ext cx="0" cy="0"/>
          <a:chOff x="0" y="0"/>
          <a:chExt cx="0" cy="0"/>
        </a:xfrm>
      </p:grpSpPr>
      <p:pic>
        <p:nvPicPr>
          <p:cNvPr id="109" name="Google Shape;109;p16"/>
          <p:cNvPicPr preferRelativeResize="0"/>
          <p:nvPr/>
        </p:nvPicPr>
        <p:blipFill>
          <a:blip r:embed="rId3">
            <a:alphaModFix/>
          </a:blip>
          <a:stretch>
            <a:fillRect/>
          </a:stretch>
        </p:blipFill>
        <p:spPr>
          <a:xfrm>
            <a:off x="0" y="2"/>
            <a:ext cx="9143999" cy="537817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3" name="Shape 113"/>
        <p:cNvGrpSpPr/>
        <p:nvPr/>
      </p:nvGrpSpPr>
      <p:grpSpPr>
        <a:xfrm>
          <a:off x="0" y="0"/>
          <a:ext cx="0" cy="0"/>
          <a:chOff x="0" y="0"/>
          <a:chExt cx="0" cy="0"/>
        </a:xfrm>
      </p:grpSpPr>
      <p:grpSp>
        <p:nvGrpSpPr>
          <p:cNvPr id="114" name="Google Shape;114;p17"/>
          <p:cNvGrpSpPr/>
          <p:nvPr/>
        </p:nvGrpSpPr>
        <p:grpSpPr>
          <a:xfrm>
            <a:off x="6098378" y="5"/>
            <a:ext cx="3045625" cy="2030570"/>
            <a:chOff x="6098378" y="5"/>
            <a:chExt cx="3045625" cy="2030570"/>
          </a:xfrm>
        </p:grpSpPr>
        <p:sp>
          <p:nvSpPr>
            <p:cNvPr id="115" name="Google Shape;115;p17"/>
            <p:cNvSpPr/>
            <p:nvPr/>
          </p:nvSpPr>
          <p:spPr>
            <a:xfrm>
              <a:off x="8128803" y="16"/>
              <a:ext cx="1015200" cy="10152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7"/>
            <p:cNvSpPr/>
            <p:nvPr/>
          </p:nvSpPr>
          <p:spPr>
            <a:xfrm flipH="1">
              <a:off x="7113463" y="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7"/>
            <p:cNvSpPr/>
            <p:nvPr/>
          </p:nvSpPr>
          <p:spPr>
            <a:xfrm flipH="1" rot="10800000">
              <a:off x="7113588" y="107"/>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7"/>
            <p:cNvSpPr/>
            <p:nvPr/>
          </p:nvSpPr>
          <p:spPr>
            <a:xfrm rot="10800000">
              <a:off x="6098378" y="97"/>
              <a:ext cx="1015200" cy="10152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7"/>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0" name="Google Shape;120;p17"/>
          <p:cNvSpPr txBox="1"/>
          <p:nvPr>
            <p:ph type="title"/>
          </p:nvPr>
        </p:nvSpPr>
        <p:spPr>
          <a:xfrm>
            <a:off x="490250" y="526350"/>
            <a:ext cx="5618700" cy="363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BUSINESS DESCRPTON</a:t>
            </a:r>
            <a:endParaRPr/>
          </a:p>
        </p:txBody>
      </p:sp>
      <p:grpSp>
        <p:nvGrpSpPr>
          <p:cNvPr id="121" name="Google Shape;121;p17"/>
          <p:cNvGrpSpPr/>
          <p:nvPr/>
        </p:nvGrpSpPr>
        <p:grpSpPr>
          <a:xfrm>
            <a:off x="431925" y="1304875"/>
            <a:ext cx="2628925" cy="3416400"/>
            <a:chOff x="431925" y="1304875"/>
            <a:chExt cx="2628925" cy="3416400"/>
          </a:xfrm>
        </p:grpSpPr>
        <p:sp>
          <p:nvSpPr>
            <p:cNvPr id="122" name="Google Shape;122;p17"/>
            <p:cNvSpPr txBox="1"/>
            <p:nvPr/>
          </p:nvSpPr>
          <p:spPr>
            <a:xfrm>
              <a:off x="431925"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7"/>
            <p:cNvSpPr/>
            <p:nvPr/>
          </p:nvSpPr>
          <p:spPr>
            <a:xfrm>
              <a:off x="4319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4" name="Google Shape;124;p17"/>
          <p:cNvSpPr txBox="1"/>
          <p:nvPr>
            <p:ph idx="4294967295" type="body"/>
          </p:nvPr>
        </p:nvSpPr>
        <p:spPr>
          <a:xfrm>
            <a:off x="486275"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Hypothesis</a:t>
            </a:r>
            <a:endParaRPr>
              <a:solidFill>
                <a:schemeClr val="lt1"/>
              </a:solidFill>
            </a:endParaRPr>
          </a:p>
        </p:txBody>
      </p:sp>
      <p:sp>
        <p:nvSpPr>
          <p:cNvPr id="125" name="Google Shape;125;p17"/>
          <p:cNvSpPr txBox="1"/>
          <p:nvPr>
            <p:ph idx="4294967295" type="body"/>
          </p:nvPr>
        </p:nvSpPr>
        <p:spPr>
          <a:xfrm>
            <a:off x="508325" y="1842475"/>
            <a:ext cx="2478600" cy="279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Hired by a group of investors</a:t>
            </a:r>
            <a:endParaRPr sz="1600"/>
          </a:p>
          <a:p>
            <a:pPr indent="0" lvl="0" marL="0" rtl="0" algn="l">
              <a:spcBef>
                <a:spcPts val="1600"/>
              </a:spcBef>
              <a:spcAft>
                <a:spcPts val="1600"/>
              </a:spcAft>
              <a:buNone/>
            </a:pPr>
            <a:r>
              <a:t/>
            </a:r>
            <a:endParaRPr sz="1600"/>
          </a:p>
        </p:txBody>
      </p:sp>
      <p:grpSp>
        <p:nvGrpSpPr>
          <p:cNvPr id="126" name="Google Shape;126;p17"/>
          <p:cNvGrpSpPr/>
          <p:nvPr/>
        </p:nvGrpSpPr>
        <p:grpSpPr>
          <a:xfrm>
            <a:off x="3320450" y="1304875"/>
            <a:ext cx="2632500" cy="3416400"/>
            <a:chOff x="3320450" y="1304875"/>
            <a:chExt cx="2632500" cy="3416400"/>
          </a:xfrm>
        </p:grpSpPr>
        <p:sp>
          <p:nvSpPr>
            <p:cNvPr id="127" name="Google Shape;127;p17"/>
            <p:cNvSpPr txBox="1"/>
            <p:nvPr/>
          </p:nvSpPr>
          <p:spPr>
            <a:xfrm>
              <a:off x="3324050"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7"/>
            <p:cNvSpPr/>
            <p:nvPr/>
          </p:nvSpPr>
          <p:spPr>
            <a:xfrm>
              <a:off x="33204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9" name="Google Shape;129;p17"/>
          <p:cNvSpPr txBox="1"/>
          <p:nvPr>
            <p:ph idx="4294967295" type="body"/>
          </p:nvPr>
        </p:nvSpPr>
        <p:spPr>
          <a:xfrm>
            <a:off x="3389450"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General goal</a:t>
            </a:r>
            <a:endParaRPr>
              <a:solidFill>
                <a:schemeClr val="lt1"/>
              </a:solidFill>
            </a:endParaRPr>
          </a:p>
        </p:txBody>
      </p:sp>
      <p:sp>
        <p:nvSpPr>
          <p:cNvPr id="130" name="Google Shape;130;p17"/>
          <p:cNvSpPr txBox="1"/>
          <p:nvPr>
            <p:ph idx="4294967295" type="body"/>
          </p:nvPr>
        </p:nvSpPr>
        <p:spPr>
          <a:xfrm>
            <a:off x="3396775" y="1850300"/>
            <a:ext cx="2478600" cy="2794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t>Help our clients about </a:t>
            </a:r>
            <a:r>
              <a:rPr lang="en" sz="2300">
                <a:solidFill>
                  <a:schemeClr val="accent4"/>
                </a:solidFill>
              </a:rPr>
              <a:t>where</a:t>
            </a:r>
            <a:r>
              <a:rPr lang="en" sz="1600"/>
              <a:t> to invest </a:t>
            </a:r>
            <a:endParaRPr sz="1600"/>
          </a:p>
        </p:txBody>
      </p:sp>
      <p:grpSp>
        <p:nvGrpSpPr>
          <p:cNvPr id="131" name="Google Shape;131;p17"/>
          <p:cNvGrpSpPr/>
          <p:nvPr/>
        </p:nvGrpSpPr>
        <p:grpSpPr>
          <a:xfrm>
            <a:off x="6212550" y="1304875"/>
            <a:ext cx="2632500" cy="3416400"/>
            <a:chOff x="6212550" y="1304875"/>
            <a:chExt cx="2632500" cy="3416400"/>
          </a:xfrm>
        </p:grpSpPr>
        <p:sp>
          <p:nvSpPr>
            <p:cNvPr id="132" name="Google Shape;132;p17"/>
            <p:cNvSpPr/>
            <p:nvPr/>
          </p:nvSpPr>
          <p:spPr>
            <a:xfrm>
              <a:off x="621540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7"/>
            <p:cNvSpPr txBox="1"/>
            <p:nvPr/>
          </p:nvSpPr>
          <p:spPr>
            <a:xfrm>
              <a:off x="6212550" y="1304875"/>
              <a:ext cx="26325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4" name="Google Shape;134;p17"/>
          <p:cNvSpPr txBox="1"/>
          <p:nvPr>
            <p:ph idx="4294967295" type="body"/>
          </p:nvPr>
        </p:nvSpPr>
        <p:spPr>
          <a:xfrm>
            <a:off x="6272475"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Success</a:t>
            </a:r>
            <a:endParaRPr>
              <a:solidFill>
                <a:schemeClr val="lt1"/>
              </a:solidFill>
            </a:endParaRPr>
          </a:p>
        </p:txBody>
      </p:sp>
      <p:sp>
        <p:nvSpPr>
          <p:cNvPr id="135" name="Google Shape;135;p17"/>
          <p:cNvSpPr txBox="1"/>
          <p:nvPr>
            <p:ph idx="4294967295" type="body"/>
          </p:nvPr>
        </p:nvSpPr>
        <p:spPr>
          <a:xfrm>
            <a:off x="6286475" y="1766275"/>
            <a:ext cx="2478600" cy="279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300">
                <a:solidFill>
                  <a:schemeClr val="accent4"/>
                </a:solidFill>
              </a:rPr>
              <a:t>Predict prices </a:t>
            </a:r>
            <a:r>
              <a:rPr lang="en" sz="1600"/>
              <a:t>to apply in the properties</a:t>
            </a:r>
            <a:endParaRPr sz="1600"/>
          </a:p>
          <a:p>
            <a:pPr indent="0" lvl="0" marL="0" rtl="0" algn="l">
              <a:spcBef>
                <a:spcPts val="1600"/>
              </a:spcBef>
              <a:spcAft>
                <a:spcPts val="0"/>
              </a:spcAft>
              <a:buNone/>
            </a:pPr>
            <a:r>
              <a:t/>
            </a:r>
            <a:endParaRPr sz="1600"/>
          </a:p>
          <a:p>
            <a:pPr indent="0" lvl="0" marL="0" rtl="0" algn="l">
              <a:spcBef>
                <a:spcPts val="1600"/>
              </a:spcBef>
              <a:spcAft>
                <a:spcPts val="1600"/>
              </a:spcAft>
              <a:buNone/>
            </a:pPr>
            <a:r>
              <a:t/>
            </a:r>
            <a:endParaRPr sz="1600"/>
          </a:p>
        </p:txBody>
      </p:sp>
      <p:sp>
        <p:nvSpPr>
          <p:cNvPr id="136" name="Google Shape;136;p17"/>
          <p:cNvSpPr txBox="1"/>
          <p:nvPr>
            <p:ph type="title"/>
          </p:nvPr>
        </p:nvSpPr>
        <p:spPr>
          <a:xfrm>
            <a:off x="1154800" y="403950"/>
            <a:ext cx="5387100" cy="607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000">
                <a:solidFill>
                  <a:schemeClr val="dk1"/>
                </a:solidFill>
              </a:rPr>
              <a:t>BUSINESS DESCRIPTION</a:t>
            </a:r>
            <a:endParaRPr sz="3000">
              <a:solidFill>
                <a:schemeClr val="dk1"/>
              </a:solidFill>
            </a:endParaRPr>
          </a:p>
        </p:txBody>
      </p:sp>
      <p:pic>
        <p:nvPicPr>
          <p:cNvPr id="137" name="Google Shape;137;p17"/>
          <p:cNvPicPr preferRelativeResize="0"/>
          <p:nvPr/>
        </p:nvPicPr>
        <p:blipFill>
          <a:blip r:embed="rId3">
            <a:alphaModFix/>
          </a:blip>
          <a:stretch>
            <a:fillRect/>
          </a:stretch>
        </p:blipFill>
        <p:spPr>
          <a:xfrm>
            <a:off x="366875" y="331951"/>
            <a:ext cx="751800" cy="7518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1" name="Shape 141"/>
        <p:cNvGrpSpPr/>
        <p:nvPr/>
      </p:nvGrpSpPr>
      <p:grpSpPr>
        <a:xfrm>
          <a:off x="0" y="0"/>
          <a:ext cx="0" cy="0"/>
          <a:chOff x="0" y="0"/>
          <a:chExt cx="0" cy="0"/>
        </a:xfrm>
      </p:grpSpPr>
      <p:sp>
        <p:nvSpPr>
          <p:cNvPr id="142" name="Google Shape;142;p18"/>
          <p:cNvSpPr txBox="1"/>
          <p:nvPr>
            <p:ph idx="4294967295" type="body"/>
          </p:nvPr>
        </p:nvSpPr>
        <p:spPr>
          <a:xfrm>
            <a:off x="311700" y="14315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300">
                <a:solidFill>
                  <a:schemeClr val="accent4"/>
                </a:solidFill>
              </a:rPr>
              <a:t>LONDON</a:t>
            </a:r>
            <a:r>
              <a:rPr b="1" lang="en" sz="2300">
                <a:solidFill>
                  <a:schemeClr val="accent4"/>
                </a:solidFill>
              </a:rPr>
              <a:t> </a:t>
            </a:r>
            <a:r>
              <a:rPr lang="en"/>
              <a:t>city</a:t>
            </a:r>
            <a:endParaRPr/>
          </a:p>
          <a:p>
            <a:pPr indent="-342900" lvl="0" marL="457200" rtl="0" algn="l">
              <a:spcBef>
                <a:spcPts val="1600"/>
              </a:spcBef>
              <a:spcAft>
                <a:spcPts val="0"/>
              </a:spcAft>
              <a:buSzPts val="1800"/>
              <a:buChar char="●"/>
            </a:pPr>
            <a:r>
              <a:rPr lang="en"/>
              <a:t>Total </a:t>
            </a:r>
            <a:r>
              <a:rPr lang="en" sz="2300">
                <a:solidFill>
                  <a:schemeClr val="accent4"/>
                </a:solidFill>
              </a:rPr>
              <a:t>20 </a:t>
            </a:r>
            <a:r>
              <a:rPr lang="en"/>
              <a:t>attributes </a:t>
            </a:r>
            <a:endParaRPr/>
          </a:p>
          <a:p>
            <a:pPr indent="0" lvl="0" marL="914400" rtl="0" algn="l">
              <a:lnSpc>
                <a:spcPct val="100000"/>
              </a:lnSpc>
              <a:spcBef>
                <a:spcPts val="1600"/>
              </a:spcBef>
              <a:spcAft>
                <a:spcPts val="0"/>
              </a:spcAft>
              <a:buNone/>
            </a:pPr>
            <a:r>
              <a:t/>
            </a:r>
            <a:endParaRPr sz="100"/>
          </a:p>
          <a:p>
            <a:pPr indent="-342900" lvl="0" marL="457200" rtl="0" algn="l">
              <a:spcBef>
                <a:spcPts val="0"/>
              </a:spcBef>
              <a:spcAft>
                <a:spcPts val="0"/>
              </a:spcAft>
              <a:buSzPts val="1800"/>
              <a:buChar char="●"/>
            </a:pPr>
            <a:r>
              <a:rPr lang="en"/>
              <a:t>D</a:t>
            </a:r>
            <a:r>
              <a:rPr lang="en"/>
              <a:t>ivided </a:t>
            </a:r>
            <a:r>
              <a:rPr lang="en" sz="2300">
                <a:solidFill>
                  <a:schemeClr val="accent4"/>
                </a:solidFill>
              </a:rPr>
              <a:t>weekdays</a:t>
            </a:r>
            <a:r>
              <a:rPr lang="en">
                <a:solidFill>
                  <a:schemeClr val="accent4"/>
                </a:solidFill>
              </a:rPr>
              <a:t> ~ </a:t>
            </a:r>
            <a:r>
              <a:rPr lang="en"/>
              <a:t>4600 rows</a:t>
            </a:r>
            <a:endParaRPr>
              <a:solidFill>
                <a:schemeClr val="accent4"/>
              </a:solidFill>
            </a:endParaRPr>
          </a:p>
          <a:p>
            <a:pPr indent="0" lvl="0" marL="0" rtl="0" algn="l">
              <a:spcBef>
                <a:spcPts val="1600"/>
              </a:spcBef>
              <a:spcAft>
                <a:spcPts val="0"/>
              </a:spcAft>
              <a:buNone/>
            </a:pPr>
            <a:r>
              <a:rPr lang="en"/>
              <a:t>		</a:t>
            </a:r>
            <a:r>
              <a:rPr lang="en"/>
              <a:t>and </a:t>
            </a:r>
            <a:r>
              <a:rPr lang="en" sz="2300">
                <a:solidFill>
                  <a:schemeClr val="accent4"/>
                </a:solidFill>
              </a:rPr>
              <a:t>weekends ~ </a:t>
            </a:r>
            <a:r>
              <a:rPr lang="en"/>
              <a:t>5379 rows </a:t>
            </a:r>
            <a:endParaRPr/>
          </a:p>
          <a:p>
            <a:pPr indent="0" lvl="0" marL="0" rtl="0" algn="l">
              <a:spcBef>
                <a:spcPts val="1600"/>
              </a:spcBef>
              <a:spcAft>
                <a:spcPts val="1600"/>
              </a:spcAft>
              <a:buNone/>
            </a:pPr>
            <a:r>
              <a:t/>
            </a:r>
            <a:endParaRPr/>
          </a:p>
        </p:txBody>
      </p:sp>
      <p:sp>
        <p:nvSpPr>
          <p:cNvPr id="143" name="Google Shape;143;p18"/>
          <p:cNvSpPr txBox="1"/>
          <p:nvPr>
            <p:ph type="title"/>
          </p:nvPr>
        </p:nvSpPr>
        <p:spPr>
          <a:xfrm>
            <a:off x="1226100" y="410000"/>
            <a:ext cx="4953900" cy="607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000">
                <a:solidFill>
                  <a:schemeClr val="dk1"/>
                </a:solidFill>
              </a:rPr>
              <a:t>DATA UNDERSTANDING</a:t>
            </a:r>
            <a:endParaRPr sz="3000">
              <a:solidFill>
                <a:schemeClr val="dk1"/>
              </a:solidFill>
            </a:endParaRPr>
          </a:p>
        </p:txBody>
      </p:sp>
      <p:pic>
        <p:nvPicPr>
          <p:cNvPr id="144" name="Google Shape;144;p18"/>
          <p:cNvPicPr preferRelativeResize="0"/>
          <p:nvPr/>
        </p:nvPicPr>
        <p:blipFill>
          <a:blip r:embed="rId3">
            <a:alphaModFix/>
          </a:blip>
          <a:stretch>
            <a:fillRect/>
          </a:stretch>
        </p:blipFill>
        <p:spPr>
          <a:xfrm>
            <a:off x="366875" y="331951"/>
            <a:ext cx="751800" cy="7518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19"/>
          <p:cNvSpPr txBox="1"/>
          <p:nvPr>
            <p:ph idx="1" type="body"/>
          </p:nvPr>
        </p:nvSpPr>
        <p:spPr>
          <a:xfrm>
            <a:off x="366875" y="1462050"/>
            <a:ext cx="8520600" cy="1109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N</a:t>
            </a:r>
            <a:r>
              <a:rPr lang="en"/>
              <a:t>o </a:t>
            </a:r>
            <a:r>
              <a:rPr lang="en" sz="2300">
                <a:solidFill>
                  <a:schemeClr val="accent4"/>
                </a:solidFill>
              </a:rPr>
              <a:t>missing values</a:t>
            </a:r>
            <a:endParaRPr sz="2300">
              <a:solidFill>
                <a:schemeClr val="accent4"/>
              </a:solidFill>
            </a:endParaRPr>
          </a:p>
          <a:p>
            <a:pPr indent="-342900" lvl="0" marL="457200" rtl="0" algn="l">
              <a:spcBef>
                <a:spcPts val="0"/>
              </a:spcBef>
              <a:spcAft>
                <a:spcPts val="0"/>
              </a:spcAft>
              <a:buSzPts val="1800"/>
              <a:buChar char="●"/>
            </a:pPr>
            <a:r>
              <a:rPr lang="en"/>
              <a:t>Dropped unimportant </a:t>
            </a:r>
            <a:endParaRPr/>
          </a:p>
          <a:p>
            <a:pPr indent="-342900" lvl="0" marL="457200" rtl="0" algn="l">
              <a:spcBef>
                <a:spcPts val="0"/>
              </a:spcBef>
              <a:spcAft>
                <a:spcPts val="0"/>
              </a:spcAft>
              <a:buSzPts val="1800"/>
              <a:buChar char="●"/>
            </a:pPr>
            <a:r>
              <a:rPr lang="en"/>
              <a:t>Replace </a:t>
            </a:r>
            <a:r>
              <a:rPr lang="en" sz="2300">
                <a:solidFill>
                  <a:schemeClr val="accent4"/>
                </a:solidFill>
              </a:rPr>
              <a:t>categorical</a:t>
            </a:r>
            <a:r>
              <a:rPr lang="en"/>
              <a:t> columns ~ pd.get_dummies </a:t>
            </a:r>
            <a:endParaRPr/>
          </a:p>
          <a:p>
            <a:pPr indent="0" lvl="0" marL="0" rtl="0" algn="l">
              <a:spcBef>
                <a:spcPts val="1600"/>
              </a:spcBef>
              <a:spcAft>
                <a:spcPts val="1600"/>
              </a:spcAft>
              <a:buNone/>
            </a:pPr>
            <a:r>
              <a:t/>
            </a:r>
            <a:endParaRPr/>
          </a:p>
        </p:txBody>
      </p:sp>
      <p:sp>
        <p:nvSpPr>
          <p:cNvPr id="150" name="Google Shape;150;p19"/>
          <p:cNvSpPr txBox="1"/>
          <p:nvPr>
            <p:ph type="title"/>
          </p:nvPr>
        </p:nvSpPr>
        <p:spPr>
          <a:xfrm>
            <a:off x="1226100" y="410000"/>
            <a:ext cx="49539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chemeClr val="dk1"/>
                </a:solidFill>
              </a:rPr>
              <a:t>DATA </a:t>
            </a:r>
            <a:r>
              <a:rPr lang="en"/>
              <a:t>PREPARATION</a:t>
            </a:r>
            <a:endParaRPr sz="3000">
              <a:solidFill>
                <a:schemeClr val="dk1"/>
              </a:solidFill>
            </a:endParaRPr>
          </a:p>
        </p:txBody>
      </p:sp>
      <p:pic>
        <p:nvPicPr>
          <p:cNvPr id="151" name="Google Shape;151;p19"/>
          <p:cNvPicPr preferRelativeResize="0"/>
          <p:nvPr/>
        </p:nvPicPr>
        <p:blipFill>
          <a:blip r:embed="rId3">
            <a:alphaModFix/>
          </a:blip>
          <a:stretch>
            <a:fillRect/>
          </a:stretch>
        </p:blipFill>
        <p:spPr>
          <a:xfrm>
            <a:off x="366875" y="331951"/>
            <a:ext cx="751800" cy="7518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0"/>
          <p:cNvSpPr txBox="1"/>
          <p:nvPr>
            <p:ph type="title"/>
          </p:nvPr>
        </p:nvSpPr>
        <p:spPr>
          <a:xfrm>
            <a:off x="1226100" y="410000"/>
            <a:ext cx="49539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chemeClr val="dk1"/>
                </a:solidFill>
              </a:rPr>
              <a:t>DATA </a:t>
            </a:r>
            <a:r>
              <a:rPr lang="en"/>
              <a:t>PREPARATION</a:t>
            </a:r>
            <a:endParaRPr sz="3000">
              <a:solidFill>
                <a:schemeClr val="dk1"/>
              </a:solidFill>
            </a:endParaRPr>
          </a:p>
        </p:txBody>
      </p:sp>
      <p:pic>
        <p:nvPicPr>
          <p:cNvPr id="157" name="Google Shape;157;p20"/>
          <p:cNvPicPr preferRelativeResize="0"/>
          <p:nvPr/>
        </p:nvPicPr>
        <p:blipFill>
          <a:blip r:embed="rId3">
            <a:alphaModFix/>
          </a:blip>
          <a:stretch>
            <a:fillRect/>
          </a:stretch>
        </p:blipFill>
        <p:spPr>
          <a:xfrm>
            <a:off x="366875" y="331951"/>
            <a:ext cx="751800" cy="751800"/>
          </a:xfrm>
          <a:prstGeom prst="rect">
            <a:avLst/>
          </a:prstGeom>
          <a:noFill/>
          <a:ln>
            <a:noFill/>
          </a:ln>
        </p:spPr>
      </p:pic>
      <p:pic>
        <p:nvPicPr>
          <p:cNvPr id="158" name="Google Shape;158;p20"/>
          <p:cNvPicPr preferRelativeResize="0"/>
          <p:nvPr/>
        </p:nvPicPr>
        <p:blipFill rotWithShape="1">
          <a:blip r:embed="rId4">
            <a:alphaModFix/>
          </a:blip>
          <a:srcRect b="0" l="0" r="8307" t="0"/>
          <a:stretch/>
        </p:blipFill>
        <p:spPr>
          <a:xfrm>
            <a:off x="136500" y="1778401"/>
            <a:ext cx="8871000" cy="1989350"/>
          </a:xfrm>
          <a:prstGeom prst="rect">
            <a:avLst/>
          </a:prstGeom>
          <a:noFill/>
          <a:ln>
            <a:noFill/>
          </a:ln>
        </p:spPr>
      </p:pic>
      <p:sp>
        <p:nvSpPr>
          <p:cNvPr id="159" name="Google Shape;159;p20"/>
          <p:cNvSpPr txBox="1"/>
          <p:nvPr/>
        </p:nvSpPr>
        <p:spPr>
          <a:xfrm>
            <a:off x="202900" y="3987175"/>
            <a:ext cx="3000000" cy="538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600"/>
              </a:spcAft>
              <a:buNone/>
            </a:pPr>
            <a:r>
              <a:rPr lang="en" sz="1800">
                <a:solidFill>
                  <a:schemeClr val="dk2"/>
                </a:solidFill>
                <a:latin typeface="Roboto"/>
                <a:ea typeface="Roboto"/>
                <a:cs typeface="Roboto"/>
                <a:sym typeface="Roboto"/>
              </a:rPr>
              <a:t>New df </a:t>
            </a:r>
            <a:r>
              <a:rPr lang="en" sz="2300">
                <a:solidFill>
                  <a:schemeClr val="accent4"/>
                </a:solidFill>
                <a:latin typeface="Roboto"/>
                <a:ea typeface="Roboto"/>
                <a:cs typeface="Roboto"/>
                <a:sym typeface="Roboto"/>
              </a:rPr>
              <a:t>09 </a:t>
            </a:r>
            <a:r>
              <a:rPr lang="en" sz="1800">
                <a:solidFill>
                  <a:schemeClr val="dk2"/>
                </a:solidFill>
                <a:latin typeface="Roboto"/>
                <a:ea typeface="Roboto"/>
                <a:cs typeface="Roboto"/>
                <a:sym typeface="Roboto"/>
              </a:rPr>
              <a:t>attributes </a:t>
            </a:r>
            <a:endParaRPr sz="1800">
              <a:solidFill>
                <a:schemeClr val="dk2"/>
              </a:solidFill>
              <a:latin typeface="Roboto"/>
              <a:ea typeface="Roboto"/>
              <a:cs typeface="Roboto"/>
              <a:sym typeface="Roboto"/>
            </a:endParaRPr>
          </a:p>
        </p:txBody>
      </p:sp>
      <p:sp>
        <p:nvSpPr>
          <p:cNvPr id="160" name="Google Shape;160;p20"/>
          <p:cNvSpPr/>
          <p:nvPr/>
        </p:nvSpPr>
        <p:spPr>
          <a:xfrm>
            <a:off x="1127950" y="2067725"/>
            <a:ext cx="1149900" cy="1817700"/>
          </a:xfrm>
          <a:prstGeom prst="ellipse">
            <a:avLst/>
          </a:prstGeom>
          <a:no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161" name="Google Shape;161;p20"/>
          <p:cNvSpPr/>
          <p:nvPr/>
        </p:nvSpPr>
        <p:spPr>
          <a:xfrm>
            <a:off x="3202900" y="2018650"/>
            <a:ext cx="1149900" cy="1817700"/>
          </a:xfrm>
          <a:prstGeom prst="ellipse">
            <a:avLst/>
          </a:prstGeom>
          <a:no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1"/>
          <p:cNvSpPr txBox="1"/>
          <p:nvPr>
            <p:ph type="title"/>
          </p:nvPr>
        </p:nvSpPr>
        <p:spPr>
          <a:xfrm>
            <a:off x="1226100" y="410000"/>
            <a:ext cx="49539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chemeClr val="dk1"/>
                </a:solidFill>
              </a:rPr>
              <a:t>DATA </a:t>
            </a:r>
            <a:r>
              <a:rPr lang="en"/>
              <a:t>PREPARATION</a:t>
            </a:r>
            <a:endParaRPr sz="3000">
              <a:solidFill>
                <a:schemeClr val="dk1"/>
              </a:solidFill>
            </a:endParaRPr>
          </a:p>
        </p:txBody>
      </p:sp>
      <p:pic>
        <p:nvPicPr>
          <p:cNvPr id="167" name="Google Shape;167;p21"/>
          <p:cNvPicPr preferRelativeResize="0"/>
          <p:nvPr/>
        </p:nvPicPr>
        <p:blipFill>
          <a:blip r:embed="rId3">
            <a:alphaModFix/>
          </a:blip>
          <a:stretch>
            <a:fillRect/>
          </a:stretch>
        </p:blipFill>
        <p:spPr>
          <a:xfrm>
            <a:off x="366875" y="331951"/>
            <a:ext cx="751800" cy="751800"/>
          </a:xfrm>
          <a:prstGeom prst="rect">
            <a:avLst/>
          </a:prstGeom>
          <a:noFill/>
          <a:ln>
            <a:noFill/>
          </a:ln>
        </p:spPr>
      </p:pic>
      <p:pic>
        <p:nvPicPr>
          <p:cNvPr id="168" name="Google Shape;168;p21"/>
          <p:cNvPicPr preferRelativeResize="0"/>
          <p:nvPr/>
        </p:nvPicPr>
        <p:blipFill rotWithShape="1">
          <a:blip r:embed="rId4">
            <a:alphaModFix/>
          </a:blip>
          <a:srcRect b="0" l="0" r="1205" t="18560"/>
          <a:stretch/>
        </p:blipFill>
        <p:spPr>
          <a:xfrm>
            <a:off x="610400" y="1526900"/>
            <a:ext cx="7923199" cy="2179775"/>
          </a:xfrm>
          <a:prstGeom prst="rect">
            <a:avLst/>
          </a:prstGeom>
          <a:noFill/>
          <a:ln>
            <a:noFill/>
          </a:ln>
        </p:spPr>
      </p:pic>
      <p:sp>
        <p:nvSpPr>
          <p:cNvPr id="169" name="Google Shape;169;p21"/>
          <p:cNvSpPr txBox="1"/>
          <p:nvPr/>
        </p:nvSpPr>
        <p:spPr>
          <a:xfrm>
            <a:off x="202900" y="3987175"/>
            <a:ext cx="5977200" cy="538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600"/>
              </a:spcAft>
              <a:buNone/>
            </a:pPr>
            <a:r>
              <a:rPr lang="en" sz="1800">
                <a:solidFill>
                  <a:schemeClr val="dk2"/>
                </a:solidFill>
                <a:latin typeface="Roboto"/>
                <a:ea typeface="Roboto"/>
                <a:cs typeface="Roboto"/>
                <a:sym typeface="Roboto"/>
              </a:rPr>
              <a:t>After pd.get_dummies  </a:t>
            </a:r>
            <a:r>
              <a:rPr lang="en" sz="2300">
                <a:solidFill>
                  <a:schemeClr val="accent4"/>
                </a:solidFill>
                <a:latin typeface="Roboto"/>
                <a:ea typeface="Roboto"/>
                <a:cs typeface="Roboto"/>
                <a:sym typeface="Roboto"/>
              </a:rPr>
              <a:t>14 </a:t>
            </a:r>
            <a:r>
              <a:rPr lang="en" sz="1800">
                <a:solidFill>
                  <a:schemeClr val="dk2"/>
                </a:solidFill>
                <a:latin typeface="Roboto"/>
                <a:ea typeface="Roboto"/>
                <a:cs typeface="Roboto"/>
                <a:sym typeface="Roboto"/>
              </a:rPr>
              <a:t>attributes used</a:t>
            </a:r>
            <a:endParaRPr sz="1800">
              <a:solidFill>
                <a:schemeClr val="dk2"/>
              </a:solidFill>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