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5"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396C-393C-3920-DF3B-220CC0BD0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F112F73-6270-100E-3E16-663A599A3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DA225B5-85C9-602F-8835-4F302FEEAA1F}"/>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AD84AB9A-66AE-B08A-BB27-4E237AF71AA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DEDCEC6-BF4C-2835-1271-445C5639C257}"/>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155154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60C4-2D79-1668-6FF3-9A2869D578A5}"/>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1F2FA6C-F2CB-F4AF-6763-F5B9FF77D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7A99B1E-CFE5-8BF2-057A-FC82CC47CC50}"/>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BB6AFE2E-07AC-0FD3-A425-958FAC9DE12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1A05F75-F18C-C53B-A6BF-03B8C966905B}"/>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156191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6706C-48AE-B585-54A4-B85210C550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F6385DC-AEA1-9B84-7DBE-EC1F1118C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64A5CDB-EC85-4771-5F10-031034FBAF3D}"/>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4F8F3A9F-14E4-53FD-E8A0-678881132AF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EFC0556-5B72-91F3-A573-C2E93186A5D2}"/>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143520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7285-9B52-0AF5-556C-B13DEAE33C3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2137BBF-653C-61CA-5B08-805E28188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F17736B-7B14-BFD7-68E3-4CF882BA64E8}"/>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59350725-F388-93ED-11D8-911D574B6CE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1C0A39D-F7BF-D25B-D329-D984838EC83E}"/>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301057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C652-AB87-E055-6006-AE71DF278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B2501E7-906E-0A39-3006-31C98B0B2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A2466-030A-E19D-B267-453D97623D00}"/>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099B6281-5607-9C44-9DE0-9CD448A12DA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6F5F3DE-381B-E071-2D17-F1AACD60CB6B}"/>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338064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A3D5-3918-C63A-9F3F-5926F080687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1494108-C6C6-DA91-6F0D-4729C1B79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EF62F8B-A99A-388F-D489-E648CCF2C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05D6DA91-6CD3-5FC4-B137-14B7A747FD1F}"/>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6" name="Footer Placeholder 5">
            <a:extLst>
              <a:ext uri="{FF2B5EF4-FFF2-40B4-BE49-F238E27FC236}">
                <a16:creationId xmlns:a16="http://schemas.microsoft.com/office/drawing/2014/main" id="{947392F5-D139-9E90-DF40-B8ECFCDFC08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BEAE6C9-74C8-4826-A2D4-D996A38DD41A}"/>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257169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21A7-4E22-AF1B-98E7-925A3BDEC5D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29CDEA0-9BF3-36E6-048B-1DD6A6F6F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E01CA3-9829-BD3C-81C6-C6142E9D7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E1032D80-EA39-7CE1-9EA1-17C6CFEEC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DAF30-E8F3-D6C2-594B-117FCA33F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E36EAD4B-96BD-0970-ABDA-ED714C70EB2F}"/>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8" name="Footer Placeholder 7">
            <a:extLst>
              <a:ext uri="{FF2B5EF4-FFF2-40B4-BE49-F238E27FC236}">
                <a16:creationId xmlns:a16="http://schemas.microsoft.com/office/drawing/2014/main" id="{26F8D7EF-CE95-5373-7B70-6C54C169E690}"/>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95AE5BA-36BD-7C46-D823-358BA814D62F}"/>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34826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1570-1C27-E954-3E5B-C31705FF8488}"/>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EB2043C-4713-FE30-6D72-02A9CE272EF6}"/>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4" name="Footer Placeholder 3">
            <a:extLst>
              <a:ext uri="{FF2B5EF4-FFF2-40B4-BE49-F238E27FC236}">
                <a16:creationId xmlns:a16="http://schemas.microsoft.com/office/drawing/2014/main" id="{AA82AD12-53E5-CDA8-EA91-9F6F8B15373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502F689B-839E-58DF-752B-2F2EC0866A25}"/>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20676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E3D3F-A2E8-2021-DFEA-C1242D32A2DC}"/>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3" name="Footer Placeholder 2">
            <a:extLst>
              <a:ext uri="{FF2B5EF4-FFF2-40B4-BE49-F238E27FC236}">
                <a16:creationId xmlns:a16="http://schemas.microsoft.com/office/drawing/2014/main" id="{9A6D5C6F-E14E-92E4-1D32-CD315A96D49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5AE5A18-789A-8D78-82AF-349CB04621DF}"/>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336206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58AB-937B-08A2-915E-E9C6C7863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F27E69B-FB50-5E3A-6768-635C4FECF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BFE428B-A5E8-F9B5-F2CF-21953C3D1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2F581-EA8B-8371-70A7-225BABAD80E3}"/>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6" name="Footer Placeholder 5">
            <a:extLst>
              <a:ext uri="{FF2B5EF4-FFF2-40B4-BE49-F238E27FC236}">
                <a16:creationId xmlns:a16="http://schemas.microsoft.com/office/drawing/2014/main" id="{FEDAF6D8-30F5-DF68-EE85-C014D78D7C0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DCA8459-11EB-F9C0-A5A1-93D826B0AFAE}"/>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230326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A867-B6D4-C402-1B30-202849A94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0FD2146-05CA-5418-5831-49FE5AAAD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D0F06463-40F5-569B-0B29-445FB5B8A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831EB-7842-9872-2DBD-DF759693E1C5}"/>
              </a:ext>
            </a:extLst>
          </p:cNvPr>
          <p:cNvSpPr>
            <a:spLocks noGrp="1"/>
          </p:cNvSpPr>
          <p:nvPr>
            <p:ph type="dt" sz="half" idx="10"/>
          </p:nvPr>
        </p:nvSpPr>
        <p:spPr/>
        <p:txBody>
          <a:bodyPr/>
          <a:lstStyle/>
          <a:p>
            <a:fld id="{F70012A0-C7E3-45AB-B9C4-3941D66E456D}" type="datetimeFigureOut">
              <a:rPr lang="en-NG" smtClean="0"/>
              <a:t>30/09/2022</a:t>
            </a:fld>
            <a:endParaRPr lang="en-NG"/>
          </a:p>
        </p:txBody>
      </p:sp>
      <p:sp>
        <p:nvSpPr>
          <p:cNvPr id="6" name="Footer Placeholder 5">
            <a:extLst>
              <a:ext uri="{FF2B5EF4-FFF2-40B4-BE49-F238E27FC236}">
                <a16:creationId xmlns:a16="http://schemas.microsoft.com/office/drawing/2014/main" id="{8EB2215C-3411-D296-5CB9-D40DBF70518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2BD4A5F-6C84-F795-56DD-13B240A447AC}"/>
              </a:ext>
            </a:extLst>
          </p:cNvPr>
          <p:cNvSpPr>
            <a:spLocks noGrp="1"/>
          </p:cNvSpPr>
          <p:nvPr>
            <p:ph type="sldNum" sz="quarter" idx="12"/>
          </p:nvPr>
        </p:nvSpPr>
        <p:spPr/>
        <p:txBody>
          <a:bodyPr/>
          <a:lstStyle/>
          <a:p>
            <a:fld id="{0459606B-45B5-4E7C-B83F-FE4BA94788F3}" type="slidenum">
              <a:rPr lang="en-NG" smtClean="0"/>
              <a:t>‹#›</a:t>
            </a:fld>
            <a:endParaRPr lang="en-NG"/>
          </a:p>
        </p:txBody>
      </p:sp>
    </p:spTree>
    <p:extLst>
      <p:ext uri="{BB962C8B-B14F-4D97-AF65-F5344CB8AC3E}">
        <p14:creationId xmlns:p14="http://schemas.microsoft.com/office/powerpoint/2010/main" val="205606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03462-DAC8-11D0-03C4-2B58F9A26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EEDEA69-1515-69A2-CE99-F5DEEAF41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991A77-14C6-2C57-0719-A71CD8622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012A0-C7E3-45AB-B9C4-3941D66E456D}" type="datetimeFigureOut">
              <a:rPr lang="en-NG" smtClean="0"/>
              <a:t>30/09/2022</a:t>
            </a:fld>
            <a:endParaRPr lang="en-NG"/>
          </a:p>
        </p:txBody>
      </p:sp>
      <p:sp>
        <p:nvSpPr>
          <p:cNvPr id="5" name="Footer Placeholder 4">
            <a:extLst>
              <a:ext uri="{FF2B5EF4-FFF2-40B4-BE49-F238E27FC236}">
                <a16:creationId xmlns:a16="http://schemas.microsoft.com/office/drawing/2014/main" id="{EDE2FA11-2F4B-2418-161B-C4D9D8D44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232FA72-772D-C553-CB40-1FB0DF0F1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9606B-45B5-4E7C-B83F-FE4BA94788F3}" type="slidenum">
              <a:rPr lang="en-NG" smtClean="0"/>
              <a:t>‹#›</a:t>
            </a:fld>
            <a:endParaRPr lang="en-NG"/>
          </a:p>
        </p:txBody>
      </p:sp>
    </p:spTree>
    <p:extLst>
      <p:ext uri="{BB962C8B-B14F-4D97-AF65-F5344CB8AC3E}">
        <p14:creationId xmlns:p14="http://schemas.microsoft.com/office/powerpoint/2010/main" val="179944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E9DF-4F0A-0725-8DAD-292B9374B2C2}"/>
              </a:ext>
            </a:extLst>
          </p:cNvPr>
          <p:cNvSpPr>
            <a:spLocks noGrp="1"/>
          </p:cNvSpPr>
          <p:nvPr>
            <p:ph type="ctrTitle"/>
          </p:nvPr>
        </p:nvSpPr>
        <p:spPr/>
        <p:txBody>
          <a:bodyPr/>
          <a:lstStyle/>
          <a:p>
            <a:r>
              <a:rPr lang="en-US" dirty="0"/>
              <a:t>An Analysis of Covid-19 Data</a:t>
            </a:r>
            <a:br>
              <a:rPr lang="en-US" dirty="0"/>
            </a:br>
            <a:r>
              <a:rPr lang="en-US" dirty="0"/>
              <a:t>(2020-2022)</a:t>
            </a:r>
            <a:endParaRPr lang="en-NG" dirty="0"/>
          </a:p>
        </p:txBody>
      </p:sp>
      <p:sp>
        <p:nvSpPr>
          <p:cNvPr id="3" name="Subtitle 2">
            <a:extLst>
              <a:ext uri="{FF2B5EF4-FFF2-40B4-BE49-F238E27FC236}">
                <a16:creationId xmlns:a16="http://schemas.microsoft.com/office/drawing/2014/main" id="{E45EE780-264F-50F9-DAB1-8CA6CC93DACF}"/>
              </a:ext>
            </a:extLst>
          </p:cNvPr>
          <p:cNvSpPr>
            <a:spLocks noGrp="1"/>
          </p:cNvSpPr>
          <p:nvPr>
            <p:ph type="subTitle" idx="1"/>
          </p:nvPr>
        </p:nvSpPr>
        <p:spPr/>
        <p:txBody>
          <a:bodyPr/>
          <a:lstStyle/>
          <a:p>
            <a:r>
              <a:rPr lang="en-US" dirty="0"/>
              <a:t>By</a:t>
            </a:r>
          </a:p>
          <a:p>
            <a:endParaRPr lang="en-US" dirty="0"/>
          </a:p>
          <a:p>
            <a:r>
              <a:rPr lang="en-US" dirty="0"/>
              <a:t>Babalola Sulaimon</a:t>
            </a:r>
            <a:endParaRPr lang="en-NG" dirty="0"/>
          </a:p>
        </p:txBody>
      </p:sp>
    </p:spTree>
    <p:extLst>
      <p:ext uri="{BB962C8B-B14F-4D97-AF65-F5344CB8AC3E}">
        <p14:creationId xmlns:p14="http://schemas.microsoft.com/office/powerpoint/2010/main" val="370939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D3F9-5020-DA89-EF74-859111FB63ED}"/>
              </a:ext>
            </a:extLst>
          </p:cNvPr>
          <p:cNvSpPr>
            <a:spLocks noGrp="1"/>
          </p:cNvSpPr>
          <p:nvPr>
            <p:ph type="title"/>
          </p:nvPr>
        </p:nvSpPr>
        <p:spPr/>
        <p:txBody>
          <a:bodyPr/>
          <a:lstStyle/>
          <a:p>
            <a:r>
              <a:rPr lang="en-US" dirty="0"/>
              <a:t>Objectives</a:t>
            </a:r>
            <a:endParaRPr lang="en-NG" dirty="0"/>
          </a:p>
        </p:txBody>
      </p:sp>
      <p:sp>
        <p:nvSpPr>
          <p:cNvPr id="3" name="Content Placeholder 2">
            <a:extLst>
              <a:ext uri="{FF2B5EF4-FFF2-40B4-BE49-F238E27FC236}">
                <a16:creationId xmlns:a16="http://schemas.microsoft.com/office/drawing/2014/main" id="{9881C246-F026-DC97-766A-121D8498234A}"/>
              </a:ext>
            </a:extLst>
          </p:cNvPr>
          <p:cNvSpPr>
            <a:spLocks noGrp="1"/>
          </p:cNvSpPr>
          <p:nvPr>
            <p:ph idx="1"/>
          </p:nvPr>
        </p:nvSpPr>
        <p:spPr/>
        <p:txBody>
          <a:bodyPr/>
          <a:lstStyle/>
          <a:p>
            <a:r>
              <a:rPr lang="en-US" dirty="0"/>
              <a:t>To </a:t>
            </a:r>
            <a:r>
              <a:rPr lang="en-US" dirty="0" err="1"/>
              <a:t>analyse</a:t>
            </a:r>
            <a:r>
              <a:rPr lang="en-US" dirty="0"/>
              <a:t> available data on Covid-19 leading to the deduction of insights</a:t>
            </a:r>
          </a:p>
          <a:p>
            <a:r>
              <a:rPr lang="en-US" dirty="0"/>
              <a:t>To make recommendations where necessary from the insights deduced from the analysis of the data</a:t>
            </a:r>
            <a:endParaRPr lang="en-NG" dirty="0"/>
          </a:p>
        </p:txBody>
      </p:sp>
    </p:spTree>
    <p:extLst>
      <p:ext uri="{BB962C8B-B14F-4D97-AF65-F5344CB8AC3E}">
        <p14:creationId xmlns:p14="http://schemas.microsoft.com/office/powerpoint/2010/main" val="56653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BC70-0C8F-1BA3-9B74-5B8588D69CDE}"/>
              </a:ext>
            </a:extLst>
          </p:cNvPr>
          <p:cNvSpPr>
            <a:spLocks noGrp="1"/>
          </p:cNvSpPr>
          <p:nvPr>
            <p:ph type="title"/>
          </p:nvPr>
        </p:nvSpPr>
        <p:spPr/>
        <p:txBody>
          <a:bodyPr/>
          <a:lstStyle/>
          <a:p>
            <a:r>
              <a:rPr lang="en-US" b="1" dirty="0"/>
              <a:t>INTRODUCTION</a:t>
            </a:r>
            <a:endParaRPr lang="en-NG" b="1" dirty="0"/>
          </a:p>
        </p:txBody>
      </p:sp>
      <p:sp>
        <p:nvSpPr>
          <p:cNvPr id="3" name="Content Placeholder 2">
            <a:extLst>
              <a:ext uri="{FF2B5EF4-FFF2-40B4-BE49-F238E27FC236}">
                <a16:creationId xmlns:a16="http://schemas.microsoft.com/office/drawing/2014/main" id="{27949ED7-37A1-9F33-90F9-4DF96667521D}"/>
              </a:ext>
            </a:extLst>
          </p:cNvPr>
          <p:cNvSpPr>
            <a:spLocks noGrp="1"/>
          </p:cNvSpPr>
          <p:nvPr>
            <p:ph idx="1"/>
          </p:nvPr>
        </p:nvSpPr>
        <p:spPr/>
        <p:txBody>
          <a:bodyPr/>
          <a:lstStyle/>
          <a:p>
            <a:pPr marL="0" indent="0">
              <a:buNone/>
            </a:pPr>
            <a:r>
              <a:rPr lang="en-US" dirty="0"/>
              <a:t>The Coronavirus disease (Covid-19) was first discovered in 2020 in a Chinese province. </a:t>
            </a:r>
          </a:p>
          <a:p>
            <a:pPr marL="0" indent="0">
              <a:buNone/>
            </a:pPr>
            <a:r>
              <a:rPr lang="en-US" dirty="0"/>
              <a:t>Data from different countries in the world has been continuously gathered to help in the analysis of the data for understanding of insights derived from it. </a:t>
            </a:r>
            <a:endParaRPr lang="en-NG" dirty="0"/>
          </a:p>
        </p:txBody>
      </p:sp>
    </p:spTree>
    <p:extLst>
      <p:ext uri="{BB962C8B-B14F-4D97-AF65-F5344CB8AC3E}">
        <p14:creationId xmlns:p14="http://schemas.microsoft.com/office/powerpoint/2010/main" val="106028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027E-32CF-E7A9-5F9F-F5757DA340FF}"/>
              </a:ext>
            </a:extLst>
          </p:cNvPr>
          <p:cNvSpPr>
            <a:spLocks noGrp="1"/>
          </p:cNvSpPr>
          <p:nvPr>
            <p:ph type="title"/>
          </p:nvPr>
        </p:nvSpPr>
        <p:spPr/>
        <p:txBody>
          <a:bodyPr/>
          <a:lstStyle/>
          <a:p>
            <a:r>
              <a:rPr lang="en-US" b="1" dirty="0"/>
              <a:t>METHODOLOGY</a:t>
            </a:r>
            <a:endParaRPr lang="en-NG" b="1" dirty="0"/>
          </a:p>
        </p:txBody>
      </p:sp>
      <p:sp>
        <p:nvSpPr>
          <p:cNvPr id="3" name="Content Placeholder 2">
            <a:extLst>
              <a:ext uri="{FF2B5EF4-FFF2-40B4-BE49-F238E27FC236}">
                <a16:creationId xmlns:a16="http://schemas.microsoft.com/office/drawing/2014/main" id="{1724BB3C-CCF2-2DFA-309A-C062919129CE}"/>
              </a:ext>
            </a:extLst>
          </p:cNvPr>
          <p:cNvSpPr>
            <a:spLocks noGrp="1"/>
          </p:cNvSpPr>
          <p:nvPr>
            <p:ph idx="1"/>
          </p:nvPr>
        </p:nvSpPr>
        <p:spPr/>
        <p:txBody>
          <a:bodyPr/>
          <a:lstStyle/>
          <a:p>
            <a:pPr marL="0" indent="0">
              <a:buNone/>
            </a:pPr>
            <a:r>
              <a:rPr lang="en-US" dirty="0"/>
              <a:t>Data ranging from continent, region, country, cases discovered/confirmed, recovery data, death data </a:t>
            </a:r>
            <a:r>
              <a:rPr lang="en-US" dirty="0" err="1"/>
              <a:t>etc</a:t>
            </a:r>
            <a:r>
              <a:rPr lang="en-US" dirty="0"/>
              <a:t> were scientifically gathered.</a:t>
            </a:r>
          </a:p>
          <a:p>
            <a:pPr marL="0" indent="0">
              <a:buNone/>
            </a:pPr>
            <a:endParaRPr lang="en-US" dirty="0"/>
          </a:p>
          <a:p>
            <a:pPr marL="0" indent="0">
              <a:buNone/>
            </a:pPr>
            <a:r>
              <a:rPr lang="en-US" dirty="0"/>
              <a:t>This analysis will be based on Data forked from the John Hopkins University Centre for Systems Science and Engineering (JHU CSSE) repository.</a:t>
            </a:r>
          </a:p>
          <a:p>
            <a:pPr marL="0" indent="0">
              <a:buNone/>
            </a:pPr>
            <a:endParaRPr lang="en-US" dirty="0"/>
          </a:p>
          <a:p>
            <a:pPr marL="0" indent="0">
              <a:buNone/>
            </a:pPr>
            <a:r>
              <a:rPr lang="en-US" dirty="0"/>
              <a:t>Microsoft Excel will be used solely for the analysis.</a:t>
            </a:r>
            <a:endParaRPr lang="en-NG" dirty="0"/>
          </a:p>
        </p:txBody>
      </p:sp>
    </p:spTree>
    <p:extLst>
      <p:ext uri="{BB962C8B-B14F-4D97-AF65-F5344CB8AC3E}">
        <p14:creationId xmlns:p14="http://schemas.microsoft.com/office/powerpoint/2010/main" val="66156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CEFB-EDF9-612C-896F-5FE0EE80EE02}"/>
              </a:ext>
            </a:extLst>
          </p:cNvPr>
          <p:cNvSpPr>
            <a:spLocks noGrp="1"/>
          </p:cNvSpPr>
          <p:nvPr>
            <p:ph type="title"/>
          </p:nvPr>
        </p:nvSpPr>
        <p:spPr/>
        <p:txBody>
          <a:bodyPr/>
          <a:lstStyle/>
          <a:p>
            <a:r>
              <a:rPr lang="en-US" b="1" dirty="0"/>
              <a:t>ANALYSIS</a:t>
            </a:r>
            <a:endParaRPr lang="en-NG" b="1" dirty="0"/>
          </a:p>
        </p:txBody>
      </p:sp>
      <p:sp>
        <p:nvSpPr>
          <p:cNvPr id="3" name="Content Placeholder 2">
            <a:extLst>
              <a:ext uri="{FF2B5EF4-FFF2-40B4-BE49-F238E27FC236}">
                <a16:creationId xmlns:a16="http://schemas.microsoft.com/office/drawing/2014/main" id="{0CCC8198-973D-2288-56D5-177D58737AF5}"/>
              </a:ext>
            </a:extLst>
          </p:cNvPr>
          <p:cNvSpPr>
            <a:spLocks noGrp="1"/>
          </p:cNvSpPr>
          <p:nvPr>
            <p:ph idx="1"/>
          </p:nvPr>
        </p:nvSpPr>
        <p:spPr/>
        <p:txBody>
          <a:bodyPr/>
          <a:lstStyle/>
          <a:p>
            <a:pPr marL="0" indent="0">
              <a:buNone/>
            </a:pPr>
            <a:r>
              <a:rPr lang="en-US" dirty="0"/>
              <a:t>Three Covid-19 datasets were gotten from JHU CSSE. The datasets were in the following categories; Confirmed cases, Recovery cases and Death cases.</a:t>
            </a:r>
          </a:p>
          <a:p>
            <a:pPr marL="0" indent="0">
              <a:buNone/>
            </a:pPr>
            <a:r>
              <a:rPr lang="en-US" dirty="0"/>
              <a:t>The datasets were uploaded to Microsoft Excel, then to Power Query where the datasets were cleaned up and merged. </a:t>
            </a:r>
          </a:p>
          <a:p>
            <a:pPr marL="0" indent="0">
              <a:buNone/>
            </a:pPr>
            <a:r>
              <a:rPr lang="en-US" dirty="0"/>
              <a:t>The cleaned and merged consolidated dataset was then loaded back to excel for further necessary analysis.</a:t>
            </a:r>
          </a:p>
          <a:p>
            <a:pPr marL="0" indent="0">
              <a:buNone/>
            </a:pPr>
            <a:endParaRPr lang="en-US" dirty="0"/>
          </a:p>
          <a:p>
            <a:pPr marL="0" indent="0">
              <a:buNone/>
            </a:pPr>
            <a:endParaRPr lang="en-NG" dirty="0"/>
          </a:p>
        </p:txBody>
      </p:sp>
    </p:spTree>
    <p:extLst>
      <p:ext uri="{BB962C8B-B14F-4D97-AF65-F5344CB8AC3E}">
        <p14:creationId xmlns:p14="http://schemas.microsoft.com/office/powerpoint/2010/main" val="245625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F587-363C-4EA5-096B-220631817EC2}"/>
              </a:ext>
            </a:extLst>
          </p:cNvPr>
          <p:cNvSpPr>
            <a:spLocks noGrp="1"/>
          </p:cNvSpPr>
          <p:nvPr>
            <p:ph type="title"/>
          </p:nvPr>
        </p:nvSpPr>
        <p:spPr/>
        <p:txBody>
          <a:bodyPr>
            <a:noAutofit/>
          </a:bodyPr>
          <a:lstStyle/>
          <a:p>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r>
              <a:rPr lang="en-US" sz="2800" dirty="0"/>
              <a:t>Pivot table function on Excel was then applied to the dataset, where necessary categories of data were pivoted against each other, and charts generated using pivot charts.</a:t>
            </a:r>
            <a:br>
              <a:rPr lang="en-US" sz="2800" dirty="0"/>
            </a:br>
            <a:br>
              <a:rPr lang="en-US" sz="2800" dirty="0"/>
            </a:br>
            <a:r>
              <a:rPr lang="en-US" sz="2800" dirty="0"/>
              <a:t>Charts on </a:t>
            </a:r>
            <a:br>
              <a:rPr lang="en-US" sz="2800" dirty="0"/>
            </a:br>
            <a:r>
              <a:rPr lang="en-US" sz="2800" dirty="0"/>
              <a:t>- top 5 countries with Maximum number of confirmed cases,</a:t>
            </a:r>
            <a:br>
              <a:rPr lang="en-US" sz="2800" dirty="0"/>
            </a:br>
            <a:r>
              <a:rPr lang="en-US" sz="2800" dirty="0"/>
              <a:t>- top 5 countries with maximum number of recorded Deaths,</a:t>
            </a:r>
            <a:br>
              <a:rPr lang="en-US" sz="2800" dirty="0"/>
            </a:br>
            <a:r>
              <a:rPr lang="en-US" sz="2800" dirty="0"/>
              <a:t>- Confirmed cases per year, and </a:t>
            </a:r>
            <a:br>
              <a:rPr lang="en-US" sz="2800" dirty="0"/>
            </a:br>
            <a:r>
              <a:rPr lang="en-US" sz="2800" dirty="0"/>
              <a:t>- Death cases per year</a:t>
            </a:r>
            <a:br>
              <a:rPr lang="en-US" sz="2800" dirty="0"/>
            </a:br>
            <a:br>
              <a:rPr lang="en-US" sz="2800" dirty="0"/>
            </a:br>
            <a:r>
              <a:rPr lang="en-US" sz="2800" dirty="0"/>
              <a:t>were generated.</a:t>
            </a:r>
            <a:br>
              <a:rPr lang="en-US" sz="2800" dirty="0"/>
            </a:br>
            <a:br>
              <a:rPr lang="en-US" sz="2800" dirty="0"/>
            </a:br>
            <a:r>
              <a:rPr lang="en-US" sz="2800" dirty="0"/>
              <a:t>These charts were then used to generate a visual dashboard.</a:t>
            </a:r>
            <a:endParaRPr lang="en-NG" sz="2800" dirty="0"/>
          </a:p>
        </p:txBody>
      </p:sp>
    </p:spTree>
    <p:extLst>
      <p:ext uri="{BB962C8B-B14F-4D97-AF65-F5344CB8AC3E}">
        <p14:creationId xmlns:p14="http://schemas.microsoft.com/office/powerpoint/2010/main" val="308485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6516-E562-50D2-1FF8-4C51850F1607}"/>
              </a:ext>
            </a:extLst>
          </p:cNvPr>
          <p:cNvSpPr>
            <a:spLocks noGrp="1"/>
          </p:cNvSpPr>
          <p:nvPr>
            <p:ph type="title"/>
          </p:nvPr>
        </p:nvSpPr>
        <p:spPr/>
        <p:txBody>
          <a:bodyPr/>
          <a:lstStyle/>
          <a:p>
            <a:r>
              <a:rPr lang="en-US" b="1" dirty="0"/>
              <a:t>INSIGHTS</a:t>
            </a:r>
            <a:endParaRPr lang="en-NG" b="1" dirty="0"/>
          </a:p>
        </p:txBody>
      </p:sp>
      <p:sp>
        <p:nvSpPr>
          <p:cNvPr id="3" name="Content Placeholder 2">
            <a:extLst>
              <a:ext uri="{FF2B5EF4-FFF2-40B4-BE49-F238E27FC236}">
                <a16:creationId xmlns:a16="http://schemas.microsoft.com/office/drawing/2014/main" id="{AAAD5F30-6647-13C4-67C7-40A24FF95F08}"/>
              </a:ext>
            </a:extLst>
          </p:cNvPr>
          <p:cNvSpPr>
            <a:spLocks noGrp="1"/>
          </p:cNvSpPr>
          <p:nvPr>
            <p:ph idx="1"/>
          </p:nvPr>
        </p:nvSpPr>
        <p:spPr/>
        <p:txBody>
          <a:bodyPr>
            <a:normAutofit fontScale="92500" lnSpcReduction="20000"/>
          </a:bodyPr>
          <a:lstStyle/>
          <a:p>
            <a:r>
              <a:rPr lang="en-US" sz="2800" dirty="0"/>
              <a:t>The covid19</a:t>
            </a:r>
            <a:r>
              <a:rPr lang="en-US" sz="2800" baseline="0" dirty="0"/>
              <a:t> pandemic hit the entire world in the year 2020. Due to its highly contagious nature, the disease spread like wildfire throughout the world amidst the selfless efforts of frontline health workers and governments of different nations in subduing the spread.</a:t>
            </a:r>
          </a:p>
          <a:p>
            <a:pPr marL="0" indent="0">
              <a:buNone/>
            </a:pPr>
            <a:endParaRPr lang="en-US" sz="2800" baseline="0" dirty="0"/>
          </a:p>
          <a:p>
            <a:r>
              <a:rPr lang="en-US" sz="2800" baseline="0" dirty="0"/>
              <a:t>Deductions from Data made available and </a:t>
            </a:r>
            <a:r>
              <a:rPr lang="en-US" sz="2800" baseline="0" dirty="0" err="1"/>
              <a:t>analysed</a:t>
            </a:r>
            <a:r>
              <a:rPr lang="en-US" sz="2800" baseline="0" dirty="0"/>
              <a:t> above showed that:</a:t>
            </a:r>
          </a:p>
          <a:p>
            <a:pPr marL="0" indent="0" algn="l">
              <a:buNone/>
            </a:pPr>
            <a:r>
              <a:rPr lang="en-US" sz="2800" baseline="0" dirty="0"/>
              <a:t>- The United States, India, Brazil, Germany were the most affected accounting for 39.3% of the global cases recorded.</a:t>
            </a:r>
          </a:p>
          <a:p>
            <a:pPr marL="0" indent="0" algn="l">
              <a:buNone/>
            </a:pPr>
            <a:r>
              <a:rPr lang="en-US" sz="2800" baseline="0" dirty="0"/>
              <a:t>- As expected, there was high death recorded in top 3 Countries that were most hit with countries like Russia and Mexico also coming into the top five Countries with recorded death.</a:t>
            </a:r>
          </a:p>
          <a:p>
            <a:pPr marL="0" indent="0" algn="l">
              <a:buNone/>
            </a:pPr>
            <a:r>
              <a:rPr lang="en-US" sz="2800" baseline="0" dirty="0"/>
              <a:t>- The calculated Recovery rate of 32.24% is quite significant when compared with the calculated Death rate of 1.08%.</a:t>
            </a:r>
            <a:endParaRPr lang="en-NG" sz="2800" dirty="0"/>
          </a:p>
          <a:p>
            <a:pPr marL="0" indent="0">
              <a:buNone/>
            </a:pPr>
            <a:endParaRPr lang="en-NG" dirty="0"/>
          </a:p>
        </p:txBody>
      </p:sp>
    </p:spTree>
    <p:extLst>
      <p:ext uri="{BB962C8B-B14F-4D97-AF65-F5344CB8AC3E}">
        <p14:creationId xmlns:p14="http://schemas.microsoft.com/office/powerpoint/2010/main" val="203373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417B-94BE-90B9-3350-DFA493E5A200}"/>
              </a:ext>
            </a:extLst>
          </p:cNvPr>
          <p:cNvSpPr>
            <a:spLocks noGrp="1"/>
          </p:cNvSpPr>
          <p:nvPr>
            <p:ph type="title"/>
          </p:nvPr>
        </p:nvSpPr>
        <p:spPr/>
        <p:txBody>
          <a:bodyPr>
            <a:normAutofit/>
          </a:bodyPr>
          <a:lstStyle/>
          <a:p>
            <a:r>
              <a:rPr lang="en-US" sz="2800" b="1" dirty="0"/>
              <a:t>RECOMMENDATION</a:t>
            </a:r>
            <a:endParaRPr lang="en-NG" sz="2800" b="1" dirty="0"/>
          </a:p>
        </p:txBody>
      </p:sp>
      <p:sp>
        <p:nvSpPr>
          <p:cNvPr id="3" name="Content Placeholder 2">
            <a:extLst>
              <a:ext uri="{FF2B5EF4-FFF2-40B4-BE49-F238E27FC236}">
                <a16:creationId xmlns:a16="http://schemas.microsoft.com/office/drawing/2014/main" id="{0417F6D0-6653-EE8F-6BAE-FDA8C8563DBF}"/>
              </a:ext>
            </a:extLst>
          </p:cNvPr>
          <p:cNvSpPr>
            <a:spLocks noGrp="1"/>
          </p:cNvSpPr>
          <p:nvPr>
            <p:ph idx="1"/>
          </p:nvPr>
        </p:nvSpPr>
        <p:spPr/>
        <p:txBody>
          <a:bodyPr/>
          <a:lstStyle/>
          <a:p>
            <a:pPr marL="514350" indent="-514350">
              <a:buAutoNum type="arabicPeriod"/>
            </a:pPr>
            <a:r>
              <a:rPr lang="en-US" dirty="0"/>
              <a:t>It is evident from available data and analysis of such data that Covid-19 is still prevalent, there should be further education on preventive measures for the disease.</a:t>
            </a:r>
          </a:p>
          <a:p>
            <a:pPr marL="514350" indent="-514350">
              <a:buAutoNum type="arabicPeriod"/>
            </a:pPr>
            <a:r>
              <a:rPr lang="en-US" dirty="0"/>
              <a:t>Government at all levels should provide basic Personal Protective Equipment for citizens for free.</a:t>
            </a:r>
          </a:p>
          <a:p>
            <a:pPr marL="514350" indent="-514350">
              <a:buAutoNum type="arabicPeriod"/>
            </a:pPr>
            <a:r>
              <a:rPr lang="en-US" dirty="0"/>
              <a:t>Palliatives should be provided for vulnerable and indigent individuals.</a:t>
            </a:r>
          </a:p>
          <a:p>
            <a:pPr marL="514350" indent="-514350">
              <a:buAutoNum type="arabicPeriod"/>
            </a:pPr>
            <a:r>
              <a:rPr lang="en-US" dirty="0"/>
              <a:t>Government should procure vaccines and educate their citizens on the need to get vaccinated.</a:t>
            </a:r>
            <a:endParaRPr lang="en-NG" dirty="0"/>
          </a:p>
        </p:txBody>
      </p:sp>
    </p:spTree>
    <p:extLst>
      <p:ext uri="{BB962C8B-B14F-4D97-AF65-F5344CB8AC3E}">
        <p14:creationId xmlns:p14="http://schemas.microsoft.com/office/powerpoint/2010/main" val="329493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 Analysis of Covid-19 Data (2020-2022)</vt:lpstr>
      <vt:lpstr>Objectives</vt:lpstr>
      <vt:lpstr>INTRODUCTION</vt:lpstr>
      <vt:lpstr>METHODOLOGY</vt:lpstr>
      <vt:lpstr>ANALYSIS</vt:lpstr>
      <vt:lpstr>            Pivot table function on Excel was then applied to the dataset, where necessary categories of data were pivoted against each other, and charts generated using pivot charts.  Charts on  - top 5 countries with Maximum number of confirmed cases, - top 5 countries with maximum number of recorded Deaths, - Confirmed cases per year, and  - Death cases per year  were generated.  These charts were then used to generate a visual dashboard.</vt:lpstr>
      <vt:lpstr>INSIGHTS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Covid-19 Data (2020-2022)</dc:title>
  <dc:creator>Sulaimon Babalola</dc:creator>
  <cp:lastModifiedBy>Sulaimon Babalola</cp:lastModifiedBy>
  <cp:revision>2</cp:revision>
  <dcterms:created xsi:type="dcterms:W3CDTF">2022-09-30T19:40:03Z</dcterms:created>
  <dcterms:modified xsi:type="dcterms:W3CDTF">2022-09-30T22:45:48Z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2022-09-30T20:37:33Z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d666fd5c-c7d1-481c-a3d2-819f3b1d7384</vt:lpwstr>
  </property>
  <property fmtid="{D5CDD505-2E9C-101B-9397-08002B2CF9AE}" pid="7" name="MSIP_Label_defa4170-0d19-0005-0004-bc88714345d2_ActionId">
    <vt:lpwstr>cd54abf7-9130-43f7-bfb9-958dac26d8da</vt:lpwstr>
  </property>
  <property fmtid="{D5CDD505-2E9C-101B-9397-08002B2CF9AE}" pid="8" name="MSIP_Label_defa4170-0d19-0005-0004-bc88714345d2_ContentBits">
    <vt:lpwstr>0</vt:lpwstr>
  </property>
</Properties>
</file>