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2" r:id="rId4"/>
    <p:sldId id="261" r:id="rId5"/>
    <p:sldId id="263" r:id="rId6"/>
    <p:sldId id="267" r:id="rId7"/>
    <p:sldId id="260" r:id="rId8"/>
    <p:sldId id="259" r:id="rId9"/>
    <p:sldId id="258" r:id="rId10"/>
    <p:sldId id="266" r:id="rId11"/>
    <p:sldId id="264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78" r:id="rId20"/>
    <p:sldId id="277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88911" autoAdjust="0"/>
  </p:normalViewPr>
  <p:slideViewPr>
    <p:cSldViewPr snapToGrid="0">
      <p:cViewPr varScale="1">
        <p:scale>
          <a:sx n="91" d="100"/>
          <a:sy n="91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030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69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04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20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51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51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70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1423369"/>
            <a:ext cx="8512500" cy="13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Booking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Babu Reddy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8EF72-9287-4CC3-9159-A61610E05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9443" y="2241366"/>
            <a:ext cx="6125150" cy="2902134"/>
          </a:xfrm>
          <a:prstGeom prst="rect">
            <a:avLst/>
          </a:prstGeom>
          <a:solidFill>
            <a:schemeClr val="bg2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DE4621-3975-49F6-989C-08D199E5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7538"/>
            <a:ext cx="7046843" cy="42259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3FCC16-7472-4383-97FB-5B0D8A9AA7A7}"/>
              </a:ext>
            </a:extLst>
          </p:cNvPr>
          <p:cNvSpPr/>
          <p:nvPr/>
        </p:nvSpPr>
        <p:spPr>
          <a:xfrm>
            <a:off x="1689650" y="320706"/>
            <a:ext cx="5357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Montserrat" panose="020B0604020202020204" charset="0"/>
              </a:rPr>
              <a:t>Maps of </a:t>
            </a:r>
            <a:r>
              <a:rPr lang="en-IN" sz="1800" b="1" dirty="0" err="1">
                <a:solidFill>
                  <a:schemeClr val="tx1"/>
                </a:solidFill>
                <a:latin typeface="Montserrat" panose="020B0604020202020204" charset="0"/>
              </a:rPr>
              <a:t>Neighbourhood_group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5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1843-E3BF-484E-B513-D5B1D366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dirty="0">
                <a:latin typeface="Montserrat" panose="020B0604020202020204" charset="0"/>
              </a:rPr>
              <a:t>Number of Room Types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5F948-4CD1-4DB1-A138-B70EB21C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432"/>
            <a:ext cx="6052282" cy="3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0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236231"/>
            <a:ext cx="8512500" cy="70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Price Variations</a:t>
            </a:r>
            <a:endParaRPr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02C0E-D445-44DA-BD11-6FD37E3A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7922"/>
            <a:ext cx="9144000" cy="43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04A0-F2E7-4604-9FCA-F3862B57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6" y="216425"/>
            <a:ext cx="8520600" cy="572700"/>
          </a:xfrm>
        </p:spPr>
        <p:txBody>
          <a:bodyPr/>
          <a:lstStyle/>
          <a:p>
            <a:pPr algn="ctr"/>
            <a:r>
              <a:rPr lang="en-IN" sz="2400" b="1" dirty="0">
                <a:latin typeface="Montserrat" panose="020B0604020202020204" charset="0"/>
              </a:rPr>
              <a:t>Availability of Rooms in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4289F-9C6C-4EFF-978A-B5D8D96B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140"/>
            <a:ext cx="6092687" cy="40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D204-54E4-4282-9E92-1F5F8AC7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1" dirty="0">
                <a:latin typeface="Montserrat" panose="020B0604020202020204" charset="0"/>
              </a:rPr>
              <a:t>Label Encoding</a:t>
            </a:r>
            <a:br>
              <a:rPr lang="en-IN" sz="2400" dirty="0">
                <a:latin typeface="Montserrat" panose="020B0604020202020204" charset="0"/>
              </a:rPr>
            </a:br>
            <a:endParaRPr lang="en-IN" sz="2400" dirty="0">
              <a:latin typeface="Montserra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87045-17BF-485D-AE88-E4702877950D}"/>
              </a:ext>
            </a:extLst>
          </p:cNvPr>
          <p:cNvSpPr txBox="1"/>
          <p:nvPr/>
        </p:nvSpPr>
        <p:spPr>
          <a:xfrm>
            <a:off x="715617" y="1017725"/>
            <a:ext cx="8358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Label encoding refers to covert labels into numeric form it’s a </a:t>
            </a:r>
            <a:r>
              <a:rPr lang="en-IN" sz="1600" dirty="0" err="1"/>
              <a:t>preprocessing</a:t>
            </a:r>
            <a:r>
              <a:rPr lang="en-IN" sz="1600" dirty="0"/>
              <a:t> step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51F43-A34E-4928-B129-CC7B6785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3" y="1310112"/>
            <a:ext cx="6475171" cy="37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5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C145E-06E9-47AD-9294-6CE5093E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8" y="672077"/>
            <a:ext cx="7182403" cy="4392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2078E-5EC4-4E23-BCD6-10D039343CB8}"/>
              </a:ext>
            </a:extLst>
          </p:cNvPr>
          <p:cNvSpPr/>
          <p:nvPr/>
        </p:nvSpPr>
        <p:spPr>
          <a:xfrm>
            <a:off x="3724652" y="161679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Montserrat" panose="020B0604020202020204" charset="0"/>
              </a:rPr>
              <a:t>Correlation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3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D204-54E4-4282-9E92-1F5F8AC7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DF4D8-4DED-447B-A99E-B9DF51C7A0D4}"/>
              </a:ext>
            </a:extLst>
          </p:cNvPr>
          <p:cNvSpPr txBox="1"/>
          <p:nvPr/>
        </p:nvSpPr>
        <p:spPr>
          <a:xfrm>
            <a:off x="311700" y="1133061"/>
            <a:ext cx="805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Montserrat" panose="020B0604020202020204" charset="0"/>
              </a:rPr>
              <a:t>After label encoding with feature selection applied linear regression and Decision Tree And found R-</a:t>
            </a:r>
            <a:r>
              <a:rPr lang="en-IN" sz="1800" dirty="0" err="1">
                <a:solidFill>
                  <a:schemeClr val="bg1"/>
                </a:solidFill>
                <a:latin typeface="Montserrat" panose="020B0604020202020204" charset="0"/>
              </a:rPr>
              <a:t>sqaured</a:t>
            </a:r>
            <a:r>
              <a:rPr lang="en-IN" sz="18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Montserrat" panose="020B0604020202020204" charset="0"/>
              </a:rPr>
              <a:t>vaue</a:t>
            </a:r>
            <a:endParaRPr lang="en-IN" sz="18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3B7BA-04E2-4710-B96E-8A0F7D50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90" y="2112767"/>
            <a:ext cx="2913062" cy="159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30F80-69A6-4A6B-9F1F-162EBB85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72" y="2097787"/>
            <a:ext cx="514421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8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6E72-C1AA-4F53-96E8-9D9D0022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20B0604020202020204" charset="0"/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2DF25-83F1-430F-A910-30FFAD7718C6}"/>
              </a:ext>
            </a:extLst>
          </p:cNvPr>
          <p:cNvSpPr txBox="1"/>
          <p:nvPr/>
        </p:nvSpPr>
        <p:spPr>
          <a:xfrm>
            <a:off x="311700" y="1462750"/>
            <a:ext cx="7384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1800" dirty="0">
                <a:latin typeface="Montserrat" panose="020B0604020202020204" charset="0"/>
              </a:rPr>
              <a:t>Dataset  was having 10k+ nan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20B0604020202020204" charset="0"/>
              </a:rPr>
              <a:t>Irrelevant/unwanted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20B0604020202020204" charset="0"/>
              </a:rPr>
              <a:t>Difficult to plot maps.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20B0604020202020204" charset="0"/>
              </a:rPr>
              <a:t>Loading dataset was time taking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1800" dirty="0">
                <a:latin typeface="Montserrat" panose="020B0604020202020204" charset="0"/>
              </a:rPr>
              <a:t>Featured labels are selected tested on linear regression.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1800" dirty="0">
                <a:latin typeface="Montserrat" panose="020B0604020202020204" charset="0"/>
              </a:rPr>
              <a:t>By splitting 20% data r2 score was=0.26</a:t>
            </a:r>
            <a:r>
              <a:rPr lang="en-IN" sz="1800" dirty="0">
                <a:latin typeface="Montserrat" panose="020B060402020202020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20B0604020202020204" charset="0"/>
              </a:rPr>
              <a:t>We tried with decision tree and score was not improved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20B0604020202020204" charset="0"/>
              </a:rPr>
              <a:t>By tuning the </a:t>
            </a:r>
            <a:r>
              <a:rPr lang="en-IN" sz="1800" dirty="0" err="1">
                <a:latin typeface="Montserrat" panose="020B0604020202020204" charset="0"/>
              </a:rPr>
              <a:t>min_samples_leaf</a:t>
            </a:r>
            <a:r>
              <a:rPr lang="en-IN" sz="1800" dirty="0">
                <a:latin typeface="Montserrat" panose="020B0604020202020204" charset="0"/>
              </a:rPr>
              <a:t> (the minimum number of samples required to be at a leaf node ) R2 score was improved on tested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20B0604020202020204" charset="0"/>
              </a:rPr>
              <a:t>Since company growth was from 2015-19 there were very less booking data in starting days</a:t>
            </a:r>
            <a:endParaRPr lang="en-IE" sz="1800" dirty="0">
              <a:latin typeface="Montserrat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D4BA1-0FC9-4A64-9D66-2C839D48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52" y="1017725"/>
            <a:ext cx="3379304" cy="15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02C1-11A0-4B4E-B38E-2B31BB1F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pPr algn="ctr"/>
            <a:r>
              <a:rPr lang="en-IE" b="1" dirty="0">
                <a:latin typeface="Montserrat" panose="020B0604020202020204" charset="0"/>
              </a:rPr>
              <a:t>Conclusion</a:t>
            </a:r>
            <a:endParaRPr lang="en-IN" b="1" dirty="0">
              <a:latin typeface="Montserra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E0C2E-AF93-478D-B747-D21A6C69F155}"/>
              </a:ext>
            </a:extLst>
          </p:cNvPr>
          <p:cNvSpPr txBox="1"/>
          <p:nvPr/>
        </p:nvSpPr>
        <p:spPr>
          <a:xfrm>
            <a:off x="311700" y="874643"/>
            <a:ext cx="7997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1"/>
                </a:solidFill>
                <a:latin typeface="Montserrat" panose="020B0604020202020204" charset="0"/>
              </a:rPr>
              <a:t>Through this EDA and visualization project few </a:t>
            </a:r>
            <a:r>
              <a:rPr lang="en-IE" sz="2000" dirty="0" err="1">
                <a:solidFill>
                  <a:schemeClr val="bg1"/>
                </a:solidFill>
                <a:latin typeface="Montserrat" panose="020B0604020202020204" charset="0"/>
              </a:rPr>
              <a:t>intresting</a:t>
            </a:r>
            <a:r>
              <a:rPr lang="en-IE" sz="2000" dirty="0">
                <a:solidFill>
                  <a:schemeClr val="bg1"/>
                </a:solidFill>
                <a:latin typeface="Montserrat" panose="020B0604020202020204" charset="0"/>
              </a:rPr>
              <a:t> insights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Maximum prices in location </a:t>
            </a:r>
            <a:r>
              <a:rPr lang="en-IN" sz="2000" dirty="0" err="1">
                <a:solidFill>
                  <a:schemeClr val="bg1"/>
                </a:solidFill>
                <a:latin typeface="Montserrat" panose="020B0604020202020204" charset="0"/>
              </a:rPr>
              <a:t>i,e</a:t>
            </a: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Montserrat" panose="020B0604020202020204" charset="0"/>
              </a:rPr>
              <a:t>manhattan</a:t>
            </a: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The performance of prediction with higher prices was poor R2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Some host are having a high bookings count, reviews and more are a </a:t>
            </a:r>
            <a:r>
              <a:rPr lang="en-IN" sz="2000" dirty="0" err="1">
                <a:solidFill>
                  <a:schemeClr val="bg1"/>
                </a:solidFill>
                <a:latin typeface="Montserrat" panose="020B0604020202020204" charset="0"/>
              </a:rPr>
              <a:t>superhost</a:t>
            </a:r>
            <a:r>
              <a:rPr lang="en-IN" sz="2000" dirty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4C74-BCBC-402E-84FB-6792A80C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20B0604020202020204" charset="0"/>
              </a:rPr>
              <a:t>Future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CF993-45E3-4B8C-90D2-1A3FB43F4271}"/>
              </a:ext>
            </a:extLst>
          </p:cNvPr>
          <p:cNvSpPr txBox="1"/>
          <p:nvPr/>
        </p:nvSpPr>
        <p:spPr>
          <a:xfrm>
            <a:off x="154449" y="1114969"/>
            <a:ext cx="8323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Expand our Analysis to multiple cities and compare patterns and trends amongst these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insights we've got derived, we might prefer to build predictive models victimisation totally different features from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hope to implement the visualizations and techniques utilized in this project to several alternative fields in datasets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8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618367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94E7A-AAE3-4688-AA40-190B401A8E4E}"/>
              </a:ext>
            </a:extLst>
          </p:cNvPr>
          <p:cNvSpPr txBox="1"/>
          <p:nvPr/>
        </p:nvSpPr>
        <p:spPr>
          <a:xfrm>
            <a:off x="2170545" y="387534"/>
            <a:ext cx="4802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i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The Airbnb Analysis follows :</a:t>
            </a:r>
            <a:endParaRPr lang="en-IN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2C263-5409-4B33-86B9-6F5DDA2E81F9}"/>
              </a:ext>
            </a:extLst>
          </p:cNvPr>
          <p:cNvSpPr txBox="1"/>
          <p:nvPr/>
        </p:nvSpPr>
        <p:spPr>
          <a:xfrm>
            <a:off x="346794" y="849200"/>
            <a:ext cx="373380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Problem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Data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Analysis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Data Cleaning/ Imputation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Data Preparation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Evaluation 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E43E-724A-4A04-84A9-35D74273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2695740"/>
          </a:xfrm>
        </p:spPr>
        <p:txBody>
          <a:bodyPr/>
          <a:lstStyle/>
          <a:p>
            <a:pPr algn="ctr"/>
            <a:r>
              <a:rPr lang="en-IE" sz="9600" b="1" dirty="0">
                <a:solidFill>
                  <a:schemeClr val="tx1"/>
                </a:solidFill>
                <a:latin typeface="+mj-lt"/>
              </a:rPr>
              <a:t>Q&amp;A</a:t>
            </a:r>
            <a:endParaRPr lang="en-IN" sz="9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A9463-BBB8-4CD6-8FFC-28863C97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" y="-12499"/>
            <a:ext cx="9134061" cy="5155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B68270-892E-4AA9-B7CB-F89C914B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82" y="90878"/>
            <a:ext cx="391668" cy="391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4B62C-3835-4267-A946-F46A327A476B}"/>
              </a:ext>
            </a:extLst>
          </p:cNvPr>
          <p:cNvSpPr txBox="1"/>
          <p:nvPr/>
        </p:nvSpPr>
        <p:spPr>
          <a:xfrm>
            <a:off x="1868555" y="3125580"/>
            <a:ext cx="452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</a:rPr>
              <a:t>https://slides.app.goo.gl/Pm6VL</a:t>
            </a:r>
          </a:p>
        </p:txBody>
      </p:sp>
    </p:spTree>
    <p:extLst>
      <p:ext uri="{BB962C8B-B14F-4D97-AF65-F5344CB8AC3E}">
        <p14:creationId xmlns:p14="http://schemas.microsoft.com/office/powerpoint/2010/main" val="168870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 rot="20069411">
            <a:off x="135128" y="538722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715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 pitchFamily="34" charset="0"/>
              <a:buChar char="•"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011BD-3574-45F1-8028-2EC078694958}"/>
              </a:ext>
            </a:extLst>
          </p:cNvPr>
          <p:cNvSpPr txBox="1"/>
          <p:nvPr/>
        </p:nvSpPr>
        <p:spPr>
          <a:xfrm>
            <a:off x="0" y="33866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solidFill>
                  <a:schemeClr val="tx1"/>
                </a:solidFill>
                <a:latin typeface="Montserrat" panose="020B0604020202020204" charset="0"/>
              </a:rPr>
              <a:t>Problem Statements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F2DA3B-49F3-4348-BAC4-E3591E5A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61" y="244564"/>
            <a:ext cx="8310034" cy="3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Montserra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20B0604020202020204" charset="0"/>
              </a:rPr>
              <a:t>What can we learn about different hosts and areas?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20B0604020202020204" charset="0"/>
              </a:rPr>
              <a:t>What can we learn from predictions? (ex: locations, prices, reviews,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" panose="020B0604020202020204" charset="0"/>
              </a:rPr>
              <a:t>etc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20B060402020202020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20B0604020202020204" charset="0"/>
              </a:rPr>
              <a:t>Which hosts are the busiest and why?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20B0604020202020204" charset="0"/>
              </a:rPr>
              <a:t>Is there any noticeable difference of traffic among different areas and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20B0604020202020204" charset="0"/>
              </a:rPr>
              <a:t>what could be the reason for it?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55E297-F640-4F0F-9048-F24711107606}"/>
              </a:ext>
            </a:extLst>
          </p:cNvPr>
          <p:cNvSpPr txBox="1"/>
          <p:nvPr/>
        </p:nvSpPr>
        <p:spPr>
          <a:xfrm>
            <a:off x="0" y="153888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Data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3E450-45F4-4429-A6EC-3E8B6A871DEC}"/>
              </a:ext>
            </a:extLst>
          </p:cNvPr>
          <p:cNvSpPr txBox="1"/>
          <p:nvPr/>
        </p:nvSpPr>
        <p:spPr>
          <a:xfrm>
            <a:off x="0" y="615553"/>
            <a:ext cx="9143998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lvl="0">
              <a:buSzPts val="5200"/>
            </a:pPr>
            <a:r>
              <a:rPr lang="en-IN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set file:</a:t>
            </a:r>
            <a: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Airbnb booking Analysis of New York City 2008-2019</a:t>
            </a:r>
          </a:p>
          <a:p>
            <a:pPr lvl="0">
              <a:buSzPts val="5200"/>
            </a:pPr>
            <a:endParaRPr lang="en-IN" sz="18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lvl="0">
              <a:lnSpc>
                <a:spcPct val="200000"/>
              </a:lnSpc>
              <a:buSzPct val="231000"/>
            </a:pPr>
            <a:r>
              <a:rPr lang="en-IN" sz="1800" b="1" dirty="0">
                <a:solidFill>
                  <a:schemeClr val="tx1"/>
                </a:solidFill>
                <a:latin typeface="Montserrat"/>
                <a:sym typeface="Montserrat"/>
              </a:rPr>
              <a:t>Shape:</a:t>
            </a:r>
          </a:p>
          <a:p>
            <a:pPr marL="285750" lvl="1" indent="-285750">
              <a:lnSpc>
                <a:spcPct val="150000"/>
              </a:lnSpc>
              <a:buSzPct val="231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Montserrat"/>
                <a:sym typeface="Montserrat"/>
              </a:rPr>
              <a:t>Columns-16</a:t>
            </a:r>
          </a:p>
          <a:p>
            <a:pPr marL="285750" lvl="0" indent="-285750">
              <a:buSzPct val="231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Montserrat"/>
                <a:sym typeface="Montserrat"/>
              </a:rPr>
              <a:t>Rows-48894</a:t>
            </a:r>
          </a:p>
          <a:p>
            <a:pPr lvl="0">
              <a:buSzPct val="231000"/>
            </a:pPr>
            <a:endParaRPr lang="en-IN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lvl="0">
              <a:buSzPct val="231000"/>
            </a:pPr>
            <a:r>
              <a:rPr lang="en-IN" sz="1800" b="1" dirty="0">
                <a:solidFill>
                  <a:schemeClr val="tx1"/>
                </a:solidFill>
                <a:latin typeface="Montserrat"/>
                <a:sym typeface="Montserrat"/>
              </a:rPr>
              <a:t>Important columns:</a:t>
            </a:r>
          </a:p>
          <a:p>
            <a:pPr marL="285750" lvl="0" indent="-285750">
              <a:lnSpc>
                <a:spcPct val="150000"/>
              </a:lnSpc>
              <a:buSzPct val="231000"/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chemeClr val="bg1"/>
                </a:solidFill>
                <a:latin typeface="Montserrat"/>
                <a:sym typeface="Montserrat"/>
              </a:rPr>
              <a:t>host_id</a:t>
            </a:r>
            <a:r>
              <a:rPr lang="en-IN" sz="1600" b="1" dirty="0">
                <a:solidFill>
                  <a:schemeClr val="bg1"/>
                </a:solidFill>
                <a:latin typeface="Montserrat"/>
                <a:sym typeface="Montserrat"/>
              </a:rPr>
              <a:t>, </a:t>
            </a:r>
          </a:p>
          <a:p>
            <a:pPr marL="285750" lvl="0" indent="-285750">
              <a:lnSpc>
                <a:spcPct val="150000"/>
              </a:lnSpc>
              <a:buSzPct val="231000"/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chemeClr val="bg1"/>
                </a:solidFill>
                <a:latin typeface="Montserrat"/>
                <a:sym typeface="Montserrat"/>
              </a:rPr>
              <a:t>host_name</a:t>
            </a:r>
            <a:r>
              <a:rPr lang="en-IN" sz="1600" b="1" dirty="0">
                <a:solidFill>
                  <a:schemeClr val="bg1"/>
                </a:solidFill>
                <a:latin typeface="Montserrat"/>
                <a:sym typeface="Montserrat"/>
              </a:rPr>
              <a:t>, </a:t>
            </a:r>
          </a:p>
          <a:p>
            <a:pPr marL="285750" lvl="0" indent="-285750">
              <a:lnSpc>
                <a:spcPct val="150000"/>
              </a:lnSpc>
              <a:buSzPct val="231000"/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chemeClr val="bg1"/>
                </a:solidFill>
                <a:latin typeface="Montserrat"/>
                <a:sym typeface="Montserrat"/>
              </a:rPr>
              <a:t>neighbourhood_group</a:t>
            </a:r>
            <a:r>
              <a:rPr lang="en-IN" sz="1600" b="1" dirty="0">
                <a:solidFill>
                  <a:schemeClr val="bg1"/>
                </a:solidFill>
                <a:latin typeface="Montserrat"/>
                <a:sym typeface="Montserrat"/>
              </a:rPr>
              <a:t>, </a:t>
            </a:r>
          </a:p>
          <a:p>
            <a:pPr marL="285750" lvl="0" indent="-285750">
              <a:lnSpc>
                <a:spcPct val="150000"/>
              </a:lnSpc>
              <a:buSzPct val="2310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Montserrat"/>
                <a:sym typeface="Montserrat"/>
              </a:rPr>
              <a:t>neighbourhood, </a:t>
            </a:r>
          </a:p>
          <a:p>
            <a:pPr marL="285750" lvl="0" indent="-285750">
              <a:lnSpc>
                <a:spcPct val="150000"/>
              </a:lnSpc>
              <a:buSzPct val="2310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Montserrat"/>
                <a:sym typeface="Montserrat"/>
              </a:rPr>
              <a:t>latitude,</a:t>
            </a:r>
          </a:p>
          <a:p>
            <a:pPr lvl="0">
              <a:buSzPct val="231000"/>
            </a:pPr>
            <a:endParaRPr lang="en-IN" b="1" dirty="0">
              <a:solidFill>
                <a:schemeClr val="bg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606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3208-5D6E-4E13-9DB8-56510A0C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2E115-465C-49AA-B9D6-25A5A8A39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Tx/>
              <a:buSzPct val="212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Montserrat"/>
                <a:sym typeface="Montserrat"/>
              </a:rPr>
              <a:t>longitude,</a:t>
            </a:r>
          </a:p>
          <a:p>
            <a:pPr marL="285750" lvl="0" indent="-285750">
              <a:lnSpc>
                <a:spcPct val="150000"/>
              </a:lnSpc>
              <a:buClrTx/>
              <a:buSzPct val="212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Montserrat"/>
                <a:sym typeface="Montserrat"/>
              </a:rPr>
              <a:t>availability_365, </a:t>
            </a:r>
          </a:p>
          <a:p>
            <a:pPr marL="285750" lvl="0" indent="-285750">
              <a:lnSpc>
                <a:spcPct val="150000"/>
              </a:lnSpc>
              <a:buClrTx/>
              <a:buSzPct val="212000"/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  <a:latin typeface="Montserrat"/>
                <a:sym typeface="Montserrat"/>
              </a:rPr>
              <a:t>calculated_host_listings_count</a:t>
            </a:r>
            <a:r>
              <a:rPr lang="en-IN" b="1" dirty="0">
                <a:solidFill>
                  <a:schemeClr val="bg1"/>
                </a:solidFill>
                <a:latin typeface="Montserrat"/>
                <a:sym typeface="Montserrat"/>
              </a:rPr>
              <a:t>.</a:t>
            </a:r>
          </a:p>
          <a:p>
            <a:pPr>
              <a:buClrTx/>
              <a:buSzPct val="212000"/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4209B-1407-45FD-A342-38EDA255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4" y="2860675"/>
            <a:ext cx="739243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C9B-3BD5-4E3A-9FA0-427F533F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20B0604020202020204" charset="0"/>
              </a:rPr>
              <a:t>Data Cleaning and imputation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9F4C-616F-4FF9-A415-AEBCF8B163F2}"/>
              </a:ext>
            </a:extLst>
          </p:cNvPr>
          <p:cNvSpPr txBox="1"/>
          <p:nvPr/>
        </p:nvSpPr>
        <p:spPr>
          <a:xfrm>
            <a:off x="172552" y="1311965"/>
            <a:ext cx="8315465" cy="148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Checking for Duplication in Data frame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Checking for Nan Values and Replace them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by filling review columns into zeros.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342D1-10B5-432F-9C78-BF2473DF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90" y="1278523"/>
            <a:ext cx="329611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92416"/>
            <a:ext cx="8512500" cy="51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IN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How busy are the hosts?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F69C58-CB9D-48F5-97A1-5758EDD2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" y="606646"/>
            <a:ext cx="8253017" cy="45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8911AE-041B-4F38-815A-FB6FB8F0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020"/>
            <a:ext cx="759248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2386A0-F834-4F62-BC80-4F277E140811}"/>
              </a:ext>
            </a:extLst>
          </p:cNvPr>
          <p:cNvSpPr/>
          <p:nvPr/>
        </p:nvSpPr>
        <p:spPr>
          <a:xfrm>
            <a:off x="2030211" y="197595"/>
            <a:ext cx="4156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How busy are the hosts?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960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DA7A99-5D9D-4C2C-A2EE-03EC7B77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016"/>
            <a:ext cx="7684310" cy="4145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2C8A74-EFD7-44D1-A88F-CF18BB3B7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543800" cy="606287"/>
          </a:xfrm>
        </p:spPr>
        <p:txBody>
          <a:bodyPr/>
          <a:lstStyle/>
          <a:p>
            <a:r>
              <a:rPr lang="en-IN" sz="2000" b="1" dirty="0">
                <a:latin typeface="Montserrat" panose="020B0604020202020204" charset="0"/>
              </a:rPr>
              <a:t>Maps of </a:t>
            </a:r>
            <a:r>
              <a:rPr lang="en-IN" sz="2000" b="1" dirty="0" err="1">
                <a:latin typeface="Montserrat" panose="020B0604020202020204" charset="0"/>
              </a:rPr>
              <a:t>Neighbourhood_group</a:t>
            </a:r>
            <a:endParaRPr lang="en-IN" sz="2000" b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81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448</Words>
  <Application>Microsoft Office PowerPoint</Application>
  <PresentationFormat>On-screen Show (16:9)</PresentationFormat>
  <Paragraphs>85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Simple Light</vt:lpstr>
      <vt:lpstr>           Capstone Project Airbnb Booking Analysis - Babu Reddy  </vt:lpstr>
      <vt:lpstr>   </vt:lpstr>
      <vt:lpstr>   </vt:lpstr>
      <vt:lpstr>PowerPoint Presentation</vt:lpstr>
      <vt:lpstr>Continue</vt:lpstr>
      <vt:lpstr>Data Cleaning and imputation</vt:lpstr>
      <vt:lpstr>  How busy are the hosts?</vt:lpstr>
      <vt:lpstr>   </vt:lpstr>
      <vt:lpstr>Maps of Neighbourhood_group</vt:lpstr>
      <vt:lpstr>PowerPoint Presentation</vt:lpstr>
      <vt:lpstr>Number of Room Types</vt:lpstr>
      <vt:lpstr>  Price Variations </vt:lpstr>
      <vt:lpstr>Availability of Rooms in locations</vt:lpstr>
      <vt:lpstr>Label Encoding </vt:lpstr>
      <vt:lpstr>PowerPoint Presentation</vt:lpstr>
      <vt:lpstr>Regression</vt:lpstr>
      <vt:lpstr>Challenges</vt:lpstr>
      <vt:lpstr>Conclusion</vt:lpstr>
      <vt:lpstr>Future analysis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 Analysis</dc:title>
  <dc:creator>Babu Reddy</dc:creator>
  <cp:lastModifiedBy>Babu Babu</cp:lastModifiedBy>
  <cp:revision>40</cp:revision>
  <dcterms:modified xsi:type="dcterms:W3CDTF">2021-05-01T09:48:27Z</dcterms:modified>
</cp:coreProperties>
</file>