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Georgia" panose="02040502050405020303" pitchFamily="18" charset="0"/>
      <p:regular r:id="rId42"/>
      <p:bold r:id="rId43"/>
      <p:italic r:id="rId44"/>
      <p:boldItalic r:id="rId45"/>
    </p:embeddedFont>
    <p:embeddedFont>
      <p:font typeface="Montserrat" panose="00000500000000000000" pitchFamily="2" charset="0"/>
      <p:regular r:id="rId46"/>
      <p:bold r:id="rId47"/>
      <p:italic r:id="rId48"/>
      <p:boldItalic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3B2C95-2AC4-4E9D-91D8-F90D8A3A3B93}">
  <a:tblStyle styleId="{FB3B2C95-2AC4-4E9D-91D8-F90D8A3A3B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dcac6e66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adcac6e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cdc9764d_1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cdc976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ba5a19ea2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ba5a1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cdc9764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cdc976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cdc9764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cdc976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4cdc9764d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4cdc976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4cdc9764d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cdc976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4cdc9764d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4cdc976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cdc9764d_0_5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cdc976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4cdc9764d_0_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4cdc976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ba5a19ea2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ba5a1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dc9764d_4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dc976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dc9764d_4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dc9764d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cdc9764d_1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cdc9764d_1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cdc9764d_13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cdc9764d_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dc9764d_4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dc976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cdc9764d_4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cdc9764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4cdc9764d_13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4cdc9764d_1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4cdc9764d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4cdc9764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4cdc9764d_4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4cdc9764d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4cdc9764d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4cdc9764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4cdc9764d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4cdc9764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4cdc9764d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4cdc9764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ba5a19ea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ba5a19e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9bb326ac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9bb32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adcac6e66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adcac6e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49bb326ac_0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49bb326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dcac6e66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dcac6e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20549"/>
            <a:ext cx="8512500" cy="1929139"/>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Sentiment Analysis</a:t>
            </a: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026" name="Picture 2" descr="Sentiment Analysis: Predicting Sentiment Of COVID-19 Tweets">
            <a:extLst>
              <a:ext uri="{FF2B5EF4-FFF2-40B4-BE49-F238E27FC236}">
                <a16:creationId xmlns:a16="http://schemas.microsoft.com/office/drawing/2014/main" id="{82FAA125-DBEB-4E8C-8AA8-C666FCFB9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05" y="1385425"/>
            <a:ext cx="6842790" cy="3758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a:spLocks noGrp="1"/>
          </p:cNvSpPr>
          <p:nvPr>
            <p:ph type="body" idx="1"/>
          </p:nvPr>
        </p:nvSpPr>
        <p:spPr>
          <a:xfrm>
            <a:off x="311700" y="1152475"/>
            <a:ext cx="4373100" cy="374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Dimensionality reduction using PCA.</a:t>
            </a:r>
            <a:endParaRPr/>
          </a:p>
        </p:txBody>
      </p:sp>
      <p:sp>
        <p:nvSpPr>
          <p:cNvPr id="125" name="Google Shape;125;p23"/>
          <p:cNvSpPr txBox="1">
            <a:spLocks noGrp="1"/>
          </p:cNvSpPr>
          <p:nvPr>
            <p:ph type="body" idx="1"/>
          </p:nvPr>
        </p:nvSpPr>
        <p:spPr>
          <a:xfrm>
            <a:off x="1105850" y="3996175"/>
            <a:ext cx="77265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56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a:spLocks noGrp="1"/>
          </p:cNvSpPr>
          <p:nvPr>
            <p:ph type="body" idx="1"/>
          </p:nvPr>
        </p:nvSpPr>
        <p:spPr>
          <a:xfrm>
            <a:off x="311700" y="1152475"/>
            <a:ext cx="8520600" cy="382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a:spLocks noGrp="1"/>
          </p:cNvSpPr>
          <p:nvPr>
            <p:ph type="body" idx="1"/>
          </p:nvPr>
        </p:nvSpPr>
        <p:spPr>
          <a:xfrm>
            <a:off x="311700" y="1152475"/>
            <a:ext cx="8418300" cy="3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l="760" r="-76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6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a:spLocks noGrp="1"/>
          </p:cNvSpPr>
          <p:nvPr>
            <p:ph type="body" idx="1"/>
          </p:nvPr>
        </p:nvSpPr>
        <p:spPr>
          <a:xfrm>
            <a:off x="311700" y="1152475"/>
            <a:ext cx="8520600" cy="3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links(https: / http:)</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Punctuations, Numbers, and Special Characters</a:t>
            </a:r>
            <a:endParaRPr/>
          </a:p>
        </p:txBody>
      </p:sp>
      <p:sp>
        <p:nvSpPr>
          <p:cNvPr id="168" name="Google Shape;168;p29"/>
          <p:cNvSpPr txBox="1">
            <a:spLocks noGrp="1"/>
          </p:cNvSpPr>
          <p:nvPr>
            <p:ph type="body" idx="1"/>
          </p:nvPr>
        </p:nvSpPr>
        <p:spPr>
          <a:xfrm>
            <a:off x="311700" y="1356125"/>
            <a:ext cx="8520600" cy="32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Stopwords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Stemming</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515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Lemmatization</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5000"/>
              </a:lnSpc>
              <a:spcBef>
                <a:spcPts val="180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marL="457200" lvl="0" indent="-342900" algn="l" rtl="0">
              <a:lnSpc>
                <a:spcPct val="155000"/>
              </a:lnSpc>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r>
              <a:rPr lang="en-GB" b="1">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Tokenization</a:t>
            </a: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Tokenization in python can be done by python </a:t>
            </a:r>
            <a:r>
              <a:rPr lang="en-GB"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NLTK</a:t>
            </a:r>
            <a:r>
              <a:rPr lang="en-GB" b="1">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Vectorization</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Classification</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0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1820" r="-2205"/>
          <a:stretch/>
        </p:blipFill>
        <p:spPr>
          <a:xfrm>
            <a:off x="4722275" y="2008575"/>
            <a:ext cx="4110005" cy="2584100"/>
          </a:xfrm>
          <a:prstGeom prst="rect">
            <a:avLst/>
          </a:prstGeom>
          <a:noFill/>
          <a:ln>
            <a:noFill/>
          </a:ln>
          <a:effectLst>
            <a:outerShdw blurRad="57150" dist="19050" dir="5400000" algn="bl" rotWithShape="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35" name="Google Shape;235;p38"/>
          <p:cNvPicPr preferRelativeResize="0"/>
          <p:nvPr/>
        </p:nvPicPr>
        <p:blipFill rotWithShape="1">
          <a:blip r:embed="rId3">
            <a:alphaModFix/>
          </a:blip>
          <a:srcRect l="3063"/>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Logistic Regression</a:t>
            </a:r>
            <a:endParaRPr/>
          </a:p>
        </p:txBody>
      </p:sp>
      <p:sp>
        <p:nvSpPr>
          <p:cNvPr id="250" name="Google Shape;250;p40"/>
          <p:cNvSpPr txBox="1">
            <a:spLocks noGrp="1"/>
          </p:cNvSpPr>
          <p:nvPr>
            <p:ph type="body" idx="1"/>
          </p:nvPr>
        </p:nvSpPr>
        <p:spPr>
          <a:xfrm>
            <a:off x="311700" y="1152475"/>
            <a:ext cx="8520600" cy="21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5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73675" y="991525"/>
            <a:ext cx="4521900" cy="4089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3" name="Google Shape;263;p42"/>
          <p:cNvPicPr preferRelativeResize="0"/>
          <p:nvPr/>
        </p:nvPicPr>
        <p:blipFill rotWithShape="1">
          <a:blip r:embed="rId3">
            <a:alphaModFix/>
          </a:blip>
          <a:srcRect l="1195"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a:t>
            </a:r>
            <a:endParaRPr/>
          </a:p>
        </p:txBody>
      </p:sp>
      <p:sp>
        <p:nvSpPr>
          <p:cNvPr id="270" name="Google Shape;27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Support Vector Machines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CatBoost</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Stochastic Gradient Descent</a:t>
            </a:r>
            <a:endParaRPr/>
          </a:p>
        </p:txBody>
      </p:sp>
      <p:sp>
        <p:nvSpPr>
          <p:cNvPr id="288" name="Google Shape;28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901075" cy="3175875"/>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graphicFrame>
        <p:nvGraphicFramePr>
          <p:cNvPr id="295" name="Google Shape;295;p47"/>
          <p:cNvGraphicFramePr/>
          <p:nvPr/>
        </p:nvGraphicFramePr>
        <p:xfrm>
          <a:off x="5004225" y="1290250"/>
          <a:ext cx="3512925" cy="31759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296" name="Google Shape;296;p47"/>
          <p:cNvSpPr/>
          <p:nvPr/>
        </p:nvSpPr>
        <p:spPr>
          <a:xfrm>
            <a:off x="164425"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297" name="Google Shape;297;p47"/>
          <p:cNvSpPr/>
          <p:nvPr/>
        </p:nvSpPr>
        <p:spPr>
          <a:xfrm>
            <a:off x="4648200"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 (contd.)</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901075" cy="326475"/>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 Winner - CatBoost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304" name="Google Shape;304;p48"/>
          <p:cNvGraphicFramePr/>
          <p:nvPr/>
        </p:nvGraphicFramePr>
        <p:xfrm>
          <a:off x="5004225" y="1290250"/>
          <a:ext cx="3512925" cy="3265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 Winner- Stochastic Grad. Descent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305" name="Google Shape;305;p48"/>
          <p:cNvSpPr/>
          <p:nvPr/>
        </p:nvSpPr>
        <p:spPr>
          <a:xfrm>
            <a:off x="368625" y="1156200"/>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306" name="Google Shape;306;p48"/>
          <p:cNvSpPr/>
          <p:nvPr/>
        </p:nvSpPr>
        <p:spPr>
          <a:xfrm>
            <a:off x="4832950" y="111727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a:spLocks noGrp="1"/>
          </p:cNvSpPr>
          <p:nvPr>
            <p:ph type="body" idx="1"/>
          </p:nvPr>
        </p:nvSpPr>
        <p:spPr>
          <a:xfrm>
            <a:off x="311700" y="1152475"/>
            <a:ext cx="82632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Locations being too many/unformatted/irrelevant</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Sarcastic tweets</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Advertisements tagged as positive</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Computation time/crashes</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a:t>
            </a:r>
            <a:r>
              <a:rPr lang="en-GB" b="1">
                <a:solidFill>
                  <a:srgbClr val="CC0000"/>
                </a:solidFill>
                <a:latin typeface="Montserrat"/>
                <a:ea typeface="Montserrat"/>
                <a:cs typeface="Montserrat"/>
                <a:sym typeface="Montserrat"/>
              </a:rPr>
              <a:t>i</a:t>
            </a:r>
            <a:r>
              <a:rPr lang="en-GB" b="1">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rgbClr val="CC0000"/>
                </a:solidFill>
                <a:highlight>
                  <a:srgbClr val="FFFFFF"/>
                </a:highlight>
                <a:latin typeface="Montserrat"/>
                <a:ea typeface="Montserrat"/>
                <a:cs typeface="Montserrat"/>
                <a:sym typeface="Montserrat"/>
              </a:rPr>
              <a:t>To end it on a lighter note,  a few funny tweets we came across:</a:t>
            </a:r>
            <a:endParaRPr sz="1800" b="1">
              <a:solidFill>
                <a:srgbClr val="CC0000"/>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800" b="1">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332" name="Google Shape;332;p5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9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462475"/>
            <a:ext cx="8520600" cy="360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“Still </a:t>
            </a:r>
            <a:r>
              <a:rPr lang="en-GB" b="1" u="sng">
                <a:solidFill>
                  <a:schemeClr val="lt1"/>
                </a:solidFill>
                <a:highlight>
                  <a:srgbClr val="FFFFFF"/>
                </a:highlight>
                <a:latin typeface="Montserrat"/>
                <a:ea typeface="Montserrat"/>
                <a:cs typeface="Montserrat"/>
                <a:sym typeface="Montserrat"/>
              </a:rPr>
              <a:t>shocked </a:t>
            </a:r>
            <a:r>
              <a:rPr lang="en-GB" b="1">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“Due to the Covid-19 situation, we have </a:t>
            </a:r>
            <a:r>
              <a:rPr lang="en-GB" b="1" u="sng">
                <a:solidFill>
                  <a:schemeClr val="lt1"/>
                </a:solidFill>
                <a:highlight>
                  <a:srgbClr val="FFFFFF"/>
                </a:highlight>
                <a:latin typeface="Montserrat"/>
                <a:ea typeface="Montserrat"/>
                <a:cs typeface="Montserrat"/>
                <a:sym typeface="Montserrat"/>
              </a:rPr>
              <a:t>increased </a:t>
            </a:r>
            <a:r>
              <a:rPr lang="en-GB" b="1">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lang="en-GB" b="1" u="sng">
                <a:solidFill>
                  <a:schemeClr val="lt1"/>
                </a:solidFill>
                <a:highlight>
                  <a:srgbClr val="FFFFFF"/>
                </a:highlight>
                <a:latin typeface="Montserrat"/>
                <a:ea typeface="Montserrat"/>
                <a:cs typeface="Montserrat"/>
                <a:sym typeface="Montserrat"/>
              </a:rPr>
              <a:t>thank you </a:t>
            </a:r>
            <a:r>
              <a:rPr lang="en-GB" b="1">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a:spLocks noGrp="1"/>
          </p:cNvSpPr>
          <p:nvPr>
            <p:ph type="body" idx="1"/>
          </p:nvPr>
        </p:nvSpPr>
        <p:spPr>
          <a:xfrm>
            <a:off x="311700" y="1152475"/>
            <a:ext cx="8520600" cy="205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a:spLocks noGrp="1"/>
          </p:cNvSpPr>
          <p:nvPr>
            <p:ph type="body" idx="1"/>
          </p:nvPr>
        </p:nvSpPr>
        <p:spPr>
          <a:xfrm>
            <a:off x="311700" y="1152475"/>
            <a:ext cx="3914700" cy="375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37450" y="37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Location</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01" name="Google Shape;101;p20"/>
          <p:cNvSpPr txBox="1">
            <a:spLocks noGrp="1"/>
          </p:cNvSpPr>
          <p:nvPr>
            <p:ph type="body" idx="1"/>
          </p:nvPr>
        </p:nvSpPr>
        <p:spPr>
          <a:xfrm>
            <a:off x="311700" y="1152475"/>
            <a:ext cx="3654300" cy="224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21"/>
          <p:cNvSpPr txBox="1">
            <a:spLocks noGrp="1"/>
          </p:cNvSpPr>
          <p:nvPr>
            <p:ph type="body" idx="1"/>
          </p:nvPr>
        </p:nvSpPr>
        <p:spPr>
          <a:xfrm>
            <a:off x="311700" y="1155500"/>
            <a:ext cx="4075800" cy="236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1569</Words>
  <Application>Microsoft Office PowerPoint</Application>
  <PresentationFormat>On-screen Show (16:9)</PresentationFormat>
  <Paragraphs>275</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Montserrat</vt:lpstr>
      <vt:lpstr>Arial</vt:lpstr>
      <vt:lpstr>Georgia</vt:lpstr>
      <vt:lpstr>Roboto</vt:lpstr>
      <vt:lpstr>Courier New</vt:lpstr>
      <vt:lpstr>Simple Light</vt:lpstr>
      <vt:lpstr> Capstone Project: Sentiment Analysis    </vt:lpstr>
      <vt:lpstr>Content</vt:lpstr>
      <vt:lpstr>Problem Statement</vt:lpstr>
      <vt:lpstr>Introduction</vt:lpstr>
      <vt:lpstr>Let’s Guess Some Tweets: Negative, Neutral Or Positive?</vt:lpstr>
      <vt:lpstr>Data Summary</vt:lpstr>
      <vt:lpstr>Exploratory Data Analysis</vt:lpstr>
      <vt:lpstr>Exploratory Data Analysis: Location </vt:lpstr>
      <vt:lpstr>EDA On “Original Tweet” Column.</vt:lpstr>
      <vt:lpstr>EDA On Sentiment Column.</vt:lpstr>
      <vt:lpstr>Dimensionality reduction using PCA.</vt:lpstr>
      <vt:lpstr>Data Preprocessing</vt:lpstr>
      <vt:lpstr>Text Processing on Tweet</vt:lpstr>
      <vt:lpstr>Removing Tweeter Handle(@user)</vt:lpstr>
      <vt:lpstr>Removing Hashtags(#)</vt:lpstr>
      <vt:lpstr>Removing links(https: / http:)</vt:lpstr>
      <vt:lpstr>Removing Punctuations, Numbers, and Special Characters</vt:lpstr>
      <vt:lpstr>Removing Stopwords</vt:lpstr>
      <vt:lpstr>Stemming</vt:lpstr>
      <vt:lpstr>Lemmatization</vt:lpstr>
      <vt:lpstr>Tokenization</vt:lpstr>
      <vt:lpstr>Vectorization</vt:lpstr>
      <vt:lpstr>Classification </vt:lpstr>
      <vt:lpstr>Naive Bayes</vt:lpstr>
      <vt:lpstr>Naive Bayes</vt:lpstr>
      <vt:lpstr>Naive Bayes  </vt:lpstr>
      <vt:lpstr>Naive Bayes </vt:lpstr>
      <vt:lpstr>Logistic Regression</vt:lpstr>
      <vt:lpstr>Random Forest</vt:lpstr>
      <vt:lpstr>Random Forest</vt:lpstr>
      <vt:lpstr>XGBoost</vt:lpstr>
      <vt:lpstr>Support Vector Machines</vt:lpstr>
      <vt:lpstr>CatBoost</vt:lpstr>
      <vt:lpstr>Stochastic Gradient Descent</vt:lpstr>
      <vt:lpstr>Evaluation</vt:lpstr>
      <vt:lpstr>Evaluation (contd.) </vt:lpstr>
      <vt:lpstr>Challenges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Sentiment Analysis    </dc:title>
  <cp:lastModifiedBy>Babu Babu</cp:lastModifiedBy>
  <cp:revision>1</cp:revision>
  <dcterms:modified xsi:type="dcterms:W3CDTF">2021-11-08T04:34:24Z</dcterms:modified>
</cp:coreProperties>
</file>