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D17"/>
    <a:srgbClr val="436122"/>
    <a:srgbClr val="6ED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57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2B563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B563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2B563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rgbClr val="2B563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8856" y="3684384"/>
            <a:ext cx="7842986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400" b="0" i="0">
                <a:solidFill>
                  <a:srgbClr val="2B563B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3235" y="2413908"/>
            <a:ext cx="10514228" cy="294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B563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1321" y="1492249"/>
            <a:ext cx="12547430" cy="7535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200" spc="509" dirty="0">
                <a:solidFill>
                  <a:srgbClr val="2B563B"/>
                </a:solidFill>
                <a:latin typeface="Georgia"/>
                <a:cs typeface="Georgia"/>
              </a:rPr>
              <a:t>Securing</a:t>
            </a:r>
            <a:r>
              <a:rPr sz="7200" spc="250" dirty="0">
                <a:solidFill>
                  <a:srgbClr val="2B563B"/>
                </a:solidFill>
                <a:latin typeface="Georgia"/>
                <a:cs typeface="Georgia"/>
              </a:rPr>
              <a:t> </a:t>
            </a:r>
            <a:r>
              <a:rPr sz="7200" spc="630" dirty="0">
                <a:solidFill>
                  <a:srgbClr val="2B563B"/>
                </a:solidFill>
                <a:latin typeface="Georgia"/>
                <a:cs typeface="Georgia"/>
              </a:rPr>
              <a:t>the</a:t>
            </a:r>
            <a:r>
              <a:rPr sz="7200" spc="254" dirty="0">
                <a:solidFill>
                  <a:srgbClr val="2B563B"/>
                </a:solidFill>
                <a:latin typeface="Georgia"/>
                <a:cs typeface="Georgia"/>
              </a:rPr>
              <a:t> </a:t>
            </a:r>
            <a:r>
              <a:rPr sz="7200" spc="360" dirty="0">
                <a:solidFill>
                  <a:srgbClr val="2B563B"/>
                </a:solidFill>
                <a:latin typeface="Georgia"/>
                <a:cs typeface="Georgia"/>
              </a:rPr>
              <a:t>Cloud</a:t>
            </a:r>
            <a:endParaRPr lang="en-IN" sz="7200" spc="360" dirty="0">
              <a:solidFill>
                <a:srgbClr val="2B563B"/>
              </a:solidFill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sz="72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IN" sz="6600" spc="475" dirty="0">
                <a:solidFill>
                  <a:srgbClr val="2B563B"/>
                </a:solidFill>
                <a:latin typeface="Georgia"/>
                <a:cs typeface="Georgia"/>
              </a:rPr>
              <a:t>            H.BABULAL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IN" sz="6600" spc="475" dirty="0">
                <a:solidFill>
                  <a:srgbClr val="2B563B"/>
                </a:solidFill>
                <a:latin typeface="Georgia"/>
                <a:cs typeface="Georgia"/>
              </a:rPr>
              <a:t>          (III)-Year CSE</a:t>
            </a:r>
            <a:br>
              <a:rPr lang="en-IN" sz="6600" spc="475" dirty="0">
                <a:solidFill>
                  <a:srgbClr val="2B563B"/>
                </a:solidFill>
                <a:latin typeface="Georgia"/>
                <a:cs typeface="Georgia"/>
              </a:rPr>
            </a:br>
            <a:r>
              <a:rPr lang="en-IN" sz="6600" spc="475" dirty="0">
                <a:solidFill>
                  <a:srgbClr val="2B563B"/>
                </a:solidFill>
                <a:latin typeface="Georgia"/>
                <a:cs typeface="Georgia"/>
              </a:rPr>
              <a:t>         Salem college of Engineering and Technology</a:t>
            </a:r>
            <a:r>
              <a:rPr lang="en-IN" sz="6600" dirty="0">
                <a:latin typeface="Georgia"/>
                <a:cs typeface="Georgia"/>
              </a:rPr>
              <a:t>     </a:t>
            </a:r>
            <a:endParaRPr sz="6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IN" sz="7400" dirty="0">
                <a:latin typeface="Georgia"/>
                <a:cs typeface="Georgia"/>
              </a:rPr>
              <a:t>          </a:t>
            </a:r>
            <a:r>
              <a:rPr lang="en-IN" sz="4800" spc="475" dirty="0">
                <a:solidFill>
                  <a:srgbClr val="2B563B"/>
                </a:solidFill>
                <a:latin typeface="Georgia"/>
                <a:cs typeface="Georgia"/>
              </a:rPr>
              <a:t>Regno:622421104005</a:t>
            </a:r>
            <a:endParaRPr sz="4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64899" y="4067676"/>
            <a:ext cx="10358755" cy="3536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330" marR="92710" algn="ctr">
              <a:lnSpc>
                <a:spcPct val="99700"/>
              </a:lnSpc>
              <a:spcBef>
                <a:spcPts val="105"/>
              </a:spcBef>
            </a:pPr>
            <a:r>
              <a:rPr sz="2100" spc="-70" dirty="0">
                <a:solidFill>
                  <a:srgbClr val="2B563B"/>
                </a:solidFill>
                <a:latin typeface="Verdana"/>
                <a:cs typeface="Verdana"/>
              </a:rPr>
              <a:t>The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2B563B"/>
                </a:solidFill>
                <a:latin typeface="Verdana"/>
                <a:cs typeface="Verdana"/>
              </a:rPr>
              <a:t>journey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2B563B"/>
                </a:solidFill>
                <a:latin typeface="Verdana"/>
                <a:cs typeface="Verdana"/>
              </a:rPr>
              <a:t>towards</a:t>
            </a:r>
            <a:r>
              <a:rPr sz="210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2B563B"/>
                </a:solidFill>
                <a:latin typeface="Verdana"/>
                <a:cs typeface="Verdana"/>
              </a:rPr>
              <a:t>cyber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securing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2B563B"/>
                </a:solidFill>
                <a:latin typeface="Verdana"/>
                <a:cs typeface="Verdana"/>
              </a:rPr>
              <a:t>the</a:t>
            </a:r>
            <a:r>
              <a:rPr sz="210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2B563B"/>
                </a:solidFill>
                <a:latin typeface="Verdana"/>
                <a:cs typeface="Verdana"/>
              </a:rPr>
              <a:t>is</a:t>
            </a:r>
            <a:r>
              <a:rPr sz="210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2B563B"/>
                </a:solidFill>
                <a:latin typeface="Verdana"/>
                <a:cs typeface="Verdana"/>
              </a:rPr>
              <a:t>an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5" dirty="0">
                <a:solidFill>
                  <a:srgbClr val="2B563B"/>
                </a:solidFill>
                <a:latin typeface="Verdana"/>
                <a:cs typeface="Verdana"/>
              </a:rPr>
              <a:t>ongoing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5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10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2B563B"/>
                </a:solidFill>
                <a:latin typeface="Verdana"/>
                <a:cs typeface="Verdana"/>
              </a:rPr>
              <a:t>ever-evolving </a:t>
            </a:r>
            <a:r>
              <a:rPr sz="2100" spc="-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85" dirty="0">
                <a:solidFill>
                  <a:srgbClr val="2B563B"/>
                </a:solidFill>
                <a:latin typeface="Verdana"/>
                <a:cs typeface="Verdana"/>
              </a:rPr>
              <a:t>endeavor. </a:t>
            </a:r>
            <a:r>
              <a:rPr sz="2100" spc="-35" dirty="0">
                <a:solidFill>
                  <a:srgbClr val="2B563B"/>
                </a:solidFill>
                <a:latin typeface="Verdana"/>
                <a:cs typeface="Verdana"/>
              </a:rPr>
              <a:t>As </a:t>
            </a:r>
            <a:r>
              <a:rPr sz="2100" spc="-25" dirty="0">
                <a:solidFill>
                  <a:srgbClr val="2B563B"/>
                </a:solidFill>
                <a:latin typeface="Verdana"/>
                <a:cs typeface="Verdana"/>
              </a:rPr>
              <a:t>organizations </a:t>
            </a: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continue </a:t>
            </a:r>
            <a:r>
              <a:rPr sz="2100" spc="-15" dirty="0">
                <a:solidFill>
                  <a:srgbClr val="2B563B"/>
                </a:solidFill>
                <a:latin typeface="Verdana"/>
                <a:cs typeface="Verdana"/>
              </a:rPr>
              <a:t>to </a:t>
            </a:r>
            <a:r>
              <a:rPr sz="2100" spc="-25" dirty="0">
                <a:solidFill>
                  <a:srgbClr val="2B563B"/>
                </a:solidFill>
                <a:latin typeface="Verdana"/>
                <a:cs typeface="Verdana"/>
              </a:rPr>
              <a:t>embrace </a:t>
            </a:r>
            <a:r>
              <a:rPr sz="2100" spc="-20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2100" spc="-40" dirty="0">
                <a:solidFill>
                  <a:srgbClr val="2B563B"/>
                </a:solidFill>
                <a:latin typeface="Verdana"/>
                <a:cs typeface="Verdana"/>
              </a:rPr>
              <a:t>computing, </a:t>
            </a:r>
            <a:r>
              <a:rPr sz="2100" spc="-45" dirty="0">
                <a:solidFill>
                  <a:srgbClr val="2B563B"/>
                </a:solidFill>
                <a:latin typeface="Verdana"/>
                <a:cs typeface="Verdana"/>
              </a:rPr>
              <a:t>they </a:t>
            </a:r>
            <a:r>
              <a:rPr sz="2100" spc="-75" dirty="0">
                <a:solidFill>
                  <a:srgbClr val="2B563B"/>
                </a:solidFill>
                <a:latin typeface="Verdana"/>
                <a:cs typeface="Verdana"/>
              </a:rPr>
              <a:t>must </a:t>
            </a:r>
            <a:r>
              <a:rPr sz="2100" spc="-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2B563B"/>
                </a:solidFill>
                <a:latin typeface="Verdana"/>
                <a:cs typeface="Verdana"/>
              </a:rPr>
              <a:t>remain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2B563B"/>
                </a:solidFill>
                <a:latin typeface="Verdana"/>
                <a:cs typeface="Verdana"/>
              </a:rPr>
              <a:t>vigilant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5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10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2B563B"/>
                </a:solidFill>
                <a:latin typeface="Verdana"/>
                <a:cs typeface="Verdana"/>
              </a:rPr>
              <a:t>proactive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2B563B"/>
                </a:solidFill>
                <a:latin typeface="Verdana"/>
                <a:cs typeface="Verdana"/>
              </a:rPr>
              <a:t>in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2B563B"/>
                </a:solidFill>
                <a:latin typeface="Verdana"/>
                <a:cs typeface="Verdana"/>
              </a:rPr>
              <a:t>addressing</a:t>
            </a:r>
            <a:r>
              <a:rPr sz="210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2B563B"/>
                </a:solidFill>
                <a:latin typeface="Verdana"/>
                <a:cs typeface="Verdana"/>
              </a:rPr>
              <a:t>the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2B563B"/>
                </a:solidFill>
                <a:latin typeface="Verdana"/>
                <a:cs typeface="Verdana"/>
              </a:rPr>
              <a:t>evolving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cybersecurity</a:t>
            </a:r>
            <a:r>
              <a:rPr sz="210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70" dirty="0">
                <a:solidFill>
                  <a:srgbClr val="2B563B"/>
                </a:solidFill>
                <a:latin typeface="Verdana"/>
                <a:cs typeface="Verdana"/>
              </a:rPr>
              <a:t>threats.</a:t>
            </a:r>
            <a:endParaRPr sz="2100">
              <a:latin typeface="Verdana"/>
              <a:cs typeface="Verdana"/>
            </a:endParaRPr>
          </a:p>
          <a:p>
            <a:pPr marL="589280" marR="581660" algn="ctr">
              <a:lnSpc>
                <a:spcPts val="2550"/>
              </a:lnSpc>
              <a:spcBef>
                <a:spcPts val="15"/>
              </a:spcBef>
            </a:pPr>
            <a:r>
              <a:rPr sz="2100" spc="-20" dirty="0">
                <a:solidFill>
                  <a:srgbClr val="2B563B"/>
                </a:solidFill>
                <a:latin typeface="Verdana"/>
                <a:cs typeface="Verdana"/>
              </a:rPr>
              <a:t>By </a:t>
            </a:r>
            <a:r>
              <a:rPr sz="2100" spc="5" dirty="0">
                <a:solidFill>
                  <a:srgbClr val="2B563B"/>
                </a:solidFill>
                <a:latin typeface="Verdana"/>
                <a:cs typeface="Verdana"/>
              </a:rPr>
              <a:t>adopting </a:t>
            </a:r>
            <a:r>
              <a:rPr sz="2100" spc="65" dirty="0">
                <a:solidFill>
                  <a:srgbClr val="2B563B"/>
                </a:solidFill>
                <a:latin typeface="Verdana"/>
                <a:cs typeface="Verdana"/>
              </a:rPr>
              <a:t>a </a:t>
            </a:r>
            <a:r>
              <a:rPr sz="2100" spc="-50" dirty="0">
                <a:solidFill>
                  <a:srgbClr val="2B563B"/>
                </a:solidFill>
                <a:latin typeface="Verdana"/>
                <a:cs typeface="Verdana"/>
              </a:rPr>
              <a:t>multi-layered </a:t>
            </a:r>
            <a:r>
              <a:rPr sz="2100" spc="-35" dirty="0">
                <a:solidFill>
                  <a:srgbClr val="2B563B"/>
                </a:solidFill>
                <a:latin typeface="Verdana"/>
                <a:cs typeface="Verdana"/>
              </a:rPr>
              <a:t>security </a:t>
            </a:r>
            <a:r>
              <a:rPr sz="2100" spc="-25" dirty="0">
                <a:solidFill>
                  <a:srgbClr val="2B563B"/>
                </a:solidFill>
                <a:latin typeface="Verdana"/>
                <a:cs typeface="Verdana"/>
              </a:rPr>
              <a:t>approach, leveraging </a:t>
            </a:r>
            <a:r>
              <a:rPr sz="2100" dirty="0">
                <a:solidFill>
                  <a:srgbClr val="2B563B"/>
                </a:solidFill>
                <a:latin typeface="Verdana"/>
                <a:cs typeface="Verdana"/>
              </a:rPr>
              <a:t>advanced </a:t>
            </a:r>
            <a:r>
              <a:rPr sz="2100" spc="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100" spc="20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100" spc="-85" dirty="0">
                <a:solidFill>
                  <a:srgbClr val="2B563B"/>
                </a:solidFill>
                <a:latin typeface="Verdana"/>
                <a:cs typeface="Verdana"/>
              </a:rPr>
              <a:t>h</a:t>
            </a:r>
            <a:r>
              <a:rPr sz="2100" spc="-9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100" spc="-2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100" spc="-40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2100" spc="30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100" spc="25" dirty="0">
                <a:solidFill>
                  <a:srgbClr val="2B563B"/>
                </a:solidFill>
                <a:latin typeface="Verdana"/>
                <a:cs typeface="Verdana"/>
              </a:rPr>
              <a:t>g</a:t>
            </a:r>
            <a:r>
              <a:rPr sz="2100" spc="-5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2100" spc="-2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s,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6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nd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40" dirty="0">
                <a:solidFill>
                  <a:srgbClr val="2B563B"/>
                </a:solidFill>
                <a:latin typeface="Verdana"/>
                <a:cs typeface="Verdana"/>
              </a:rPr>
              <a:t>f</a:t>
            </a:r>
            <a:r>
              <a:rPr sz="2100" spc="-40" dirty="0">
                <a:solidFill>
                  <a:srgbClr val="2B563B"/>
                </a:solidFill>
                <a:latin typeface="Verdana"/>
                <a:cs typeface="Verdana"/>
              </a:rPr>
              <a:t>ost</a:t>
            </a: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100" spc="-35" dirty="0">
                <a:solidFill>
                  <a:srgbClr val="2B563B"/>
                </a:solidFill>
                <a:latin typeface="Verdana"/>
                <a:cs typeface="Verdana"/>
              </a:rPr>
              <a:t>ri</a:t>
            </a:r>
            <a:r>
              <a:rPr sz="2100" spc="-65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100" spc="50" dirty="0">
                <a:solidFill>
                  <a:srgbClr val="2B563B"/>
                </a:solidFill>
                <a:latin typeface="Verdana"/>
                <a:cs typeface="Verdana"/>
              </a:rPr>
              <a:t>g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65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2B563B"/>
                </a:solidFill>
                <a:latin typeface="Verdana"/>
                <a:cs typeface="Verdana"/>
              </a:rPr>
              <a:t>s</a:t>
            </a:r>
            <a:r>
              <a:rPr sz="2100" spc="-5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100" spc="-105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100" spc="10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100" spc="-15" dirty="0">
                <a:solidFill>
                  <a:srgbClr val="2B563B"/>
                </a:solidFill>
                <a:latin typeface="Verdana"/>
                <a:cs typeface="Verdana"/>
              </a:rPr>
              <a:t>ng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95" dirty="0">
                <a:solidFill>
                  <a:srgbClr val="2B563B"/>
                </a:solidFill>
                <a:latin typeface="Verdana"/>
                <a:cs typeface="Verdana"/>
              </a:rPr>
              <a:t>s</a:t>
            </a: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100" spc="20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urity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20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100" spc="-65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100" spc="-60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2100" spc="-3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100" spc="-60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100" spc="-105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100" spc="-204" dirty="0">
                <a:solidFill>
                  <a:srgbClr val="2B563B"/>
                </a:solidFill>
                <a:latin typeface="Verdana"/>
                <a:cs typeface="Verdana"/>
              </a:rPr>
              <a:t>,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100" spc="-50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100" spc="60" dirty="0">
                <a:solidFill>
                  <a:srgbClr val="2B563B"/>
                </a:solidFill>
                <a:latin typeface="Verdana"/>
                <a:cs typeface="Verdana"/>
              </a:rPr>
              <a:t>g</a:t>
            </a:r>
            <a:r>
              <a:rPr sz="2100" spc="5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100" spc="-9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2100" spc="-80" dirty="0">
                <a:solidFill>
                  <a:srgbClr val="2B563B"/>
                </a:solidFill>
                <a:latin typeface="Verdana"/>
                <a:cs typeface="Verdana"/>
              </a:rPr>
              <a:t>z</a:t>
            </a:r>
            <a:r>
              <a:rPr sz="2100" spc="6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100" spc="-20" dirty="0">
                <a:solidFill>
                  <a:srgbClr val="2B563B"/>
                </a:solidFill>
                <a:latin typeface="Verdana"/>
                <a:cs typeface="Verdana"/>
              </a:rPr>
              <a:t>tio</a:t>
            </a:r>
            <a:r>
              <a:rPr sz="2100" spc="-35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100" spc="-90" dirty="0">
                <a:solidFill>
                  <a:srgbClr val="2B563B"/>
                </a:solidFill>
                <a:latin typeface="Verdana"/>
                <a:cs typeface="Verdana"/>
              </a:rPr>
              <a:t>s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40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100" spc="45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100" spc="-85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endParaRPr sz="2100">
              <a:latin typeface="Verdana"/>
              <a:cs typeface="Verdana"/>
            </a:endParaRPr>
          </a:p>
          <a:p>
            <a:pPr algn="ctr">
              <a:lnSpc>
                <a:spcPts val="2385"/>
              </a:lnSpc>
            </a:pP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100" spc="8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ectively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10" dirty="0">
                <a:solidFill>
                  <a:srgbClr val="2B563B"/>
                </a:solidFill>
                <a:latin typeface="Verdana"/>
                <a:cs typeface="Verdana"/>
              </a:rPr>
              <a:t>mitigate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60" dirty="0">
                <a:solidFill>
                  <a:srgbClr val="2B563B"/>
                </a:solidFill>
                <a:latin typeface="Verdana"/>
                <a:cs typeface="Verdana"/>
              </a:rPr>
              <a:t>risks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2B563B"/>
                </a:solidFill>
                <a:latin typeface="Verdana"/>
                <a:cs typeface="Verdana"/>
              </a:rPr>
              <a:t>protect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2B563B"/>
                </a:solidFill>
                <a:latin typeface="Verdana"/>
                <a:cs typeface="Verdana"/>
              </a:rPr>
              <a:t>their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2B563B"/>
                </a:solidFill>
                <a:latin typeface="Verdana"/>
                <a:cs typeface="Verdana"/>
              </a:rPr>
              <a:t>valuable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2B563B"/>
                </a:solidFill>
                <a:latin typeface="Verdana"/>
                <a:cs typeface="Verdana"/>
              </a:rPr>
              <a:t>data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2B563B"/>
                </a:solidFill>
                <a:latin typeface="Verdana"/>
                <a:cs typeface="Verdana"/>
              </a:rPr>
              <a:t>assets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2B563B"/>
                </a:solidFill>
                <a:latin typeface="Verdana"/>
                <a:cs typeface="Verdana"/>
              </a:rPr>
              <a:t>in</a:t>
            </a:r>
            <a:r>
              <a:rPr sz="21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2B563B"/>
                </a:solidFill>
                <a:latin typeface="Verdana"/>
                <a:cs typeface="Verdana"/>
              </a:rPr>
              <a:t>the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Verdana"/>
              <a:cs typeface="Verdana"/>
            </a:endParaRPr>
          </a:p>
          <a:p>
            <a:pPr marL="41910" marR="34290" algn="ctr">
              <a:lnSpc>
                <a:spcPct val="100200"/>
              </a:lnSpc>
            </a:pPr>
            <a:r>
              <a:rPr sz="2100" spc="-45" dirty="0">
                <a:solidFill>
                  <a:srgbClr val="2B563B"/>
                </a:solidFill>
                <a:latin typeface="Verdana"/>
                <a:cs typeface="Verdana"/>
              </a:rPr>
              <a:t>Continuous</a:t>
            </a:r>
            <a:r>
              <a:rPr sz="210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50" dirty="0">
                <a:solidFill>
                  <a:srgbClr val="2B563B"/>
                </a:solidFill>
                <a:latin typeface="Verdana"/>
                <a:cs typeface="Verdana"/>
              </a:rPr>
              <a:t>monitoring,</a:t>
            </a:r>
            <a:r>
              <a:rPr sz="2100" spc="-14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2B563B"/>
                </a:solidFill>
                <a:latin typeface="Verdana"/>
                <a:cs typeface="Verdana"/>
              </a:rPr>
              <a:t>automation,</a:t>
            </a:r>
            <a:r>
              <a:rPr sz="2100" spc="-14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5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10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2B563B"/>
                </a:solidFill>
                <a:latin typeface="Verdana"/>
                <a:cs typeface="Verdana"/>
              </a:rPr>
              <a:t>orchestration</a:t>
            </a:r>
            <a:r>
              <a:rPr sz="2100" spc="-14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2B563B"/>
                </a:solidFill>
                <a:latin typeface="Verdana"/>
                <a:cs typeface="Verdana"/>
              </a:rPr>
              <a:t>are</a:t>
            </a:r>
            <a:r>
              <a:rPr sz="2100" spc="-14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60" dirty="0">
                <a:solidFill>
                  <a:srgbClr val="2B563B"/>
                </a:solidFill>
                <a:latin typeface="Verdana"/>
                <a:cs typeface="Verdana"/>
              </a:rPr>
              <a:t>key</a:t>
            </a:r>
            <a:r>
              <a:rPr sz="2100" spc="-14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2B563B"/>
                </a:solidFill>
                <a:latin typeface="Verdana"/>
                <a:cs typeface="Verdana"/>
              </a:rPr>
              <a:t>to</a:t>
            </a:r>
            <a:r>
              <a:rPr sz="210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2B563B"/>
                </a:solidFill>
                <a:latin typeface="Verdana"/>
                <a:cs typeface="Verdana"/>
              </a:rPr>
              <a:t>maintaining</a:t>
            </a:r>
            <a:r>
              <a:rPr sz="2100" spc="-14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65" dirty="0">
                <a:solidFill>
                  <a:srgbClr val="2B563B"/>
                </a:solidFill>
                <a:latin typeface="Verdana"/>
                <a:cs typeface="Verdana"/>
              </a:rPr>
              <a:t>a </a:t>
            </a:r>
            <a:r>
              <a:rPr sz="2100" spc="-72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5" dirty="0">
                <a:solidFill>
                  <a:srgbClr val="2B563B"/>
                </a:solidFill>
                <a:latin typeface="Verdana"/>
                <a:cs typeface="Verdana"/>
              </a:rPr>
              <a:t>robust </a:t>
            </a:r>
            <a:r>
              <a:rPr sz="2100" spc="-35" dirty="0">
                <a:solidFill>
                  <a:srgbClr val="2B563B"/>
                </a:solidFill>
                <a:latin typeface="Verdana"/>
                <a:cs typeface="Verdana"/>
              </a:rPr>
              <a:t>security </a:t>
            </a:r>
            <a:r>
              <a:rPr sz="2100" spc="-40" dirty="0">
                <a:solidFill>
                  <a:srgbClr val="2B563B"/>
                </a:solidFill>
                <a:latin typeface="Verdana"/>
                <a:cs typeface="Verdana"/>
              </a:rPr>
              <a:t>posture in </a:t>
            </a:r>
            <a:r>
              <a:rPr sz="2100" spc="-45" dirty="0">
                <a:solidFill>
                  <a:srgbClr val="2B563B"/>
                </a:solidFill>
                <a:latin typeface="Verdana"/>
                <a:cs typeface="Verdana"/>
              </a:rPr>
              <a:t>the </a:t>
            </a:r>
            <a:r>
              <a:rPr sz="2100" spc="-20" dirty="0">
                <a:solidFill>
                  <a:srgbClr val="2B563B"/>
                </a:solidFill>
                <a:latin typeface="Verdana"/>
                <a:cs typeface="Verdana"/>
              </a:rPr>
              <a:t>dynamic cloud </a:t>
            </a:r>
            <a:r>
              <a:rPr sz="2100" spc="-75" dirty="0">
                <a:solidFill>
                  <a:srgbClr val="2B563B"/>
                </a:solidFill>
                <a:latin typeface="Verdana"/>
                <a:cs typeface="Verdana"/>
              </a:rPr>
              <a:t>environment. </a:t>
            </a:r>
            <a:r>
              <a:rPr sz="2100" spc="-15" dirty="0">
                <a:solidFill>
                  <a:srgbClr val="2B563B"/>
                </a:solidFill>
                <a:latin typeface="Verdana"/>
                <a:cs typeface="Verdana"/>
              </a:rPr>
              <a:t>Collaboration </a:t>
            </a:r>
            <a:r>
              <a:rPr sz="2100" spc="-1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2B563B"/>
                </a:solidFill>
                <a:latin typeface="Verdana"/>
                <a:cs typeface="Verdana"/>
              </a:rPr>
              <a:t>between </a:t>
            </a:r>
            <a:r>
              <a:rPr sz="2100" spc="-15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2100" spc="-20" dirty="0">
                <a:solidFill>
                  <a:srgbClr val="2B563B"/>
                </a:solidFill>
                <a:latin typeface="Verdana"/>
                <a:cs typeface="Verdana"/>
              </a:rPr>
              <a:t>service </a:t>
            </a:r>
            <a:r>
              <a:rPr sz="2100" spc="-55" dirty="0">
                <a:solidFill>
                  <a:srgbClr val="2B563B"/>
                </a:solidFill>
                <a:latin typeface="Verdana"/>
                <a:cs typeface="Verdana"/>
              </a:rPr>
              <a:t>providers, </a:t>
            </a:r>
            <a:r>
              <a:rPr sz="2100" spc="-35" dirty="0">
                <a:solidFill>
                  <a:srgbClr val="2B563B"/>
                </a:solidFill>
                <a:latin typeface="Verdana"/>
                <a:cs typeface="Verdana"/>
              </a:rPr>
              <a:t>security </a:t>
            </a:r>
            <a:r>
              <a:rPr sz="2100" spc="-65" dirty="0">
                <a:solidFill>
                  <a:srgbClr val="2B563B"/>
                </a:solidFill>
                <a:latin typeface="Verdana"/>
                <a:cs typeface="Verdana"/>
              </a:rPr>
              <a:t>vendors, </a:t>
            </a:r>
            <a:r>
              <a:rPr sz="2100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2100" spc="-25" dirty="0">
                <a:solidFill>
                  <a:srgbClr val="2B563B"/>
                </a:solidFill>
                <a:latin typeface="Verdana"/>
                <a:cs typeface="Verdana"/>
              </a:rPr>
              <a:t>organizations </a:t>
            </a:r>
            <a:r>
              <a:rPr sz="2100" spc="-45" dirty="0">
                <a:solidFill>
                  <a:srgbClr val="2B563B"/>
                </a:solidFill>
                <a:latin typeface="Verdana"/>
                <a:cs typeface="Verdana"/>
              </a:rPr>
              <a:t>is </a:t>
            </a:r>
            <a:r>
              <a:rPr sz="2100" spc="-10" dirty="0">
                <a:solidFill>
                  <a:srgbClr val="2B563B"/>
                </a:solidFill>
                <a:latin typeface="Verdana"/>
                <a:cs typeface="Verdana"/>
              </a:rPr>
              <a:t>crucial </a:t>
            </a:r>
            <a:r>
              <a:rPr sz="2100" spc="-72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2B563B"/>
                </a:solidFill>
                <a:latin typeface="Verdana"/>
                <a:cs typeface="Verdana"/>
              </a:rPr>
              <a:t>to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2B563B"/>
                </a:solidFill>
                <a:latin typeface="Verdana"/>
                <a:cs typeface="Verdana"/>
              </a:rPr>
              <a:t>staying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5" dirty="0">
                <a:solidFill>
                  <a:srgbClr val="2B563B"/>
                </a:solidFill>
                <a:latin typeface="Verdana"/>
                <a:cs typeface="Verdana"/>
              </a:rPr>
              <a:t>ahead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25" dirty="0">
                <a:solidFill>
                  <a:srgbClr val="2B563B"/>
                </a:solidFill>
                <a:latin typeface="Verdana"/>
                <a:cs typeface="Verdana"/>
              </a:rPr>
              <a:t>of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emerging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2B563B"/>
                </a:solidFill>
                <a:latin typeface="Verdana"/>
                <a:cs typeface="Verdana"/>
              </a:rPr>
              <a:t>threats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30" dirty="0">
                <a:solidFill>
                  <a:srgbClr val="2B563B"/>
                </a:solidFill>
                <a:latin typeface="Verdana"/>
                <a:cs typeface="Verdana"/>
              </a:rPr>
              <a:t>sharing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35" dirty="0">
                <a:solidFill>
                  <a:srgbClr val="2B563B"/>
                </a:solidFill>
                <a:latin typeface="Verdana"/>
                <a:cs typeface="Verdana"/>
              </a:rPr>
              <a:t>best</a:t>
            </a:r>
            <a:r>
              <a:rPr sz="21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00" spc="-65" dirty="0">
                <a:solidFill>
                  <a:srgbClr val="2B563B"/>
                </a:solidFill>
                <a:latin typeface="Verdana"/>
                <a:cs typeface="Verdana"/>
              </a:rPr>
              <a:t>practices..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02331" y="2613679"/>
            <a:ext cx="428371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380" dirty="0"/>
              <a:t>Conclusion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8857" y="2406650"/>
            <a:ext cx="784298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00"/>
              </a:spcBef>
            </a:pPr>
            <a:r>
              <a:rPr spc="875" dirty="0"/>
              <a:t>Thank</a:t>
            </a:r>
            <a:r>
              <a:rPr lang="en-IN" spc="875" dirty="0"/>
              <a:t>s</a:t>
            </a:r>
            <a:r>
              <a:rPr spc="875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DC867-BAF2-4B9A-B595-20362D4E809D}"/>
              </a:ext>
            </a:extLst>
          </p:cNvPr>
          <p:cNvSpPr txBox="1"/>
          <p:nvPr/>
        </p:nvSpPr>
        <p:spPr>
          <a:xfrm>
            <a:off x="3495307" y="5124585"/>
            <a:ext cx="113100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spc="20" dirty="0">
                <a:solidFill>
                  <a:srgbClr val="2B563B"/>
                </a:solidFill>
                <a:latin typeface="Georgia"/>
                <a:cs typeface="Georgia"/>
              </a:rPr>
              <a:t> H.BABULAL</a:t>
            </a:r>
            <a:br>
              <a:rPr lang="en-IN" sz="6000" spc="20" dirty="0">
                <a:solidFill>
                  <a:srgbClr val="2B563B"/>
                </a:solidFill>
                <a:latin typeface="Georgia"/>
                <a:cs typeface="Georgia"/>
              </a:rPr>
            </a:br>
            <a:r>
              <a:rPr lang="en-IN" sz="6000" spc="20" dirty="0">
                <a:solidFill>
                  <a:srgbClr val="2B563B"/>
                </a:solidFill>
                <a:latin typeface="Georgia"/>
                <a:cs typeface="Georgia"/>
              </a:rPr>
              <a:t>(III)-Year CSE</a:t>
            </a:r>
          </a:p>
          <a:p>
            <a:pPr algn="ctr"/>
            <a:r>
              <a:rPr lang="en-IN" sz="6000" spc="20" dirty="0">
                <a:solidFill>
                  <a:srgbClr val="2B563B"/>
                </a:solidFill>
                <a:latin typeface="Georgia"/>
              </a:rPr>
              <a:t>Salem college of Engineering and Technology</a:t>
            </a:r>
            <a:endParaRPr lang="en-IN" sz="6000" dirty="0">
              <a:solidFill>
                <a:schemeClr val="accent3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7386" y="1708772"/>
            <a:ext cx="6477000" cy="6867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5561" y="1640148"/>
            <a:ext cx="496125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409" dirty="0"/>
              <a:t>Introduction</a:t>
            </a:r>
            <a:endParaRPr sz="60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0453" y="4118203"/>
            <a:ext cx="4145864" cy="3174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25561" y="3324505"/>
            <a:ext cx="7216140" cy="1848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W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85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2400" spc="25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m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-80" dirty="0">
                <a:solidFill>
                  <a:srgbClr val="2B563B"/>
                </a:solidFill>
                <a:latin typeface="Verdana"/>
                <a:cs typeface="Verdana"/>
              </a:rPr>
              <a:t>h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B563B"/>
                </a:solidFill>
                <a:latin typeface="Verdana"/>
                <a:cs typeface="Verdana"/>
              </a:rPr>
              <a:t>co</a:t>
            </a:r>
            <a:r>
              <a:rPr sz="2400" spc="-135" dirty="0">
                <a:solidFill>
                  <a:srgbClr val="2B563B"/>
                </a:solidFill>
                <a:latin typeface="Verdana"/>
                <a:cs typeface="Verdana"/>
              </a:rPr>
              <a:t>m</a:t>
            </a:r>
            <a:r>
              <a:rPr sz="2400" spc="10" dirty="0">
                <a:solidFill>
                  <a:srgbClr val="2B563B"/>
                </a:solidFill>
                <a:latin typeface="Verdana"/>
                <a:cs typeface="Verdana"/>
              </a:rPr>
              <a:t>p</a:t>
            </a:r>
            <a:r>
              <a:rPr sz="2400" spc="-114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70" dirty="0">
                <a:solidFill>
                  <a:srgbClr val="2B563B"/>
                </a:solidFill>
                <a:latin typeface="Verdana"/>
                <a:cs typeface="Verdana"/>
              </a:rPr>
              <a:t>h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7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si</a:t>
            </a:r>
            <a:r>
              <a:rPr sz="2400" spc="-100" dirty="0">
                <a:solidFill>
                  <a:srgbClr val="2B563B"/>
                </a:solidFill>
                <a:latin typeface="Verdana"/>
                <a:cs typeface="Verdana"/>
              </a:rPr>
              <a:t>v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B563B"/>
                </a:solidFill>
                <a:latin typeface="Verdana"/>
                <a:cs typeface="Verdana"/>
              </a:rPr>
              <a:t>g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400" spc="10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2400" spc="15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00" spc="-65" dirty="0">
                <a:solidFill>
                  <a:srgbClr val="2B563B"/>
                </a:solidFill>
                <a:latin typeface="Verdana"/>
                <a:cs typeface="Verdana"/>
              </a:rPr>
              <a:t>n  </a:t>
            </a:r>
            <a:r>
              <a:rPr sz="2450" i="1" spc="-125" dirty="0">
                <a:solidFill>
                  <a:srgbClr val="2B563B"/>
                </a:solidFill>
                <a:latin typeface="Verdana"/>
                <a:cs typeface="Verdana"/>
              </a:rPr>
              <a:t>S</a:t>
            </a:r>
            <a:r>
              <a:rPr sz="2450" i="1" spc="-114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50" i="1" spc="-45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50" i="1" spc="-60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450" i="1" spc="-55" dirty="0">
                <a:solidFill>
                  <a:srgbClr val="2B563B"/>
                </a:solidFill>
                <a:latin typeface="Verdana"/>
                <a:cs typeface="Verdana"/>
              </a:rPr>
              <a:t>ri</a:t>
            </a:r>
            <a:r>
              <a:rPr sz="2450" i="1" spc="-105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50" i="1" spc="30" dirty="0">
                <a:solidFill>
                  <a:srgbClr val="2B563B"/>
                </a:solidFill>
                <a:latin typeface="Verdana"/>
                <a:cs typeface="Verdana"/>
              </a:rPr>
              <a:t>g</a:t>
            </a:r>
            <a:r>
              <a:rPr sz="2450" i="1" spc="-19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50" i="1" spc="-6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50" i="1" spc="-110" dirty="0">
                <a:solidFill>
                  <a:srgbClr val="2B563B"/>
                </a:solidFill>
                <a:latin typeface="Verdana"/>
                <a:cs typeface="Verdana"/>
              </a:rPr>
              <a:t>h</a:t>
            </a:r>
            <a:r>
              <a:rPr sz="2450" i="1" spc="-5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50" i="1" spc="-19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50" i="1" spc="-110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50" i="1" spc="-70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2450" i="1" spc="-5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50" i="1" spc="-65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450" i="1" spc="-10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2400" spc="-330" dirty="0">
                <a:solidFill>
                  <a:srgbClr val="2B563B"/>
                </a:solidFill>
                <a:latin typeface="Verdana"/>
                <a:cs typeface="Verdana"/>
              </a:rPr>
              <a:t>.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-105" dirty="0">
                <a:solidFill>
                  <a:srgbClr val="2B563B"/>
                </a:solidFill>
                <a:latin typeface="Verdana"/>
                <a:cs typeface="Verdana"/>
              </a:rPr>
              <a:t>h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is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p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s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en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tion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w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ill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00" spc="-90" dirty="0">
                <a:solidFill>
                  <a:srgbClr val="2B563B"/>
                </a:solidFill>
                <a:latin typeface="Verdana"/>
                <a:cs typeface="Verdana"/>
              </a:rPr>
              <a:t>v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er  </a:t>
            </a:r>
            <a:r>
              <a:rPr sz="2400" spc="-10" dirty="0">
                <a:latin typeface="Verdana"/>
                <a:cs typeface="Verdana"/>
              </a:rPr>
              <a:t>c</a:t>
            </a:r>
            <a:r>
              <a:rPr sz="2400" spc="-15" dirty="0">
                <a:latin typeface="Verdana"/>
                <a:cs typeface="Verdana"/>
              </a:rPr>
              <a:t>yb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60" dirty="0">
                <a:latin typeface="Verdana"/>
                <a:cs typeface="Verdana"/>
              </a:rPr>
              <a:t>rs</a:t>
            </a:r>
            <a:r>
              <a:rPr sz="2400" spc="-80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c</a:t>
            </a:r>
            <a:r>
              <a:rPr sz="2400" spc="-25" dirty="0">
                <a:latin typeface="Verdana"/>
                <a:cs typeface="Verdana"/>
              </a:rPr>
              <a:t>u</a:t>
            </a:r>
            <a:r>
              <a:rPr sz="2400" spc="-30" dirty="0">
                <a:latin typeface="Verdana"/>
                <a:cs typeface="Verdana"/>
              </a:rPr>
              <a:t>rity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b</a:t>
            </a:r>
            <a:r>
              <a:rPr sz="2400" spc="-55" dirty="0">
                <a:latin typeface="Verdana"/>
                <a:cs typeface="Verdana"/>
              </a:rPr>
              <a:t>est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p</a:t>
            </a:r>
            <a:r>
              <a:rPr sz="2400" spc="-114" dirty="0">
                <a:latin typeface="Verdana"/>
                <a:cs typeface="Verdana"/>
              </a:rPr>
              <a:t>r</a:t>
            </a:r>
            <a:r>
              <a:rPr sz="2400" spc="55" dirty="0">
                <a:latin typeface="Verdana"/>
                <a:cs typeface="Verdana"/>
              </a:rPr>
              <a:t>a</a:t>
            </a:r>
            <a:r>
              <a:rPr sz="2400" spc="4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tic</a:t>
            </a:r>
            <a:r>
              <a:rPr sz="2400" spc="-65" dirty="0">
                <a:latin typeface="Verdana"/>
                <a:cs typeface="Verdana"/>
              </a:rPr>
              <a:t>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B563B"/>
                </a:solidFill>
                <a:latin typeface="Verdana"/>
                <a:cs typeface="Verdana"/>
              </a:rPr>
              <a:t>f</a:t>
            </a:r>
            <a:r>
              <a:rPr sz="2400" spc="10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400" spc="15" dirty="0">
                <a:solidFill>
                  <a:srgbClr val="2B563B"/>
                </a:solidFill>
                <a:latin typeface="Verdana"/>
                <a:cs typeface="Verdana"/>
              </a:rPr>
              <a:t>d  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7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vi</a:t>
            </a:r>
            <a:r>
              <a:rPr sz="2400" spc="-90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-135" dirty="0">
                <a:solidFill>
                  <a:srgbClr val="2B563B"/>
                </a:solidFill>
                <a:latin typeface="Verdana"/>
                <a:cs typeface="Verdana"/>
              </a:rPr>
              <a:t>m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7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2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-215" dirty="0">
                <a:solidFill>
                  <a:srgbClr val="2B563B"/>
                </a:solidFill>
                <a:latin typeface="Verdana"/>
                <a:cs typeface="Verdana"/>
              </a:rPr>
              <a:t>s.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W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w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ill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80" dirty="0">
                <a:solidFill>
                  <a:srgbClr val="2B563B"/>
                </a:solidFill>
                <a:latin typeface="Verdana"/>
                <a:cs typeface="Verdana"/>
              </a:rPr>
              <a:t>x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p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-80" dirty="0">
                <a:solidFill>
                  <a:srgbClr val="2B563B"/>
                </a:solidFill>
                <a:latin typeface="Verdana"/>
                <a:cs typeface="Verdana"/>
              </a:rPr>
              <a:t>h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2400" spc="3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est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-90" dirty="0">
                <a:solidFill>
                  <a:srgbClr val="2B563B"/>
                </a:solidFill>
                <a:latin typeface="Verdana"/>
                <a:cs typeface="Verdana"/>
              </a:rPr>
              <a:t>h</a:t>
            </a:r>
            <a:r>
              <a:rPr sz="2400" spc="-120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3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6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-80" dirty="0">
                <a:solidFill>
                  <a:srgbClr val="2B563B"/>
                </a:solidFill>
                <a:latin typeface="Verdana"/>
                <a:cs typeface="Verdana"/>
              </a:rPr>
              <a:t>s 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strategies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to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protect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your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B563B"/>
                </a:solidFill>
                <a:latin typeface="Verdana"/>
                <a:cs typeface="Verdana"/>
              </a:rPr>
              <a:t>data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2B563B"/>
                </a:solidFill>
                <a:latin typeface="Verdana"/>
                <a:cs typeface="Verdana"/>
              </a:rPr>
              <a:t>systems.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199" y="6448418"/>
            <a:ext cx="10477499" cy="38385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pc="-95" dirty="0"/>
              <a:t>T</a:t>
            </a:r>
            <a:r>
              <a:rPr spc="-105" dirty="0"/>
              <a:t>h</a:t>
            </a:r>
            <a:r>
              <a:rPr spc="-25" dirty="0"/>
              <a:t>e</a:t>
            </a:r>
            <a:r>
              <a:rPr spc="-175" dirty="0"/>
              <a:t> </a:t>
            </a:r>
            <a:r>
              <a:rPr spc="-114" dirty="0"/>
              <a:t>r</a:t>
            </a:r>
            <a:r>
              <a:rPr spc="70" dirty="0"/>
              <a:t>a</a:t>
            </a:r>
            <a:r>
              <a:rPr spc="10" dirty="0"/>
              <a:t>p</a:t>
            </a:r>
            <a:r>
              <a:rPr spc="15" dirty="0"/>
              <a:t>id</a:t>
            </a:r>
            <a:r>
              <a:rPr spc="-175" dirty="0"/>
              <a:t> </a:t>
            </a:r>
            <a:r>
              <a:rPr spc="45" dirty="0"/>
              <a:t>ad</a:t>
            </a:r>
            <a:r>
              <a:rPr spc="-10" dirty="0"/>
              <a:t>option</a:t>
            </a:r>
            <a:r>
              <a:rPr spc="-175" dirty="0"/>
              <a:t> </a:t>
            </a:r>
            <a:r>
              <a:rPr spc="-35" dirty="0"/>
              <a:t>o</a:t>
            </a:r>
            <a:r>
              <a:rPr spc="95" dirty="0"/>
              <a:t>f</a:t>
            </a:r>
            <a:r>
              <a:rPr spc="-175" dirty="0"/>
              <a:t> </a:t>
            </a:r>
            <a:r>
              <a:rPr spc="25" dirty="0"/>
              <a:t>c</a:t>
            </a:r>
            <a:r>
              <a:rPr spc="-85" dirty="0"/>
              <a:t>l</a:t>
            </a:r>
            <a:r>
              <a:rPr spc="-25" dirty="0"/>
              <a:t>o</a:t>
            </a:r>
            <a:r>
              <a:rPr spc="-35" dirty="0"/>
              <a:t>u</a:t>
            </a:r>
            <a:r>
              <a:rPr spc="20" dirty="0"/>
              <a:t>d</a:t>
            </a:r>
            <a:r>
              <a:rPr spc="-175" dirty="0"/>
              <a:t> </a:t>
            </a:r>
            <a:r>
              <a:rPr spc="25" dirty="0"/>
              <a:t>c</a:t>
            </a:r>
            <a:r>
              <a:rPr spc="-45" dirty="0"/>
              <a:t>o</a:t>
            </a:r>
            <a:r>
              <a:rPr spc="-75" dirty="0"/>
              <a:t>m</a:t>
            </a:r>
            <a:r>
              <a:rPr spc="-25" dirty="0"/>
              <a:t>p</a:t>
            </a:r>
            <a:r>
              <a:rPr spc="-35" dirty="0"/>
              <a:t>u</a:t>
            </a:r>
            <a:r>
              <a:rPr spc="-30" dirty="0"/>
              <a:t>ti</a:t>
            </a:r>
            <a:r>
              <a:rPr spc="-60" dirty="0"/>
              <a:t>n</a:t>
            </a:r>
            <a:r>
              <a:rPr spc="60" dirty="0"/>
              <a:t>g</a:t>
            </a:r>
            <a:r>
              <a:rPr spc="-175" dirty="0"/>
              <a:t> </a:t>
            </a:r>
            <a:r>
              <a:rPr spc="-10" dirty="0"/>
              <a:t>h</a:t>
            </a:r>
            <a:r>
              <a:rPr spc="-15" dirty="0"/>
              <a:t>a</a:t>
            </a:r>
            <a:r>
              <a:rPr spc="-105" dirty="0"/>
              <a:t>s</a:t>
            </a:r>
            <a:r>
              <a:rPr spc="-175" dirty="0"/>
              <a:t> </a:t>
            </a:r>
            <a:r>
              <a:rPr spc="-45" dirty="0"/>
              <a:t>int</a:t>
            </a:r>
            <a:r>
              <a:rPr spc="-100" dirty="0"/>
              <a:t>r</a:t>
            </a:r>
            <a:r>
              <a:rPr spc="20" dirty="0"/>
              <a:t>o</a:t>
            </a:r>
            <a:r>
              <a:rPr spc="55" dirty="0"/>
              <a:t>d</a:t>
            </a:r>
            <a:r>
              <a:rPr spc="-10" dirty="0"/>
              <a:t>uced</a:t>
            </a:r>
            <a:r>
              <a:rPr spc="-175" dirty="0"/>
              <a:t> </a:t>
            </a:r>
            <a:r>
              <a:rPr spc="-100" dirty="0"/>
              <a:t>n</a:t>
            </a:r>
            <a:r>
              <a:rPr spc="-50" dirty="0"/>
              <a:t>e</a:t>
            </a:r>
            <a:r>
              <a:rPr spc="-30" dirty="0"/>
              <a:t>w  </a:t>
            </a:r>
            <a:r>
              <a:rPr spc="-10" dirty="0"/>
              <a:t>c</a:t>
            </a:r>
            <a:r>
              <a:rPr spc="-15" dirty="0"/>
              <a:t>yb</a:t>
            </a:r>
            <a:r>
              <a:rPr spc="-20" dirty="0"/>
              <a:t>e</a:t>
            </a:r>
            <a:r>
              <a:rPr spc="-40" dirty="0"/>
              <a:t>rse</a:t>
            </a:r>
            <a:r>
              <a:rPr spc="-45" dirty="0"/>
              <a:t>c</a:t>
            </a:r>
            <a:r>
              <a:rPr spc="-75" dirty="0"/>
              <a:t>u</a:t>
            </a:r>
            <a:r>
              <a:rPr spc="-30" dirty="0"/>
              <a:t>rity</a:t>
            </a:r>
            <a:r>
              <a:rPr spc="-175" dirty="0"/>
              <a:t> </a:t>
            </a:r>
            <a:r>
              <a:rPr spc="-30" dirty="0"/>
              <a:t>c</a:t>
            </a:r>
            <a:r>
              <a:rPr spc="-40" dirty="0"/>
              <a:t>h</a:t>
            </a:r>
            <a:r>
              <a:rPr spc="70" dirty="0"/>
              <a:t>a</a:t>
            </a:r>
            <a:r>
              <a:rPr spc="-60" dirty="0"/>
              <a:t>l</a:t>
            </a:r>
            <a:r>
              <a:rPr spc="-85" dirty="0"/>
              <a:t>l</a:t>
            </a:r>
            <a:r>
              <a:rPr spc="-60" dirty="0"/>
              <a:t>e</a:t>
            </a:r>
            <a:r>
              <a:rPr spc="-70" dirty="0"/>
              <a:t>n</a:t>
            </a:r>
            <a:r>
              <a:rPr spc="-100" dirty="0"/>
              <a:t>ges.</a:t>
            </a:r>
            <a:r>
              <a:rPr spc="-175" dirty="0"/>
              <a:t> </a:t>
            </a:r>
            <a:r>
              <a:rPr spc="30" dirty="0"/>
              <a:t>A</a:t>
            </a:r>
            <a:r>
              <a:rPr spc="-105" dirty="0"/>
              <a:t>s</a:t>
            </a:r>
            <a:r>
              <a:rPr spc="-175" dirty="0"/>
              <a:t> </a:t>
            </a:r>
            <a:r>
              <a:rPr spc="10" dirty="0"/>
              <a:t>o</a:t>
            </a:r>
            <a:r>
              <a:rPr spc="-100" dirty="0"/>
              <a:t>r</a:t>
            </a:r>
            <a:r>
              <a:rPr spc="55" dirty="0"/>
              <a:t>g</a:t>
            </a:r>
            <a:r>
              <a:rPr spc="-10" dirty="0"/>
              <a:t>a</a:t>
            </a:r>
            <a:r>
              <a:rPr spc="-15" dirty="0"/>
              <a:t>n</a:t>
            </a:r>
            <a:r>
              <a:rPr spc="-35" dirty="0"/>
              <a:t>i</a:t>
            </a:r>
            <a:r>
              <a:rPr spc="-90" dirty="0"/>
              <a:t>z</a:t>
            </a:r>
            <a:r>
              <a:rPr spc="15" dirty="0"/>
              <a:t>ati</a:t>
            </a:r>
            <a:r>
              <a:rPr spc="20" dirty="0"/>
              <a:t>o</a:t>
            </a:r>
            <a:r>
              <a:rPr spc="-100" dirty="0"/>
              <a:t>n</a:t>
            </a:r>
            <a:r>
              <a:rPr spc="-105" dirty="0"/>
              <a:t>s</a:t>
            </a:r>
            <a:r>
              <a:rPr spc="-175" dirty="0"/>
              <a:t> </a:t>
            </a:r>
            <a:r>
              <a:rPr spc="-135" dirty="0"/>
              <a:t>m</a:t>
            </a:r>
            <a:r>
              <a:rPr dirty="0"/>
              <a:t>ig</a:t>
            </a:r>
            <a:r>
              <a:rPr spc="-55" dirty="0"/>
              <a:t>r</a:t>
            </a:r>
            <a:r>
              <a:rPr spc="30" dirty="0"/>
              <a:t>a</a:t>
            </a:r>
            <a:r>
              <a:rPr spc="5" dirty="0"/>
              <a:t>t</a:t>
            </a:r>
            <a:r>
              <a:rPr spc="-25" dirty="0"/>
              <a:t>e</a:t>
            </a:r>
            <a:r>
              <a:rPr spc="-175" dirty="0"/>
              <a:t> </a:t>
            </a:r>
            <a:r>
              <a:rPr spc="15" dirty="0"/>
              <a:t>d</a:t>
            </a:r>
            <a:r>
              <a:rPr spc="70" dirty="0"/>
              <a:t>a</a:t>
            </a:r>
            <a:r>
              <a:rPr spc="-40" dirty="0"/>
              <a:t>t</a:t>
            </a:r>
            <a:r>
              <a:rPr spc="75" dirty="0"/>
              <a:t>a</a:t>
            </a:r>
            <a:r>
              <a:rPr spc="-175" dirty="0"/>
              <a:t> </a:t>
            </a:r>
            <a:r>
              <a:rPr spc="-10" dirty="0"/>
              <a:t>a</a:t>
            </a:r>
            <a:r>
              <a:rPr spc="-15" dirty="0"/>
              <a:t>n</a:t>
            </a:r>
            <a:r>
              <a:rPr spc="15" dirty="0"/>
              <a:t>d  </a:t>
            </a:r>
            <a:r>
              <a:rPr spc="-5" dirty="0"/>
              <a:t>applications</a:t>
            </a:r>
            <a:r>
              <a:rPr spc="-175" dirty="0"/>
              <a:t> </a:t>
            </a:r>
            <a:r>
              <a:rPr spc="-15" dirty="0"/>
              <a:t>to</a:t>
            </a:r>
            <a:r>
              <a:rPr spc="-170" dirty="0"/>
              <a:t> </a:t>
            </a:r>
            <a:r>
              <a:rPr spc="-50" dirty="0"/>
              <a:t>the</a:t>
            </a:r>
            <a:r>
              <a:rPr spc="-170" dirty="0"/>
              <a:t> </a:t>
            </a:r>
            <a:r>
              <a:rPr spc="-55" dirty="0"/>
              <a:t>cloud,</a:t>
            </a:r>
            <a:r>
              <a:rPr spc="-175" dirty="0"/>
              <a:t> </a:t>
            </a:r>
            <a:r>
              <a:rPr spc="-50" dirty="0"/>
              <a:t>they</a:t>
            </a:r>
            <a:r>
              <a:rPr spc="-170" dirty="0"/>
              <a:t> </a:t>
            </a:r>
            <a:r>
              <a:rPr spc="30" dirty="0"/>
              <a:t>face</a:t>
            </a:r>
            <a:r>
              <a:rPr spc="-170" dirty="0"/>
              <a:t> </a:t>
            </a:r>
            <a:r>
              <a:rPr spc="-35" dirty="0"/>
              <a:t>heightened</a:t>
            </a:r>
            <a:r>
              <a:rPr spc="-170" dirty="0"/>
              <a:t> </a:t>
            </a:r>
            <a:r>
              <a:rPr spc="-70" dirty="0"/>
              <a:t>risks</a:t>
            </a:r>
            <a:r>
              <a:rPr spc="-175" dirty="0"/>
              <a:t> </a:t>
            </a:r>
            <a:r>
              <a:rPr spc="30" dirty="0"/>
              <a:t>of</a:t>
            </a:r>
            <a:r>
              <a:rPr spc="-170" dirty="0"/>
              <a:t> </a:t>
            </a:r>
            <a:r>
              <a:rPr spc="30" dirty="0"/>
              <a:t>data</a:t>
            </a:r>
            <a:r>
              <a:rPr spc="-170" dirty="0"/>
              <a:t> </a:t>
            </a:r>
            <a:r>
              <a:rPr spc="-55" dirty="0"/>
              <a:t>breaches, </a:t>
            </a:r>
            <a:r>
              <a:rPr spc="-830" dirty="0"/>
              <a:t> </a:t>
            </a:r>
            <a:r>
              <a:rPr spc="-75" dirty="0"/>
              <a:t>u</a:t>
            </a:r>
            <a:r>
              <a:rPr spc="-100" dirty="0"/>
              <a:t>n</a:t>
            </a:r>
            <a:r>
              <a:rPr spc="50" dirty="0"/>
              <a:t>a</a:t>
            </a:r>
            <a:r>
              <a:rPr spc="-75" dirty="0"/>
              <a:t>u</a:t>
            </a:r>
            <a:r>
              <a:rPr spc="-45" dirty="0"/>
              <a:t>t</a:t>
            </a:r>
            <a:r>
              <a:rPr spc="-80" dirty="0"/>
              <a:t>h</a:t>
            </a:r>
            <a:r>
              <a:rPr spc="-35" dirty="0"/>
              <a:t>ori</a:t>
            </a:r>
            <a:r>
              <a:rPr spc="-65" dirty="0"/>
              <a:t>z</a:t>
            </a:r>
            <a:r>
              <a:rPr spc="-30" dirty="0"/>
              <a:t>e</a:t>
            </a:r>
            <a:r>
              <a:rPr spc="20" dirty="0"/>
              <a:t>d</a:t>
            </a:r>
            <a:r>
              <a:rPr spc="-175" dirty="0"/>
              <a:t> </a:t>
            </a:r>
            <a:r>
              <a:rPr spc="55" dirty="0"/>
              <a:t>a</a:t>
            </a:r>
            <a:r>
              <a:rPr spc="45" dirty="0"/>
              <a:t>c</a:t>
            </a:r>
            <a:r>
              <a:rPr spc="25" dirty="0"/>
              <a:t>c</a:t>
            </a:r>
            <a:r>
              <a:rPr spc="-120" dirty="0"/>
              <a:t>ess,</a:t>
            </a:r>
            <a:r>
              <a:rPr spc="-175" dirty="0"/>
              <a:t> </a:t>
            </a:r>
            <a:r>
              <a:rPr spc="-10" dirty="0"/>
              <a:t>a</a:t>
            </a:r>
            <a:r>
              <a:rPr spc="-15" dirty="0"/>
              <a:t>n</a:t>
            </a:r>
            <a:r>
              <a:rPr spc="20" dirty="0"/>
              <a:t>d</a:t>
            </a:r>
            <a:r>
              <a:rPr spc="-175" dirty="0"/>
              <a:t> </a:t>
            </a:r>
            <a:r>
              <a:rPr spc="-10" dirty="0"/>
              <a:t>cy</a:t>
            </a:r>
            <a:r>
              <a:rPr spc="-15" dirty="0"/>
              <a:t>b</a:t>
            </a:r>
            <a:r>
              <a:rPr spc="-45" dirty="0"/>
              <a:t>er</a:t>
            </a:r>
            <a:r>
              <a:rPr spc="-175" dirty="0"/>
              <a:t> </a:t>
            </a:r>
            <a:r>
              <a:rPr spc="30" dirty="0"/>
              <a:t>a</a:t>
            </a:r>
            <a:r>
              <a:rPr spc="15" dirty="0"/>
              <a:t>t</a:t>
            </a:r>
            <a:r>
              <a:rPr spc="-40" dirty="0"/>
              <a:t>t</a:t>
            </a:r>
            <a:r>
              <a:rPr spc="70" dirty="0"/>
              <a:t>a</a:t>
            </a:r>
            <a:r>
              <a:rPr spc="-15" dirty="0"/>
              <a:t>c</a:t>
            </a:r>
            <a:r>
              <a:rPr spc="-30" dirty="0"/>
              <a:t>k</a:t>
            </a:r>
            <a:r>
              <a:rPr spc="-215" dirty="0"/>
              <a:t>s.</a:t>
            </a:r>
            <a:r>
              <a:rPr spc="-175" dirty="0"/>
              <a:t> </a:t>
            </a:r>
            <a:r>
              <a:rPr spc="-95" dirty="0"/>
              <a:t>T</a:t>
            </a:r>
            <a:r>
              <a:rPr spc="-105" dirty="0"/>
              <a:t>h</a:t>
            </a:r>
            <a:r>
              <a:rPr spc="-25" dirty="0"/>
              <a:t>e</a:t>
            </a:r>
            <a:r>
              <a:rPr spc="-175" dirty="0"/>
              <a:t> </a:t>
            </a:r>
            <a:r>
              <a:rPr spc="-40" dirty="0"/>
              <a:t>sh</a:t>
            </a:r>
            <a:r>
              <a:rPr spc="-50" dirty="0"/>
              <a:t>a</a:t>
            </a:r>
            <a:r>
              <a:rPr spc="-114" dirty="0"/>
              <a:t>r</a:t>
            </a:r>
            <a:r>
              <a:rPr dirty="0"/>
              <a:t>ed</a:t>
            </a:r>
            <a:r>
              <a:rPr spc="-175" dirty="0"/>
              <a:t> </a:t>
            </a:r>
            <a:r>
              <a:rPr spc="-114" dirty="0"/>
              <a:t>r</a:t>
            </a:r>
            <a:r>
              <a:rPr spc="-40" dirty="0"/>
              <a:t>espo</a:t>
            </a:r>
            <a:r>
              <a:rPr spc="-45" dirty="0"/>
              <a:t>n</a:t>
            </a:r>
            <a:r>
              <a:rPr spc="-25" dirty="0"/>
              <a:t>si</a:t>
            </a:r>
            <a:r>
              <a:rPr spc="-40" dirty="0"/>
              <a:t>b</a:t>
            </a:r>
            <a:r>
              <a:rPr spc="-20" dirty="0"/>
              <a:t>ility  </a:t>
            </a:r>
            <a:r>
              <a:rPr spc="-40" dirty="0"/>
              <a:t>model necessitates </a:t>
            </a:r>
            <a:r>
              <a:rPr spc="-10" dirty="0"/>
              <a:t>collaboration </a:t>
            </a:r>
            <a:r>
              <a:rPr spc="-40" dirty="0"/>
              <a:t>between </a:t>
            </a:r>
            <a:r>
              <a:rPr spc="-20" dirty="0"/>
              <a:t>cloud </a:t>
            </a:r>
            <a:r>
              <a:rPr spc="-40" dirty="0"/>
              <a:t>providers </a:t>
            </a:r>
            <a:r>
              <a:rPr dirty="0"/>
              <a:t>and </a:t>
            </a:r>
            <a:r>
              <a:rPr spc="5" dirty="0"/>
              <a:t> </a:t>
            </a:r>
            <a:r>
              <a:rPr spc="25" dirty="0"/>
              <a:t>c</a:t>
            </a:r>
            <a:r>
              <a:rPr spc="-75" dirty="0"/>
              <a:t>us</a:t>
            </a:r>
            <a:r>
              <a:rPr spc="-70" dirty="0"/>
              <a:t>t</a:t>
            </a:r>
            <a:r>
              <a:rPr spc="-45" dirty="0"/>
              <a:t>o</a:t>
            </a:r>
            <a:r>
              <a:rPr spc="-75" dirty="0"/>
              <a:t>m</a:t>
            </a:r>
            <a:r>
              <a:rPr spc="-65" dirty="0"/>
              <a:t>ers</a:t>
            </a:r>
            <a:r>
              <a:rPr spc="-175" dirty="0"/>
              <a:t> </a:t>
            </a:r>
            <a:r>
              <a:rPr spc="45" dirty="0"/>
              <a:t>f</a:t>
            </a:r>
            <a:r>
              <a:rPr spc="-20" dirty="0"/>
              <a:t>or</a:t>
            </a:r>
            <a:r>
              <a:rPr spc="-175" dirty="0"/>
              <a:t> </a:t>
            </a:r>
            <a:r>
              <a:rPr spc="-114" dirty="0"/>
              <a:t>r</a:t>
            </a:r>
            <a:r>
              <a:rPr spc="10" dirty="0"/>
              <a:t>o</a:t>
            </a:r>
            <a:r>
              <a:rPr spc="-30" dirty="0"/>
              <a:t>b</a:t>
            </a:r>
            <a:r>
              <a:rPr spc="-35" dirty="0"/>
              <a:t>u</a:t>
            </a:r>
            <a:r>
              <a:rPr spc="-65" dirty="0"/>
              <a:t>st</a:t>
            </a:r>
            <a:r>
              <a:rPr spc="-175" dirty="0"/>
              <a:t> </a:t>
            </a:r>
            <a:r>
              <a:rPr spc="-40" dirty="0"/>
              <a:t>sec</a:t>
            </a:r>
            <a:r>
              <a:rPr spc="-55" dirty="0"/>
              <a:t>u</a:t>
            </a:r>
            <a:r>
              <a:rPr spc="-30" dirty="0"/>
              <a:t>rity</a:t>
            </a:r>
            <a:r>
              <a:rPr spc="-175" dirty="0"/>
              <a:t> </a:t>
            </a:r>
            <a:r>
              <a:rPr spc="-135" dirty="0"/>
              <a:t>m</a:t>
            </a:r>
            <a:r>
              <a:rPr spc="25" dirty="0"/>
              <a:t>e</a:t>
            </a:r>
            <a:r>
              <a:rPr spc="20" dirty="0"/>
              <a:t>a</a:t>
            </a:r>
            <a:r>
              <a:rPr spc="-80" dirty="0"/>
              <a:t>s</a:t>
            </a:r>
            <a:r>
              <a:rPr spc="-100" dirty="0"/>
              <a:t>u</a:t>
            </a:r>
            <a:r>
              <a:rPr spc="-114" dirty="0"/>
              <a:t>r</a:t>
            </a:r>
            <a:r>
              <a:rPr spc="-155" dirty="0"/>
              <a:t>es.</a:t>
            </a:r>
            <a:r>
              <a:rPr spc="-175" dirty="0"/>
              <a:t> </a:t>
            </a:r>
            <a:r>
              <a:rPr spc="10" dirty="0"/>
              <a:t>U</a:t>
            </a:r>
            <a:r>
              <a:rPr spc="-100" dirty="0"/>
              <a:t>n</a:t>
            </a:r>
            <a:r>
              <a:rPr spc="15" dirty="0"/>
              <a:t>d</a:t>
            </a:r>
            <a:r>
              <a:rPr spc="-60" dirty="0"/>
              <a:t>erst</a:t>
            </a:r>
            <a:r>
              <a:rPr spc="-10" dirty="0"/>
              <a:t>a</a:t>
            </a:r>
            <a:r>
              <a:rPr spc="-15" dirty="0"/>
              <a:t>n</a:t>
            </a:r>
            <a:r>
              <a:rPr spc="15" dirty="0"/>
              <a:t>d</a:t>
            </a:r>
            <a:r>
              <a:rPr spc="-30" dirty="0"/>
              <a:t>i</a:t>
            </a:r>
            <a:r>
              <a:rPr spc="-65" dirty="0"/>
              <a:t>n</a:t>
            </a:r>
            <a:r>
              <a:rPr spc="60" dirty="0"/>
              <a:t>g</a:t>
            </a:r>
            <a:r>
              <a:rPr spc="-175" dirty="0"/>
              <a:t> </a:t>
            </a:r>
            <a:r>
              <a:rPr spc="-10" dirty="0"/>
              <a:t>a</a:t>
            </a:r>
            <a:r>
              <a:rPr spc="-15" dirty="0"/>
              <a:t>n</a:t>
            </a:r>
            <a:r>
              <a:rPr spc="15" dirty="0"/>
              <a:t>d  </a:t>
            </a:r>
            <a:r>
              <a:rPr spc="-45" dirty="0"/>
              <a:t>implementing </a:t>
            </a:r>
            <a:r>
              <a:rPr spc="-55" dirty="0"/>
              <a:t>these </a:t>
            </a:r>
            <a:r>
              <a:rPr spc="-65" dirty="0"/>
              <a:t>measures </a:t>
            </a:r>
            <a:r>
              <a:rPr dirty="0"/>
              <a:t>can </a:t>
            </a:r>
            <a:r>
              <a:rPr spc="-5" dirty="0"/>
              <a:t>be </a:t>
            </a:r>
            <a:r>
              <a:rPr spc="-65" dirty="0"/>
              <a:t>complex, </a:t>
            </a:r>
            <a:r>
              <a:rPr spc="-25" dirty="0"/>
              <a:t>especially </a:t>
            </a:r>
            <a:r>
              <a:rPr dirty="0"/>
              <a:t>for </a:t>
            </a:r>
            <a:r>
              <a:rPr spc="5" dirty="0"/>
              <a:t> </a:t>
            </a:r>
            <a:r>
              <a:rPr spc="-25" dirty="0"/>
              <a:t>organizations</a:t>
            </a:r>
            <a:r>
              <a:rPr spc="-175" dirty="0"/>
              <a:t> </a:t>
            </a:r>
            <a:r>
              <a:rPr spc="-40" dirty="0"/>
              <a:t>with</a:t>
            </a:r>
            <a:r>
              <a:rPr spc="-175" dirty="0"/>
              <a:t> </a:t>
            </a:r>
            <a:r>
              <a:rPr spc="-35" dirty="0"/>
              <a:t>limited</a:t>
            </a:r>
            <a:r>
              <a:rPr spc="-175" dirty="0"/>
              <a:t> </a:t>
            </a:r>
            <a:r>
              <a:rPr spc="-30" dirty="0"/>
              <a:t>cybersecurity</a:t>
            </a:r>
            <a:r>
              <a:rPr spc="-175" dirty="0"/>
              <a:t> </a:t>
            </a:r>
            <a:r>
              <a:rPr spc="-65" dirty="0"/>
              <a:t>expertise.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1906" y="988485"/>
            <a:ext cx="4788535" cy="608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00" spc="270" dirty="0"/>
              <a:t>Problem</a:t>
            </a:r>
            <a:r>
              <a:rPr sz="3800" spc="95" dirty="0"/>
              <a:t> </a:t>
            </a:r>
            <a:r>
              <a:rPr sz="3800" spc="320" dirty="0"/>
              <a:t>Statement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8893" y="991152"/>
            <a:ext cx="340106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235" dirty="0"/>
              <a:t>Proposed</a:t>
            </a:r>
            <a:r>
              <a:rPr sz="3050" spc="45" dirty="0"/>
              <a:t> </a:t>
            </a:r>
            <a:r>
              <a:rPr sz="3050" spc="225" dirty="0"/>
              <a:t>System</a:t>
            </a:r>
            <a:endParaRPr sz="3050"/>
          </a:p>
        </p:txBody>
      </p:sp>
      <p:sp>
        <p:nvSpPr>
          <p:cNvPr id="4" name="object 4"/>
          <p:cNvSpPr txBox="1"/>
          <p:nvPr/>
        </p:nvSpPr>
        <p:spPr>
          <a:xfrm>
            <a:off x="1868893" y="2171256"/>
            <a:ext cx="7265670" cy="459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3185">
              <a:lnSpc>
                <a:spcPct val="101400"/>
              </a:lnSpc>
              <a:spcBef>
                <a:spcPts val="95"/>
              </a:spcBef>
            </a:pPr>
            <a:r>
              <a:rPr sz="1850" spc="-110" dirty="0">
                <a:solidFill>
                  <a:srgbClr val="2B563B"/>
                </a:solidFill>
                <a:latin typeface="Verdana"/>
                <a:cs typeface="Verdana"/>
              </a:rPr>
              <a:t>To</a:t>
            </a:r>
            <a:r>
              <a:rPr sz="1850" spc="-12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15" dirty="0">
                <a:solidFill>
                  <a:srgbClr val="2B563B"/>
                </a:solidFill>
                <a:latin typeface="Verdana"/>
                <a:cs typeface="Verdana"/>
              </a:rPr>
              <a:t>address</a:t>
            </a:r>
            <a:r>
              <a:rPr sz="1850" spc="-12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2B563B"/>
                </a:solidFill>
                <a:latin typeface="Verdana"/>
                <a:cs typeface="Verdana"/>
              </a:rPr>
              <a:t>the</a:t>
            </a:r>
            <a:r>
              <a:rPr sz="1850" spc="-12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15" dirty="0">
                <a:solidFill>
                  <a:srgbClr val="2B563B"/>
                </a:solidFill>
                <a:latin typeface="Verdana"/>
                <a:cs typeface="Verdana"/>
              </a:rPr>
              <a:t>cybersecurity</a:t>
            </a:r>
            <a:r>
              <a:rPr sz="1850" spc="-12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15" dirty="0">
                <a:solidFill>
                  <a:srgbClr val="2B563B"/>
                </a:solidFill>
                <a:latin typeface="Verdana"/>
                <a:cs typeface="Verdana"/>
              </a:rPr>
              <a:t>challenges</a:t>
            </a:r>
            <a:r>
              <a:rPr sz="1850" spc="-12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2B563B"/>
                </a:solidFill>
                <a:latin typeface="Verdana"/>
                <a:cs typeface="Verdana"/>
              </a:rPr>
              <a:t>in</a:t>
            </a:r>
            <a:r>
              <a:rPr sz="1850" spc="-12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r>
              <a:rPr sz="1850" spc="-12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2B563B"/>
                </a:solidFill>
                <a:latin typeface="Verdana"/>
                <a:cs typeface="Verdana"/>
              </a:rPr>
              <a:t>computing,</a:t>
            </a:r>
            <a:r>
              <a:rPr sz="1850" spc="-12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75" dirty="0">
                <a:solidFill>
                  <a:srgbClr val="2B563B"/>
                </a:solidFill>
                <a:latin typeface="Verdana"/>
                <a:cs typeface="Verdana"/>
              </a:rPr>
              <a:t>a </a:t>
            </a:r>
            <a:r>
              <a:rPr sz="1850" spc="-63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2B563B"/>
                </a:solidFill>
                <a:latin typeface="Verdana"/>
                <a:cs typeface="Verdana"/>
              </a:rPr>
              <a:t>comprehensive </a:t>
            </a:r>
            <a:r>
              <a:rPr sz="1850" spc="15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1850" spc="-30" dirty="0">
                <a:solidFill>
                  <a:srgbClr val="2B563B"/>
                </a:solidFill>
                <a:latin typeface="Verdana"/>
                <a:cs typeface="Verdana"/>
              </a:rPr>
              <a:t>multi-layered </a:t>
            </a:r>
            <a:r>
              <a:rPr sz="1850" spc="15" dirty="0">
                <a:solidFill>
                  <a:srgbClr val="2B563B"/>
                </a:solidFill>
                <a:latin typeface="Verdana"/>
                <a:cs typeface="Verdana"/>
              </a:rPr>
              <a:t>approach </a:t>
            </a:r>
            <a:r>
              <a:rPr sz="1850" spc="-30" dirty="0">
                <a:solidFill>
                  <a:srgbClr val="2B563B"/>
                </a:solidFill>
                <a:latin typeface="Verdana"/>
                <a:cs typeface="Verdana"/>
              </a:rPr>
              <a:t>is </a:t>
            </a:r>
            <a:r>
              <a:rPr sz="1850" spc="-40" dirty="0">
                <a:solidFill>
                  <a:srgbClr val="2B563B"/>
                </a:solidFill>
                <a:latin typeface="Verdana"/>
                <a:cs typeface="Verdana"/>
              </a:rPr>
              <a:t>recommended. </a:t>
            </a:r>
            <a:r>
              <a:rPr sz="1850" spc="-64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45" dirty="0">
                <a:solidFill>
                  <a:srgbClr val="2B563B"/>
                </a:solidFill>
                <a:latin typeface="Verdana"/>
                <a:cs typeface="Verdana"/>
              </a:rPr>
              <a:t>This </a:t>
            </a:r>
            <a:r>
              <a:rPr sz="1850" spc="-20" dirty="0">
                <a:solidFill>
                  <a:srgbClr val="2B563B"/>
                </a:solidFill>
                <a:latin typeface="Verdana"/>
                <a:cs typeface="Verdana"/>
              </a:rPr>
              <a:t>includes </a:t>
            </a:r>
            <a:r>
              <a:rPr sz="1850" spc="-25" dirty="0">
                <a:solidFill>
                  <a:srgbClr val="2B563B"/>
                </a:solidFill>
                <a:latin typeface="Verdana"/>
                <a:cs typeface="Verdana"/>
              </a:rPr>
              <a:t>implementing robust 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identity </a:t>
            </a:r>
            <a:r>
              <a:rPr sz="1850" spc="15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1850" dirty="0">
                <a:solidFill>
                  <a:srgbClr val="2B563B"/>
                </a:solidFill>
                <a:latin typeface="Verdana"/>
                <a:cs typeface="Verdana"/>
              </a:rPr>
              <a:t>access </a:t>
            </a:r>
            <a:r>
              <a:rPr sz="1850" spc="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management </a:t>
            </a:r>
            <a:r>
              <a:rPr sz="1850" spc="-45" dirty="0">
                <a:solidFill>
                  <a:srgbClr val="2B563B"/>
                </a:solidFill>
                <a:latin typeface="Verdana"/>
                <a:cs typeface="Verdana"/>
              </a:rPr>
              <a:t>solutions, 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leveraging </a:t>
            </a:r>
            <a:r>
              <a:rPr sz="1850" spc="15" dirty="0">
                <a:solidFill>
                  <a:srgbClr val="2B563B"/>
                </a:solidFill>
                <a:latin typeface="Verdana"/>
                <a:cs typeface="Verdana"/>
              </a:rPr>
              <a:t>advanced 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encryption </a:t>
            </a:r>
            <a:r>
              <a:rPr sz="1850" spc="-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20" dirty="0">
                <a:solidFill>
                  <a:srgbClr val="2B563B"/>
                </a:solidFill>
                <a:latin typeface="Verdana"/>
                <a:cs typeface="Verdana"/>
              </a:rPr>
              <a:t>techniques </a:t>
            </a:r>
            <a:r>
              <a:rPr sz="1850" spc="10" dirty="0">
                <a:solidFill>
                  <a:srgbClr val="2B563B"/>
                </a:solidFill>
                <a:latin typeface="Verdana"/>
                <a:cs typeface="Verdana"/>
              </a:rPr>
              <a:t>for </a:t>
            </a:r>
            <a:r>
              <a:rPr sz="1850" spc="40" dirty="0">
                <a:solidFill>
                  <a:srgbClr val="2B563B"/>
                </a:solidFill>
                <a:latin typeface="Verdana"/>
                <a:cs typeface="Verdana"/>
              </a:rPr>
              <a:t>data </a:t>
            </a:r>
            <a:r>
              <a:rPr sz="1850" spc="30" dirty="0">
                <a:solidFill>
                  <a:srgbClr val="2B563B"/>
                </a:solidFill>
                <a:latin typeface="Verdana"/>
                <a:cs typeface="Verdana"/>
              </a:rPr>
              <a:t>at </a:t>
            </a:r>
            <a:r>
              <a:rPr sz="1850" spc="-45" dirty="0">
                <a:solidFill>
                  <a:srgbClr val="2B563B"/>
                </a:solidFill>
                <a:latin typeface="Verdana"/>
                <a:cs typeface="Verdana"/>
              </a:rPr>
              <a:t>rest </a:t>
            </a:r>
            <a:r>
              <a:rPr sz="1850" spc="15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1850" spc="-25" dirty="0">
                <a:solidFill>
                  <a:srgbClr val="2B563B"/>
                </a:solidFill>
                <a:latin typeface="Verdana"/>
                <a:cs typeface="Verdana"/>
              </a:rPr>
              <a:t>in </a:t>
            </a:r>
            <a:r>
              <a:rPr sz="1850" spc="-45" dirty="0">
                <a:solidFill>
                  <a:srgbClr val="2B563B"/>
                </a:solidFill>
                <a:latin typeface="Verdana"/>
                <a:cs typeface="Verdana"/>
              </a:rPr>
              <a:t>transit, </a:t>
            </a:r>
            <a:r>
              <a:rPr sz="1850" spc="15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1850" spc="-5" dirty="0">
                <a:solidFill>
                  <a:srgbClr val="2B563B"/>
                </a:solidFill>
                <a:latin typeface="Verdana"/>
                <a:cs typeface="Verdana"/>
              </a:rPr>
              <a:t>deploying </a:t>
            </a:r>
            <a:r>
              <a:rPr sz="18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20" dirty="0">
                <a:solidFill>
                  <a:srgbClr val="2B563B"/>
                </a:solidFill>
                <a:latin typeface="Verdana"/>
                <a:cs typeface="Verdana"/>
              </a:rPr>
              <a:t>continuous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15" dirty="0">
                <a:solidFill>
                  <a:srgbClr val="2B563B"/>
                </a:solidFill>
                <a:latin typeface="Verdana"/>
                <a:cs typeface="Verdana"/>
              </a:rPr>
              <a:t>monitoring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15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20" dirty="0">
                <a:solidFill>
                  <a:srgbClr val="2B563B"/>
                </a:solidFill>
                <a:latin typeface="Verdana"/>
                <a:cs typeface="Verdana"/>
              </a:rPr>
              <a:t>threat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dirty="0">
                <a:solidFill>
                  <a:srgbClr val="2B563B"/>
                </a:solidFill>
                <a:latin typeface="Verdana"/>
                <a:cs typeface="Verdana"/>
              </a:rPr>
              <a:t>detection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30" dirty="0">
                <a:solidFill>
                  <a:srgbClr val="2B563B"/>
                </a:solidFill>
                <a:latin typeface="Verdana"/>
                <a:cs typeface="Verdana"/>
              </a:rPr>
              <a:t>mechanisms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01400"/>
              </a:lnSpc>
              <a:spcBef>
                <a:spcPts val="1705"/>
              </a:spcBef>
            </a:pPr>
            <a:r>
              <a:rPr sz="1850" spc="-15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1850" spc="-20" dirty="0">
                <a:solidFill>
                  <a:srgbClr val="2B563B"/>
                </a:solidFill>
                <a:latin typeface="Verdana"/>
                <a:cs typeface="Verdana"/>
              </a:rPr>
              <a:t>Security Posture </a:t>
            </a:r>
            <a:r>
              <a:rPr sz="1850" dirty="0">
                <a:solidFill>
                  <a:srgbClr val="2B563B"/>
                </a:solidFill>
                <a:latin typeface="Verdana"/>
                <a:cs typeface="Verdana"/>
              </a:rPr>
              <a:t>Management </a:t>
            </a:r>
            <a:r>
              <a:rPr sz="1850" spc="-60" dirty="0">
                <a:solidFill>
                  <a:srgbClr val="2B563B"/>
                </a:solidFill>
                <a:latin typeface="Verdana"/>
                <a:cs typeface="Verdana"/>
              </a:rPr>
              <a:t>(CSPM) </a:t>
            </a:r>
            <a:r>
              <a:rPr sz="1850" spc="-15" dirty="0">
                <a:solidFill>
                  <a:srgbClr val="2B563B"/>
                </a:solidFill>
                <a:latin typeface="Verdana"/>
                <a:cs typeface="Verdana"/>
              </a:rPr>
              <a:t>tools </a:t>
            </a:r>
            <a:r>
              <a:rPr sz="1850" spc="-30" dirty="0">
                <a:solidFill>
                  <a:srgbClr val="2B563B"/>
                </a:solidFill>
                <a:latin typeface="Verdana"/>
                <a:cs typeface="Verdana"/>
              </a:rPr>
              <a:t>should </a:t>
            </a:r>
            <a:r>
              <a:rPr sz="1850" spc="10" dirty="0">
                <a:solidFill>
                  <a:srgbClr val="2B563B"/>
                </a:solidFill>
                <a:latin typeface="Verdana"/>
                <a:cs typeface="Verdana"/>
              </a:rPr>
              <a:t>be </a:t>
            </a:r>
            <a:r>
              <a:rPr sz="1850" spc="1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1850" spc="-80" dirty="0">
                <a:solidFill>
                  <a:srgbClr val="2B563B"/>
                </a:solidFill>
                <a:latin typeface="Verdana"/>
                <a:cs typeface="Verdana"/>
              </a:rPr>
              <a:t>m</a:t>
            </a:r>
            <a:r>
              <a:rPr sz="1850" spc="25" dirty="0">
                <a:solidFill>
                  <a:srgbClr val="2B563B"/>
                </a:solidFill>
                <a:latin typeface="Verdana"/>
                <a:cs typeface="Verdana"/>
              </a:rPr>
              <a:t>p</a:t>
            </a:r>
            <a:r>
              <a:rPr sz="1850" spc="-60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1850" spc="-25" dirty="0">
                <a:solidFill>
                  <a:srgbClr val="2B563B"/>
                </a:solidFill>
                <a:latin typeface="Verdana"/>
                <a:cs typeface="Verdana"/>
              </a:rPr>
              <a:t>y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1850" spc="35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2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1850" spc="30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55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1850" spc="-40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1850" spc="-2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1850" spc="2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1850" spc="-80" dirty="0">
                <a:solidFill>
                  <a:srgbClr val="2B563B"/>
                </a:solidFill>
                <a:latin typeface="Verdana"/>
                <a:cs typeface="Verdana"/>
              </a:rPr>
              <a:t>m</a:t>
            </a:r>
            <a:r>
              <a:rPr sz="185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1850" spc="-2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1850" spc="-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1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1850" spc="-60" dirty="0">
                <a:solidFill>
                  <a:srgbClr val="2B563B"/>
                </a:solidFill>
                <a:latin typeface="Verdana"/>
                <a:cs typeface="Verdana"/>
              </a:rPr>
              <a:t>h</a:t>
            </a:r>
            <a:r>
              <a:rPr sz="1850" spc="-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1850" spc="-70" dirty="0">
                <a:solidFill>
                  <a:srgbClr val="2B563B"/>
                </a:solidFill>
                <a:latin typeface="Verdana"/>
                <a:cs typeface="Verdana"/>
              </a:rPr>
              <a:t>ss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1850" spc="-70" dirty="0">
                <a:solidFill>
                  <a:srgbClr val="2B563B"/>
                </a:solidFill>
                <a:latin typeface="Verdana"/>
                <a:cs typeface="Verdana"/>
              </a:rPr>
              <a:t>ss</a:t>
            </a:r>
            <a:r>
              <a:rPr sz="1850" spc="-80" dirty="0">
                <a:solidFill>
                  <a:srgbClr val="2B563B"/>
                </a:solidFill>
                <a:latin typeface="Verdana"/>
                <a:cs typeface="Verdana"/>
              </a:rPr>
              <a:t>m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1850" spc="-6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1850" spc="-6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1850" spc="35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80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1850" spc="-80" dirty="0">
                <a:solidFill>
                  <a:srgbClr val="2B563B"/>
                </a:solidFill>
                <a:latin typeface="Verdana"/>
                <a:cs typeface="Verdana"/>
              </a:rPr>
              <a:t>m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1850" spc="30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1850" spc="5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185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1850" spc="-1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1850" spc="5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1850" spc="2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1850" spc="-55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1850" spc="85" dirty="0">
                <a:solidFill>
                  <a:srgbClr val="2B563B"/>
                </a:solidFill>
                <a:latin typeface="Verdana"/>
                <a:cs typeface="Verdana"/>
              </a:rPr>
              <a:t>f  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misconﬁgurations </a:t>
            </a:r>
            <a:r>
              <a:rPr sz="1850" spc="15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1850" dirty="0">
                <a:solidFill>
                  <a:srgbClr val="2B563B"/>
                </a:solidFill>
                <a:latin typeface="Verdana"/>
                <a:cs typeface="Verdana"/>
              </a:rPr>
              <a:t>policy 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violations </a:t>
            </a:r>
            <a:r>
              <a:rPr sz="1850" spc="-15" dirty="0">
                <a:solidFill>
                  <a:srgbClr val="2B563B"/>
                </a:solidFill>
                <a:latin typeface="Verdana"/>
                <a:cs typeface="Verdana"/>
              </a:rPr>
              <a:t>across </a:t>
            </a:r>
            <a:r>
              <a:rPr sz="1850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1850" spc="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50" dirty="0">
                <a:solidFill>
                  <a:srgbClr val="2B563B"/>
                </a:solidFill>
                <a:latin typeface="Verdana"/>
                <a:cs typeface="Verdana"/>
              </a:rPr>
              <a:t>environments.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45" dirty="0">
                <a:solidFill>
                  <a:srgbClr val="2B563B"/>
                </a:solidFill>
                <a:latin typeface="Verdana"/>
                <a:cs typeface="Verdana"/>
              </a:rPr>
              <a:t>Moreover,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20" dirty="0">
                <a:solidFill>
                  <a:srgbClr val="2B563B"/>
                </a:solidFill>
                <a:latin typeface="Verdana"/>
                <a:cs typeface="Verdana"/>
              </a:rPr>
              <a:t>adopting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75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2B563B"/>
                </a:solidFill>
                <a:latin typeface="Verdana"/>
                <a:cs typeface="Verdana"/>
              </a:rPr>
              <a:t>Zero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2B563B"/>
                </a:solidFill>
                <a:latin typeface="Verdana"/>
                <a:cs typeface="Verdana"/>
              </a:rPr>
              <a:t>Trust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20" dirty="0">
                <a:solidFill>
                  <a:srgbClr val="2B563B"/>
                </a:solidFill>
                <a:latin typeface="Verdana"/>
                <a:cs typeface="Verdana"/>
              </a:rPr>
              <a:t>security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40" dirty="0">
                <a:solidFill>
                  <a:srgbClr val="2B563B"/>
                </a:solidFill>
                <a:latin typeface="Verdana"/>
                <a:cs typeface="Verdana"/>
              </a:rPr>
              <a:t>model, </a:t>
            </a:r>
            <a:r>
              <a:rPr sz="1850" spc="-63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20" dirty="0">
                <a:solidFill>
                  <a:srgbClr val="2B563B"/>
                </a:solidFill>
                <a:latin typeface="Verdana"/>
                <a:cs typeface="Verdana"/>
              </a:rPr>
              <a:t>w</a:t>
            </a:r>
            <a:r>
              <a:rPr sz="1850" spc="-60" dirty="0">
                <a:solidFill>
                  <a:srgbClr val="2B563B"/>
                </a:solidFill>
                <a:latin typeface="Verdana"/>
                <a:cs typeface="Verdana"/>
              </a:rPr>
              <a:t>h</a:t>
            </a:r>
            <a:r>
              <a:rPr sz="1850" spc="5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1850" spc="35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1850" spc="-55" dirty="0">
                <a:solidFill>
                  <a:srgbClr val="2B563B"/>
                </a:solidFill>
                <a:latin typeface="Verdana"/>
                <a:cs typeface="Verdana"/>
              </a:rPr>
              <a:t>h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1850" spc="-70" dirty="0">
                <a:solidFill>
                  <a:srgbClr val="2B563B"/>
                </a:solidFill>
                <a:latin typeface="Verdana"/>
                <a:cs typeface="Verdana"/>
              </a:rPr>
              <a:t>ss</a:t>
            </a:r>
            <a:r>
              <a:rPr sz="1850" spc="-40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1850" spc="-80" dirty="0">
                <a:solidFill>
                  <a:srgbClr val="2B563B"/>
                </a:solidFill>
                <a:latin typeface="Verdana"/>
                <a:cs typeface="Verdana"/>
              </a:rPr>
              <a:t>m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1850" spc="-65" dirty="0">
                <a:solidFill>
                  <a:srgbClr val="2B563B"/>
                </a:solidFill>
                <a:latin typeface="Verdana"/>
                <a:cs typeface="Verdana"/>
              </a:rPr>
              <a:t>s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6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1850" spc="30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5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1850" spc="-80" dirty="0">
                <a:solidFill>
                  <a:srgbClr val="2B563B"/>
                </a:solidFill>
                <a:latin typeface="Verdana"/>
                <a:cs typeface="Verdana"/>
              </a:rPr>
              <a:t>m</a:t>
            </a:r>
            <a:r>
              <a:rPr sz="1850" spc="25" dirty="0">
                <a:solidFill>
                  <a:srgbClr val="2B563B"/>
                </a:solidFill>
                <a:latin typeface="Verdana"/>
                <a:cs typeface="Verdana"/>
              </a:rPr>
              <a:t>p</a:t>
            </a:r>
            <a:r>
              <a:rPr sz="1850" spc="-45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1850" spc="5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1850" spc="35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1850" spc="5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1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1850" spc="-40" dirty="0">
                <a:solidFill>
                  <a:srgbClr val="2B563B"/>
                </a:solidFill>
                <a:latin typeface="Verdana"/>
                <a:cs typeface="Verdana"/>
              </a:rPr>
              <a:t>ru</a:t>
            </a:r>
            <a:r>
              <a:rPr sz="1850" spc="-70" dirty="0">
                <a:solidFill>
                  <a:srgbClr val="2B563B"/>
                </a:solidFill>
                <a:latin typeface="Verdana"/>
                <a:cs typeface="Verdana"/>
              </a:rPr>
              <a:t>s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1850" spc="-6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1850" spc="35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80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1850" spc="25" dirty="0">
                <a:solidFill>
                  <a:srgbClr val="2B563B"/>
                </a:solidFill>
                <a:latin typeface="Verdana"/>
                <a:cs typeface="Verdana"/>
              </a:rPr>
              <a:t>q</a:t>
            </a:r>
            <a:r>
              <a:rPr sz="1850" spc="-40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1850" spc="5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1850" spc="-80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1850" spc="-1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1850" spc="-65" dirty="0">
                <a:solidFill>
                  <a:srgbClr val="2B563B"/>
                </a:solidFill>
                <a:latin typeface="Verdana"/>
                <a:cs typeface="Verdana"/>
              </a:rPr>
              <a:t>s</a:t>
            </a:r>
            <a:r>
              <a:rPr sz="1850" spc="-1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35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1850" spc="2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1850" spc="-6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1850" spc="-1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1850" spc="5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1850" spc="-6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1850" spc="-40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1850" spc="2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1850" spc="-40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1850" spc="-55" dirty="0">
                <a:solidFill>
                  <a:srgbClr val="2B563B"/>
                </a:solidFill>
                <a:latin typeface="Verdana"/>
                <a:cs typeface="Verdana"/>
              </a:rPr>
              <a:t>s  </a:t>
            </a:r>
            <a:r>
              <a:rPr sz="1850" spc="5" dirty="0">
                <a:solidFill>
                  <a:srgbClr val="2B563B"/>
                </a:solidFill>
                <a:latin typeface="Verdana"/>
                <a:cs typeface="Verdana"/>
              </a:rPr>
              <a:t>veriﬁcation </a:t>
            </a:r>
            <a:r>
              <a:rPr sz="1850" spc="35" dirty="0">
                <a:solidFill>
                  <a:srgbClr val="2B563B"/>
                </a:solidFill>
                <a:latin typeface="Verdana"/>
                <a:cs typeface="Verdana"/>
              </a:rPr>
              <a:t>of </a:t>
            </a:r>
            <a:r>
              <a:rPr sz="1850" spc="-15" dirty="0">
                <a:solidFill>
                  <a:srgbClr val="2B563B"/>
                </a:solidFill>
                <a:latin typeface="Verdana"/>
                <a:cs typeface="Verdana"/>
              </a:rPr>
              <a:t>identities </a:t>
            </a:r>
            <a:r>
              <a:rPr sz="1850" spc="15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1850" spc="-25" dirty="0">
                <a:solidFill>
                  <a:srgbClr val="2B563B"/>
                </a:solidFill>
                <a:latin typeface="Verdana"/>
                <a:cs typeface="Verdana"/>
              </a:rPr>
              <a:t>access, </a:t>
            </a:r>
            <a:r>
              <a:rPr sz="1850" spc="15" dirty="0">
                <a:solidFill>
                  <a:srgbClr val="2B563B"/>
                </a:solidFill>
                <a:latin typeface="Verdana"/>
                <a:cs typeface="Verdana"/>
              </a:rPr>
              <a:t>can </a:t>
            </a:r>
            <a:r>
              <a:rPr sz="1850" spc="-15" dirty="0">
                <a:solidFill>
                  <a:srgbClr val="2B563B"/>
                </a:solidFill>
                <a:latin typeface="Verdana"/>
                <a:cs typeface="Verdana"/>
              </a:rPr>
              <a:t>enhance </a:t>
            </a:r>
            <a:r>
              <a:rPr sz="1850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1850" spc="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20" dirty="0">
                <a:solidFill>
                  <a:srgbClr val="2B563B"/>
                </a:solidFill>
                <a:latin typeface="Verdana"/>
                <a:cs typeface="Verdana"/>
              </a:rPr>
              <a:t>security</a:t>
            </a:r>
            <a:r>
              <a:rPr sz="1850" spc="-13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1850" spc="-50" dirty="0">
                <a:solidFill>
                  <a:srgbClr val="2B563B"/>
                </a:solidFill>
                <a:latin typeface="Verdana"/>
                <a:cs typeface="Verdana"/>
              </a:rPr>
              <a:t>posture.</a:t>
            </a: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50" spc="-245" dirty="0">
                <a:solidFill>
                  <a:srgbClr val="2B563B"/>
                </a:solidFill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276634" y="0"/>
            <a:ext cx="7011670" cy="10287000"/>
            <a:chOff x="11276634" y="0"/>
            <a:chExt cx="7011670" cy="10287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6634" y="0"/>
              <a:ext cx="7010399" cy="102869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345732" y="75"/>
              <a:ext cx="4942840" cy="1029969"/>
            </a:xfrm>
            <a:custGeom>
              <a:avLst/>
              <a:gdLst/>
              <a:ahLst/>
              <a:cxnLst/>
              <a:rect l="l" t="t" r="r" b="b"/>
              <a:pathLst>
                <a:path w="4942840" h="1029969">
                  <a:moveTo>
                    <a:pt x="4942256" y="537210"/>
                  </a:moveTo>
                  <a:lnTo>
                    <a:pt x="4910683" y="556260"/>
                  </a:lnTo>
                  <a:lnTo>
                    <a:pt x="4888331" y="571500"/>
                  </a:lnTo>
                  <a:lnTo>
                    <a:pt x="4868100" y="589280"/>
                  </a:lnTo>
                  <a:lnTo>
                    <a:pt x="4859515" y="594360"/>
                  </a:lnTo>
                  <a:lnTo>
                    <a:pt x="4851666" y="601980"/>
                  </a:lnTo>
                  <a:lnTo>
                    <a:pt x="4843932" y="608330"/>
                  </a:lnTo>
                  <a:lnTo>
                    <a:pt x="4835715" y="614680"/>
                  </a:lnTo>
                  <a:lnTo>
                    <a:pt x="4822672" y="623570"/>
                  </a:lnTo>
                  <a:lnTo>
                    <a:pt x="4809782" y="633730"/>
                  </a:lnTo>
                  <a:lnTo>
                    <a:pt x="4795825" y="645160"/>
                  </a:lnTo>
                  <a:lnTo>
                    <a:pt x="4779581" y="655320"/>
                  </a:lnTo>
                  <a:lnTo>
                    <a:pt x="4749990" y="674370"/>
                  </a:lnTo>
                  <a:lnTo>
                    <a:pt x="4741888" y="678180"/>
                  </a:lnTo>
                  <a:lnTo>
                    <a:pt x="4735322" y="683260"/>
                  </a:lnTo>
                  <a:lnTo>
                    <a:pt x="4729416" y="688340"/>
                  </a:lnTo>
                  <a:lnTo>
                    <a:pt x="4723320" y="697230"/>
                  </a:lnTo>
                  <a:lnTo>
                    <a:pt x="4706163" y="707390"/>
                  </a:lnTo>
                  <a:lnTo>
                    <a:pt x="4675403" y="731520"/>
                  </a:lnTo>
                  <a:lnTo>
                    <a:pt x="4636808" y="749300"/>
                  </a:lnTo>
                  <a:lnTo>
                    <a:pt x="4612767" y="756920"/>
                  </a:lnTo>
                  <a:lnTo>
                    <a:pt x="4589665" y="764540"/>
                  </a:lnTo>
                  <a:lnTo>
                    <a:pt x="4567872" y="772160"/>
                  </a:lnTo>
                  <a:lnTo>
                    <a:pt x="4552670" y="775970"/>
                  </a:lnTo>
                  <a:lnTo>
                    <a:pt x="4537926" y="781050"/>
                  </a:lnTo>
                  <a:lnTo>
                    <a:pt x="4523041" y="787400"/>
                  </a:lnTo>
                  <a:lnTo>
                    <a:pt x="4507420" y="791210"/>
                  </a:lnTo>
                  <a:lnTo>
                    <a:pt x="4494885" y="797560"/>
                  </a:lnTo>
                  <a:lnTo>
                    <a:pt x="4483303" y="801370"/>
                  </a:lnTo>
                  <a:lnTo>
                    <a:pt x="4472787" y="805180"/>
                  </a:lnTo>
                  <a:lnTo>
                    <a:pt x="4463478" y="810260"/>
                  </a:lnTo>
                  <a:lnTo>
                    <a:pt x="4442993" y="814070"/>
                  </a:lnTo>
                  <a:lnTo>
                    <a:pt x="4403649" y="819150"/>
                  </a:lnTo>
                  <a:lnTo>
                    <a:pt x="4383595" y="824230"/>
                  </a:lnTo>
                  <a:lnTo>
                    <a:pt x="4355655" y="828040"/>
                  </a:lnTo>
                  <a:lnTo>
                    <a:pt x="4327842" y="830580"/>
                  </a:lnTo>
                  <a:lnTo>
                    <a:pt x="4301261" y="836930"/>
                  </a:lnTo>
                  <a:lnTo>
                    <a:pt x="4277042" y="847090"/>
                  </a:lnTo>
                  <a:lnTo>
                    <a:pt x="4257878" y="852170"/>
                  </a:lnTo>
                  <a:lnTo>
                    <a:pt x="4239933" y="857250"/>
                  </a:lnTo>
                  <a:lnTo>
                    <a:pt x="4222547" y="864870"/>
                  </a:lnTo>
                  <a:lnTo>
                    <a:pt x="4205033" y="873760"/>
                  </a:lnTo>
                  <a:lnTo>
                    <a:pt x="4166489" y="887730"/>
                  </a:lnTo>
                  <a:lnTo>
                    <a:pt x="4126877" y="899160"/>
                  </a:lnTo>
                  <a:lnTo>
                    <a:pt x="4086707" y="904240"/>
                  </a:lnTo>
                  <a:lnTo>
                    <a:pt x="4066616" y="902970"/>
                  </a:lnTo>
                  <a:lnTo>
                    <a:pt x="4046537" y="901700"/>
                  </a:lnTo>
                  <a:lnTo>
                    <a:pt x="4035133" y="902970"/>
                  </a:lnTo>
                  <a:lnTo>
                    <a:pt x="4023322" y="902970"/>
                  </a:lnTo>
                  <a:lnTo>
                    <a:pt x="4010710" y="901700"/>
                  </a:lnTo>
                  <a:lnTo>
                    <a:pt x="4003789" y="900430"/>
                  </a:lnTo>
                  <a:lnTo>
                    <a:pt x="3996880" y="899160"/>
                  </a:lnTo>
                  <a:lnTo>
                    <a:pt x="3985044" y="899160"/>
                  </a:lnTo>
                  <a:lnTo>
                    <a:pt x="3973093" y="900430"/>
                  </a:lnTo>
                  <a:lnTo>
                    <a:pt x="3960622" y="899160"/>
                  </a:lnTo>
                  <a:lnTo>
                    <a:pt x="3947223" y="896620"/>
                  </a:lnTo>
                  <a:lnTo>
                    <a:pt x="3928402" y="896620"/>
                  </a:lnTo>
                  <a:lnTo>
                    <a:pt x="3889705" y="900430"/>
                  </a:lnTo>
                  <a:lnTo>
                    <a:pt x="3870896" y="901700"/>
                  </a:lnTo>
                  <a:lnTo>
                    <a:pt x="3859022" y="901700"/>
                  </a:lnTo>
                  <a:lnTo>
                    <a:pt x="3833723" y="904240"/>
                  </a:lnTo>
                  <a:lnTo>
                    <a:pt x="3819080" y="906780"/>
                  </a:lnTo>
                  <a:lnTo>
                    <a:pt x="3799979" y="908050"/>
                  </a:lnTo>
                  <a:lnTo>
                    <a:pt x="3780993" y="910590"/>
                  </a:lnTo>
                  <a:lnTo>
                    <a:pt x="3762692" y="914400"/>
                  </a:lnTo>
                  <a:lnTo>
                    <a:pt x="3745674" y="918210"/>
                  </a:lnTo>
                  <a:lnTo>
                    <a:pt x="3729571" y="922020"/>
                  </a:lnTo>
                  <a:lnTo>
                    <a:pt x="3697630" y="928370"/>
                  </a:lnTo>
                  <a:lnTo>
                    <a:pt x="3681539" y="932180"/>
                  </a:lnTo>
                  <a:lnTo>
                    <a:pt x="3635438" y="934720"/>
                  </a:lnTo>
                  <a:lnTo>
                    <a:pt x="3623945" y="935990"/>
                  </a:lnTo>
                  <a:lnTo>
                    <a:pt x="3597198" y="935990"/>
                  </a:lnTo>
                  <a:lnTo>
                    <a:pt x="3580066" y="934720"/>
                  </a:lnTo>
                  <a:lnTo>
                    <a:pt x="3557155" y="937260"/>
                  </a:lnTo>
                  <a:lnTo>
                    <a:pt x="3487864" y="941070"/>
                  </a:lnTo>
                  <a:lnTo>
                    <a:pt x="3419805" y="948690"/>
                  </a:lnTo>
                  <a:lnTo>
                    <a:pt x="3385362" y="951230"/>
                  </a:lnTo>
                  <a:lnTo>
                    <a:pt x="3349561" y="951230"/>
                  </a:lnTo>
                  <a:lnTo>
                    <a:pt x="3333826" y="952500"/>
                  </a:lnTo>
                  <a:lnTo>
                    <a:pt x="3303765" y="953770"/>
                  </a:lnTo>
                  <a:lnTo>
                    <a:pt x="3288474" y="955040"/>
                  </a:lnTo>
                  <a:lnTo>
                    <a:pt x="3276041" y="956310"/>
                  </a:lnTo>
                  <a:lnTo>
                    <a:pt x="3262058" y="957580"/>
                  </a:lnTo>
                  <a:lnTo>
                    <a:pt x="3247390" y="957580"/>
                  </a:lnTo>
                  <a:lnTo>
                    <a:pt x="3232975" y="956310"/>
                  </a:lnTo>
                  <a:lnTo>
                    <a:pt x="3211385" y="960120"/>
                  </a:lnTo>
                  <a:lnTo>
                    <a:pt x="3169323" y="962660"/>
                  </a:lnTo>
                  <a:lnTo>
                    <a:pt x="3126232" y="963930"/>
                  </a:lnTo>
                  <a:lnTo>
                    <a:pt x="3081794" y="963930"/>
                  </a:lnTo>
                  <a:lnTo>
                    <a:pt x="3035744" y="960120"/>
                  </a:lnTo>
                  <a:lnTo>
                    <a:pt x="2996222" y="963930"/>
                  </a:lnTo>
                  <a:lnTo>
                    <a:pt x="2955937" y="963930"/>
                  </a:lnTo>
                  <a:lnTo>
                    <a:pt x="2915386" y="962660"/>
                  </a:lnTo>
                  <a:lnTo>
                    <a:pt x="2820568" y="951230"/>
                  </a:lnTo>
                  <a:lnTo>
                    <a:pt x="2809583" y="949960"/>
                  </a:lnTo>
                  <a:lnTo>
                    <a:pt x="2776105" y="947420"/>
                  </a:lnTo>
                  <a:lnTo>
                    <a:pt x="2741993" y="948690"/>
                  </a:lnTo>
                  <a:lnTo>
                    <a:pt x="2730627" y="948690"/>
                  </a:lnTo>
                  <a:lnTo>
                    <a:pt x="2719171" y="949960"/>
                  </a:lnTo>
                  <a:lnTo>
                    <a:pt x="2707602" y="949960"/>
                  </a:lnTo>
                  <a:lnTo>
                    <a:pt x="2695892" y="951230"/>
                  </a:lnTo>
                  <a:lnTo>
                    <a:pt x="2678404" y="948690"/>
                  </a:lnTo>
                  <a:lnTo>
                    <a:pt x="2645346" y="944880"/>
                  </a:lnTo>
                  <a:lnTo>
                    <a:pt x="2594838" y="941070"/>
                  </a:lnTo>
                  <a:lnTo>
                    <a:pt x="2578544" y="939800"/>
                  </a:lnTo>
                  <a:lnTo>
                    <a:pt x="2554554" y="941070"/>
                  </a:lnTo>
                  <a:lnTo>
                    <a:pt x="2528760" y="939800"/>
                  </a:lnTo>
                  <a:lnTo>
                    <a:pt x="2500668" y="935990"/>
                  </a:lnTo>
                  <a:lnTo>
                    <a:pt x="2469832" y="932180"/>
                  </a:lnTo>
                  <a:lnTo>
                    <a:pt x="2450401" y="928370"/>
                  </a:lnTo>
                  <a:lnTo>
                    <a:pt x="2399068" y="919480"/>
                  </a:lnTo>
                  <a:lnTo>
                    <a:pt x="2348674" y="909320"/>
                  </a:lnTo>
                  <a:lnTo>
                    <a:pt x="2298890" y="897890"/>
                  </a:lnTo>
                  <a:lnTo>
                    <a:pt x="2249373" y="883920"/>
                  </a:lnTo>
                  <a:lnTo>
                    <a:pt x="2199830" y="866140"/>
                  </a:lnTo>
                  <a:lnTo>
                    <a:pt x="2157819" y="855980"/>
                  </a:lnTo>
                  <a:lnTo>
                    <a:pt x="2136394" y="849630"/>
                  </a:lnTo>
                  <a:lnTo>
                    <a:pt x="2114867" y="844550"/>
                  </a:lnTo>
                  <a:lnTo>
                    <a:pt x="2080056" y="835660"/>
                  </a:lnTo>
                  <a:lnTo>
                    <a:pt x="2044915" y="825500"/>
                  </a:lnTo>
                  <a:lnTo>
                    <a:pt x="1974405" y="807720"/>
                  </a:lnTo>
                  <a:lnTo>
                    <a:pt x="1876869" y="775970"/>
                  </a:lnTo>
                  <a:lnTo>
                    <a:pt x="1833092" y="763270"/>
                  </a:lnTo>
                  <a:lnTo>
                    <a:pt x="1792287" y="755650"/>
                  </a:lnTo>
                  <a:lnTo>
                    <a:pt x="1742351" y="742950"/>
                  </a:lnTo>
                  <a:lnTo>
                    <a:pt x="1693379" y="727710"/>
                  </a:lnTo>
                  <a:lnTo>
                    <a:pt x="1645386" y="711200"/>
                  </a:lnTo>
                  <a:lnTo>
                    <a:pt x="1598358" y="692150"/>
                  </a:lnTo>
                  <a:lnTo>
                    <a:pt x="1552282" y="671830"/>
                  </a:lnTo>
                  <a:lnTo>
                    <a:pt x="1507172" y="650240"/>
                  </a:lnTo>
                  <a:lnTo>
                    <a:pt x="1490522" y="642620"/>
                  </a:lnTo>
                  <a:lnTo>
                    <a:pt x="1457515" y="626110"/>
                  </a:lnTo>
                  <a:lnTo>
                    <a:pt x="1440878" y="617220"/>
                  </a:lnTo>
                  <a:lnTo>
                    <a:pt x="1404099" y="598170"/>
                  </a:lnTo>
                  <a:lnTo>
                    <a:pt x="1367307" y="582930"/>
                  </a:lnTo>
                  <a:lnTo>
                    <a:pt x="1330756" y="570230"/>
                  </a:lnTo>
                  <a:lnTo>
                    <a:pt x="1294701" y="560070"/>
                  </a:lnTo>
                  <a:lnTo>
                    <a:pt x="1273060" y="553720"/>
                  </a:lnTo>
                  <a:lnTo>
                    <a:pt x="1251153" y="544830"/>
                  </a:lnTo>
                  <a:lnTo>
                    <a:pt x="1230312" y="537210"/>
                  </a:lnTo>
                  <a:lnTo>
                    <a:pt x="1211897" y="528320"/>
                  </a:lnTo>
                  <a:lnTo>
                    <a:pt x="1175296" y="508000"/>
                  </a:lnTo>
                  <a:lnTo>
                    <a:pt x="1137767" y="488950"/>
                  </a:lnTo>
                  <a:lnTo>
                    <a:pt x="985037" y="416560"/>
                  </a:lnTo>
                  <a:lnTo>
                    <a:pt x="945184" y="396240"/>
                  </a:lnTo>
                  <a:lnTo>
                    <a:pt x="905954" y="373380"/>
                  </a:lnTo>
                  <a:lnTo>
                    <a:pt x="902398" y="365760"/>
                  </a:lnTo>
                  <a:lnTo>
                    <a:pt x="856437" y="347980"/>
                  </a:lnTo>
                  <a:lnTo>
                    <a:pt x="810958" y="327660"/>
                  </a:lnTo>
                  <a:lnTo>
                    <a:pt x="765949" y="306070"/>
                  </a:lnTo>
                  <a:lnTo>
                    <a:pt x="721423" y="283210"/>
                  </a:lnTo>
                  <a:lnTo>
                    <a:pt x="633793" y="234950"/>
                  </a:lnTo>
                  <a:lnTo>
                    <a:pt x="590689" y="209550"/>
                  </a:lnTo>
                  <a:lnTo>
                    <a:pt x="548068" y="182880"/>
                  </a:lnTo>
                  <a:lnTo>
                    <a:pt x="521195" y="167640"/>
                  </a:lnTo>
                  <a:lnTo>
                    <a:pt x="466280" y="134620"/>
                  </a:lnTo>
                  <a:lnTo>
                    <a:pt x="439356" y="119380"/>
                  </a:lnTo>
                  <a:lnTo>
                    <a:pt x="403148" y="104140"/>
                  </a:lnTo>
                  <a:lnTo>
                    <a:pt x="369900" y="88900"/>
                  </a:lnTo>
                  <a:lnTo>
                    <a:pt x="337718" y="71120"/>
                  </a:lnTo>
                  <a:lnTo>
                    <a:pt x="304736" y="54610"/>
                  </a:lnTo>
                  <a:lnTo>
                    <a:pt x="285661" y="41910"/>
                  </a:lnTo>
                  <a:lnTo>
                    <a:pt x="265899" y="30480"/>
                  </a:lnTo>
                  <a:lnTo>
                    <a:pt x="245046" y="19050"/>
                  </a:lnTo>
                  <a:lnTo>
                    <a:pt x="222694" y="7620"/>
                  </a:lnTo>
                  <a:lnTo>
                    <a:pt x="198691" y="0"/>
                  </a:lnTo>
                  <a:lnTo>
                    <a:pt x="0" y="0"/>
                  </a:lnTo>
                  <a:lnTo>
                    <a:pt x="61023" y="24130"/>
                  </a:lnTo>
                  <a:lnTo>
                    <a:pt x="88709" y="38100"/>
                  </a:lnTo>
                  <a:lnTo>
                    <a:pt x="115468" y="50800"/>
                  </a:lnTo>
                  <a:lnTo>
                    <a:pt x="142278" y="60960"/>
                  </a:lnTo>
                  <a:lnTo>
                    <a:pt x="168414" y="71120"/>
                  </a:lnTo>
                  <a:lnTo>
                    <a:pt x="193103" y="80010"/>
                  </a:lnTo>
                  <a:lnTo>
                    <a:pt x="232295" y="105410"/>
                  </a:lnTo>
                  <a:lnTo>
                    <a:pt x="252412" y="114300"/>
                  </a:lnTo>
                  <a:lnTo>
                    <a:pt x="273113" y="121920"/>
                  </a:lnTo>
                  <a:lnTo>
                    <a:pt x="306197" y="139700"/>
                  </a:lnTo>
                  <a:lnTo>
                    <a:pt x="339305" y="158750"/>
                  </a:lnTo>
                  <a:lnTo>
                    <a:pt x="373507" y="176530"/>
                  </a:lnTo>
                  <a:lnTo>
                    <a:pt x="409892" y="193040"/>
                  </a:lnTo>
                  <a:lnTo>
                    <a:pt x="437083" y="208280"/>
                  </a:lnTo>
                  <a:lnTo>
                    <a:pt x="492086" y="241300"/>
                  </a:lnTo>
                  <a:lnTo>
                    <a:pt x="519366" y="256540"/>
                  </a:lnTo>
                  <a:lnTo>
                    <a:pt x="561759" y="281940"/>
                  </a:lnTo>
                  <a:lnTo>
                    <a:pt x="648284" y="332740"/>
                  </a:lnTo>
                  <a:lnTo>
                    <a:pt x="692365" y="356870"/>
                  </a:lnTo>
                  <a:lnTo>
                    <a:pt x="736955" y="379730"/>
                  </a:lnTo>
                  <a:lnTo>
                    <a:pt x="782040" y="401320"/>
                  </a:lnTo>
                  <a:lnTo>
                    <a:pt x="827582" y="421640"/>
                  </a:lnTo>
                  <a:lnTo>
                    <a:pt x="873569" y="439420"/>
                  </a:lnTo>
                  <a:lnTo>
                    <a:pt x="912799" y="463550"/>
                  </a:lnTo>
                  <a:lnTo>
                    <a:pt x="952639" y="483870"/>
                  </a:lnTo>
                  <a:lnTo>
                    <a:pt x="1033335" y="521970"/>
                  </a:lnTo>
                  <a:lnTo>
                    <a:pt x="1070762" y="537210"/>
                  </a:lnTo>
                  <a:lnTo>
                    <a:pt x="1107516" y="554990"/>
                  </a:lnTo>
                  <a:lnTo>
                    <a:pt x="1143723" y="574040"/>
                  </a:lnTo>
                  <a:lnTo>
                    <a:pt x="1179512" y="595630"/>
                  </a:lnTo>
                  <a:lnTo>
                    <a:pt x="1203058" y="604520"/>
                  </a:lnTo>
                  <a:lnTo>
                    <a:pt x="1225397" y="610870"/>
                  </a:lnTo>
                  <a:lnTo>
                    <a:pt x="1268158" y="623570"/>
                  </a:lnTo>
                  <a:lnTo>
                    <a:pt x="1303782" y="633730"/>
                  </a:lnTo>
                  <a:lnTo>
                    <a:pt x="1339494" y="646430"/>
                  </a:lnTo>
                  <a:lnTo>
                    <a:pt x="1373733" y="661670"/>
                  </a:lnTo>
                  <a:lnTo>
                    <a:pt x="1404937" y="678180"/>
                  </a:lnTo>
                  <a:lnTo>
                    <a:pt x="1421269" y="687070"/>
                  </a:lnTo>
                  <a:lnTo>
                    <a:pt x="1454746" y="703580"/>
                  </a:lnTo>
                  <a:lnTo>
                    <a:pt x="1516951" y="734060"/>
                  </a:lnTo>
                  <a:lnTo>
                    <a:pt x="1563649" y="754380"/>
                  </a:lnTo>
                  <a:lnTo>
                    <a:pt x="1611884" y="774700"/>
                  </a:lnTo>
                  <a:lnTo>
                    <a:pt x="1661541" y="792480"/>
                  </a:lnTo>
                  <a:lnTo>
                    <a:pt x="1712556" y="807720"/>
                  </a:lnTo>
                  <a:lnTo>
                    <a:pt x="1805660" y="825500"/>
                  </a:lnTo>
                  <a:lnTo>
                    <a:pt x="1848612" y="835660"/>
                  </a:lnTo>
                  <a:lnTo>
                    <a:pt x="1944179" y="864870"/>
                  </a:lnTo>
                  <a:lnTo>
                    <a:pt x="1981365" y="877570"/>
                  </a:lnTo>
                  <a:lnTo>
                    <a:pt x="2017610" y="889000"/>
                  </a:lnTo>
                  <a:lnTo>
                    <a:pt x="2053336" y="899160"/>
                  </a:lnTo>
                  <a:lnTo>
                    <a:pt x="2130691" y="918210"/>
                  </a:lnTo>
                  <a:lnTo>
                    <a:pt x="2150872" y="922020"/>
                  </a:lnTo>
                  <a:lnTo>
                    <a:pt x="2170239" y="924560"/>
                  </a:lnTo>
                  <a:lnTo>
                    <a:pt x="2220404" y="942340"/>
                  </a:lnTo>
                  <a:lnTo>
                    <a:pt x="2272093" y="956310"/>
                  </a:lnTo>
                  <a:lnTo>
                    <a:pt x="2324684" y="969010"/>
                  </a:lnTo>
                  <a:lnTo>
                    <a:pt x="2377592" y="979170"/>
                  </a:lnTo>
                  <a:lnTo>
                    <a:pt x="2430208" y="986790"/>
                  </a:lnTo>
                  <a:lnTo>
                    <a:pt x="2448877" y="991870"/>
                  </a:lnTo>
                  <a:lnTo>
                    <a:pt x="2482735" y="999490"/>
                  </a:lnTo>
                  <a:lnTo>
                    <a:pt x="2513876" y="1003300"/>
                  </a:lnTo>
                  <a:lnTo>
                    <a:pt x="2566987" y="1003300"/>
                  </a:lnTo>
                  <a:lnTo>
                    <a:pt x="2616644" y="1005840"/>
                  </a:lnTo>
                  <a:lnTo>
                    <a:pt x="2634107" y="1007110"/>
                  </a:lnTo>
                  <a:lnTo>
                    <a:pt x="2666860" y="1012190"/>
                  </a:lnTo>
                  <a:lnTo>
                    <a:pt x="2684335" y="1013460"/>
                  </a:lnTo>
                  <a:lnTo>
                    <a:pt x="2696667" y="1013460"/>
                  </a:lnTo>
                  <a:lnTo>
                    <a:pt x="2722410" y="1016000"/>
                  </a:lnTo>
                  <a:lnTo>
                    <a:pt x="2734754" y="1016000"/>
                  </a:lnTo>
                  <a:lnTo>
                    <a:pt x="2825940" y="1019810"/>
                  </a:lnTo>
                  <a:lnTo>
                    <a:pt x="2857817" y="1023620"/>
                  </a:lnTo>
                  <a:lnTo>
                    <a:pt x="2896844" y="1029970"/>
                  </a:lnTo>
                  <a:lnTo>
                    <a:pt x="2998025" y="1029970"/>
                  </a:lnTo>
                  <a:lnTo>
                    <a:pt x="3027743" y="1027430"/>
                  </a:lnTo>
                  <a:lnTo>
                    <a:pt x="3072320" y="1029970"/>
                  </a:lnTo>
                  <a:lnTo>
                    <a:pt x="3117037" y="1029970"/>
                  </a:lnTo>
                  <a:lnTo>
                    <a:pt x="3161195" y="1028700"/>
                  </a:lnTo>
                  <a:lnTo>
                    <a:pt x="3204146" y="1028700"/>
                  </a:lnTo>
                  <a:lnTo>
                    <a:pt x="3211131" y="1027430"/>
                  </a:lnTo>
                  <a:lnTo>
                    <a:pt x="3225101" y="1024890"/>
                  </a:lnTo>
                  <a:lnTo>
                    <a:pt x="3237763" y="1022350"/>
                  </a:lnTo>
                  <a:lnTo>
                    <a:pt x="3251682" y="1021080"/>
                  </a:lnTo>
                  <a:lnTo>
                    <a:pt x="3266148" y="1021080"/>
                  </a:lnTo>
                  <a:lnTo>
                    <a:pt x="3280473" y="1023620"/>
                  </a:lnTo>
                  <a:lnTo>
                    <a:pt x="3296221" y="1022350"/>
                  </a:lnTo>
                  <a:lnTo>
                    <a:pt x="3326688" y="1021080"/>
                  </a:lnTo>
                  <a:lnTo>
                    <a:pt x="3342449" y="1019810"/>
                  </a:lnTo>
                  <a:lnTo>
                    <a:pt x="3378085" y="1019810"/>
                  </a:lnTo>
                  <a:lnTo>
                    <a:pt x="3412337" y="1017270"/>
                  </a:lnTo>
                  <a:lnTo>
                    <a:pt x="3446183" y="1013460"/>
                  </a:lnTo>
                  <a:lnTo>
                    <a:pt x="3480625" y="1010920"/>
                  </a:lnTo>
                  <a:lnTo>
                    <a:pt x="3503269" y="1008380"/>
                  </a:lnTo>
                  <a:lnTo>
                    <a:pt x="3525748" y="1007110"/>
                  </a:lnTo>
                  <a:lnTo>
                    <a:pt x="3547821" y="1003300"/>
                  </a:lnTo>
                  <a:lnTo>
                    <a:pt x="3569271" y="998220"/>
                  </a:lnTo>
                  <a:lnTo>
                    <a:pt x="3580663" y="996950"/>
                  </a:lnTo>
                  <a:lnTo>
                    <a:pt x="3592474" y="996950"/>
                  </a:lnTo>
                  <a:lnTo>
                    <a:pt x="3605085" y="998220"/>
                  </a:lnTo>
                  <a:lnTo>
                    <a:pt x="3618928" y="1000760"/>
                  </a:lnTo>
                  <a:lnTo>
                    <a:pt x="3664267" y="998220"/>
                  </a:lnTo>
                  <a:lnTo>
                    <a:pt x="3682974" y="996950"/>
                  </a:lnTo>
                  <a:lnTo>
                    <a:pt x="3701618" y="994410"/>
                  </a:lnTo>
                  <a:lnTo>
                    <a:pt x="3719030" y="988060"/>
                  </a:lnTo>
                  <a:lnTo>
                    <a:pt x="3734117" y="981710"/>
                  </a:lnTo>
                  <a:lnTo>
                    <a:pt x="3781933" y="970280"/>
                  </a:lnTo>
                  <a:lnTo>
                    <a:pt x="3798125" y="967740"/>
                  </a:lnTo>
                  <a:lnTo>
                    <a:pt x="3810482" y="966470"/>
                  </a:lnTo>
                  <a:lnTo>
                    <a:pt x="3824097" y="963930"/>
                  </a:lnTo>
                  <a:lnTo>
                    <a:pt x="3850068" y="961390"/>
                  </a:lnTo>
                  <a:lnTo>
                    <a:pt x="3867416" y="958850"/>
                  </a:lnTo>
                  <a:lnTo>
                    <a:pt x="3877246" y="957580"/>
                  </a:lnTo>
                  <a:lnTo>
                    <a:pt x="3887089" y="956310"/>
                  </a:lnTo>
                  <a:lnTo>
                    <a:pt x="3907320" y="955040"/>
                  </a:lnTo>
                  <a:lnTo>
                    <a:pt x="3926395" y="956310"/>
                  </a:lnTo>
                  <a:lnTo>
                    <a:pt x="3938676" y="956310"/>
                  </a:lnTo>
                  <a:lnTo>
                    <a:pt x="3964394" y="958850"/>
                  </a:lnTo>
                  <a:lnTo>
                    <a:pt x="3987939" y="958850"/>
                  </a:lnTo>
                  <a:lnTo>
                    <a:pt x="3998684" y="957580"/>
                  </a:lnTo>
                  <a:lnTo>
                    <a:pt x="4008323" y="957580"/>
                  </a:lnTo>
                  <a:lnTo>
                    <a:pt x="4016311" y="960120"/>
                  </a:lnTo>
                  <a:lnTo>
                    <a:pt x="4061980" y="961390"/>
                  </a:lnTo>
                  <a:lnTo>
                    <a:pt x="4088473" y="957580"/>
                  </a:lnTo>
                  <a:lnTo>
                    <a:pt x="4106138" y="955040"/>
                  </a:lnTo>
                  <a:lnTo>
                    <a:pt x="4169753" y="935990"/>
                  </a:lnTo>
                  <a:lnTo>
                    <a:pt x="4190555" y="929640"/>
                  </a:lnTo>
                  <a:lnTo>
                    <a:pt x="4209211" y="923290"/>
                  </a:lnTo>
                  <a:lnTo>
                    <a:pt x="4226318" y="915670"/>
                  </a:lnTo>
                  <a:lnTo>
                    <a:pt x="4243540" y="909320"/>
                  </a:lnTo>
                  <a:lnTo>
                    <a:pt x="4287139" y="896620"/>
                  </a:lnTo>
                  <a:lnTo>
                    <a:pt x="4363402" y="883920"/>
                  </a:lnTo>
                  <a:lnTo>
                    <a:pt x="4386135" y="882650"/>
                  </a:lnTo>
                  <a:lnTo>
                    <a:pt x="4430814" y="877570"/>
                  </a:lnTo>
                  <a:lnTo>
                    <a:pt x="4451921" y="872490"/>
                  </a:lnTo>
                  <a:lnTo>
                    <a:pt x="4466272" y="868680"/>
                  </a:lnTo>
                  <a:lnTo>
                    <a:pt x="4479048" y="863600"/>
                  </a:lnTo>
                  <a:lnTo>
                    <a:pt x="4491939" y="859790"/>
                  </a:lnTo>
                  <a:lnTo>
                    <a:pt x="4506658" y="855980"/>
                  </a:lnTo>
                  <a:lnTo>
                    <a:pt x="4519333" y="849630"/>
                  </a:lnTo>
                  <a:lnTo>
                    <a:pt x="4532020" y="845820"/>
                  </a:lnTo>
                  <a:lnTo>
                    <a:pt x="4545520" y="843280"/>
                  </a:lnTo>
                  <a:lnTo>
                    <a:pt x="4560633" y="839470"/>
                  </a:lnTo>
                  <a:lnTo>
                    <a:pt x="4586071" y="831850"/>
                  </a:lnTo>
                  <a:lnTo>
                    <a:pt x="4612398" y="825500"/>
                  </a:lnTo>
                  <a:lnTo>
                    <a:pt x="4665789" y="802640"/>
                  </a:lnTo>
                  <a:lnTo>
                    <a:pt x="4701044" y="781050"/>
                  </a:lnTo>
                  <a:lnTo>
                    <a:pt x="4734115" y="754380"/>
                  </a:lnTo>
                  <a:lnTo>
                    <a:pt x="4741824" y="749300"/>
                  </a:lnTo>
                  <a:lnTo>
                    <a:pt x="4748123" y="745490"/>
                  </a:lnTo>
                  <a:lnTo>
                    <a:pt x="4753737" y="739140"/>
                  </a:lnTo>
                  <a:lnTo>
                    <a:pt x="4759388" y="731520"/>
                  </a:lnTo>
                  <a:lnTo>
                    <a:pt x="4765040" y="727710"/>
                  </a:lnTo>
                  <a:lnTo>
                    <a:pt x="4778248" y="720090"/>
                  </a:lnTo>
                  <a:lnTo>
                    <a:pt x="4783899" y="717550"/>
                  </a:lnTo>
                  <a:lnTo>
                    <a:pt x="4797399" y="707390"/>
                  </a:lnTo>
                  <a:lnTo>
                    <a:pt x="4811585" y="697230"/>
                  </a:lnTo>
                  <a:lnTo>
                    <a:pt x="4825758" y="685800"/>
                  </a:lnTo>
                  <a:lnTo>
                    <a:pt x="4839271" y="676910"/>
                  </a:lnTo>
                  <a:lnTo>
                    <a:pt x="4847920" y="670560"/>
                  </a:lnTo>
                  <a:lnTo>
                    <a:pt x="4855794" y="662940"/>
                  </a:lnTo>
                  <a:lnTo>
                    <a:pt x="4863503" y="655320"/>
                  </a:lnTo>
                  <a:lnTo>
                    <a:pt x="4892014" y="633730"/>
                  </a:lnTo>
                  <a:lnTo>
                    <a:pt x="4914620" y="618490"/>
                  </a:lnTo>
                  <a:lnTo>
                    <a:pt x="4940071" y="601980"/>
                  </a:lnTo>
                  <a:lnTo>
                    <a:pt x="4942256" y="600710"/>
                  </a:lnTo>
                  <a:lnTo>
                    <a:pt x="4942256" y="537210"/>
                  </a:lnTo>
                  <a:close/>
                </a:path>
                <a:path w="4942840" h="1029969">
                  <a:moveTo>
                    <a:pt x="4942256" y="250342"/>
                  </a:moveTo>
                  <a:lnTo>
                    <a:pt x="4902098" y="266852"/>
                  </a:lnTo>
                  <a:lnTo>
                    <a:pt x="4864671" y="284632"/>
                  </a:lnTo>
                  <a:lnTo>
                    <a:pt x="4830000" y="306222"/>
                  </a:lnTo>
                  <a:lnTo>
                    <a:pt x="4818596" y="317652"/>
                  </a:lnTo>
                  <a:lnTo>
                    <a:pt x="4806607" y="327812"/>
                  </a:lnTo>
                  <a:lnTo>
                    <a:pt x="4794796" y="337972"/>
                  </a:lnTo>
                  <a:lnTo>
                    <a:pt x="4783899" y="349402"/>
                  </a:lnTo>
                  <a:lnTo>
                    <a:pt x="4751171" y="376072"/>
                  </a:lnTo>
                  <a:lnTo>
                    <a:pt x="4719967" y="405282"/>
                  </a:lnTo>
                  <a:lnTo>
                    <a:pt x="4690110" y="435762"/>
                  </a:lnTo>
                  <a:lnTo>
                    <a:pt x="4661471" y="468782"/>
                  </a:lnTo>
                  <a:lnTo>
                    <a:pt x="4634535" y="503072"/>
                  </a:lnTo>
                  <a:lnTo>
                    <a:pt x="4624768" y="514502"/>
                  </a:lnTo>
                  <a:lnTo>
                    <a:pt x="4589094" y="557682"/>
                  </a:lnTo>
                  <a:lnTo>
                    <a:pt x="4547044" y="599592"/>
                  </a:lnTo>
                  <a:lnTo>
                    <a:pt x="4498302" y="627532"/>
                  </a:lnTo>
                  <a:lnTo>
                    <a:pt x="4460557" y="642772"/>
                  </a:lnTo>
                  <a:lnTo>
                    <a:pt x="4447400" y="649122"/>
                  </a:lnTo>
                  <a:lnTo>
                    <a:pt x="4434738" y="652932"/>
                  </a:lnTo>
                  <a:lnTo>
                    <a:pt x="4422229" y="658012"/>
                  </a:lnTo>
                  <a:lnTo>
                    <a:pt x="4409503" y="664362"/>
                  </a:lnTo>
                  <a:lnTo>
                    <a:pt x="4385183" y="675792"/>
                  </a:lnTo>
                  <a:lnTo>
                    <a:pt x="4357814" y="684682"/>
                  </a:lnTo>
                  <a:lnTo>
                    <a:pt x="4329100" y="691032"/>
                  </a:lnTo>
                  <a:lnTo>
                    <a:pt x="4288548" y="698652"/>
                  </a:lnTo>
                  <a:lnTo>
                    <a:pt x="4263568" y="706272"/>
                  </a:lnTo>
                  <a:lnTo>
                    <a:pt x="4239971" y="711352"/>
                  </a:lnTo>
                  <a:lnTo>
                    <a:pt x="4215295" y="718972"/>
                  </a:lnTo>
                  <a:lnTo>
                    <a:pt x="4203509" y="721512"/>
                  </a:lnTo>
                  <a:lnTo>
                    <a:pt x="4189641" y="727862"/>
                  </a:lnTo>
                  <a:lnTo>
                    <a:pt x="4175468" y="732942"/>
                  </a:lnTo>
                  <a:lnTo>
                    <a:pt x="4161815" y="735482"/>
                  </a:lnTo>
                  <a:lnTo>
                    <a:pt x="4125493" y="739292"/>
                  </a:lnTo>
                  <a:lnTo>
                    <a:pt x="4100995" y="743102"/>
                  </a:lnTo>
                  <a:lnTo>
                    <a:pt x="4077716" y="749452"/>
                  </a:lnTo>
                  <a:lnTo>
                    <a:pt x="4057332" y="758342"/>
                  </a:lnTo>
                  <a:lnTo>
                    <a:pt x="4046613" y="760882"/>
                  </a:lnTo>
                  <a:lnTo>
                    <a:pt x="4036847" y="763422"/>
                  </a:lnTo>
                  <a:lnTo>
                    <a:pt x="4018470" y="773582"/>
                  </a:lnTo>
                  <a:lnTo>
                    <a:pt x="4006011" y="781202"/>
                  </a:lnTo>
                  <a:lnTo>
                    <a:pt x="3995077" y="786282"/>
                  </a:lnTo>
                  <a:lnTo>
                    <a:pt x="3984688" y="790092"/>
                  </a:lnTo>
                  <a:lnTo>
                    <a:pt x="3973893" y="791362"/>
                  </a:lnTo>
                  <a:lnTo>
                    <a:pt x="3957510" y="793902"/>
                  </a:lnTo>
                  <a:lnTo>
                    <a:pt x="3922928" y="796442"/>
                  </a:lnTo>
                  <a:lnTo>
                    <a:pt x="3906202" y="798982"/>
                  </a:lnTo>
                  <a:lnTo>
                    <a:pt x="3883914" y="801522"/>
                  </a:lnTo>
                  <a:lnTo>
                    <a:pt x="3861905" y="806602"/>
                  </a:lnTo>
                  <a:lnTo>
                    <a:pt x="3839362" y="812952"/>
                  </a:lnTo>
                  <a:lnTo>
                    <a:pt x="3815524" y="820572"/>
                  </a:lnTo>
                  <a:lnTo>
                    <a:pt x="3791102" y="825652"/>
                  </a:lnTo>
                  <a:lnTo>
                    <a:pt x="3767861" y="826922"/>
                  </a:lnTo>
                  <a:lnTo>
                    <a:pt x="3756164" y="825652"/>
                  </a:lnTo>
                  <a:lnTo>
                    <a:pt x="3744468" y="824382"/>
                  </a:lnTo>
                  <a:lnTo>
                    <a:pt x="3719639" y="821842"/>
                  </a:lnTo>
                  <a:lnTo>
                    <a:pt x="3710368" y="818032"/>
                  </a:lnTo>
                  <a:lnTo>
                    <a:pt x="3703891" y="821842"/>
                  </a:lnTo>
                  <a:lnTo>
                    <a:pt x="3700970" y="816762"/>
                  </a:lnTo>
                  <a:lnTo>
                    <a:pt x="3668699" y="812952"/>
                  </a:lnTo>
                  <a:lnTo>
                    <a:pt x="3637305" y="811682"/>
                  </a:lnTo>
                  <a:lnTo>
                    <a:pt x="3606063" y="812952"/>
                  </a:lnTo>
                  <a:lnTo>
                    <a:pt x="3574224" y="818032"/>
                  </a:lnTo>
                  <a:lnTo>
                    <a:pt x="3561867" y="819302"/>
                  </a:lnTo>
                  <a:lnTo>
                    <a:pt x="3534753" y="823112"/>
                  </a:lnTo>
                  <a:lnTo>
                    <a:pt x="3522408" y="824382"/>
                  </a:lnTo>
                  <a:lnTo>
                    <a:pt x="3497961" y="824382"/>
                  </a:lnTo>
                  <a:lnTo>
                    <a:pt x="3485400" y="821842"/>
                  </a:lnTo>
                  <a:lnTo>
                    <a:pt x="3473513" y="821842"/>
                  </a:lnTo>
                  <a:lnTo>
                    <a:pt x="3465131" y="820572"/>
                  </a:lnTo>
                  <a:lnTo>
                    <a:pt x="3446792" y="819302"/>
                  </a:lnTo>
                  <a:lnTo>
                    <a:pt x="3438842" y="818032"/>
                  </a:lnTo>
                  <a:lnTo>
                    <a:pt x="3414611" y="816762"/>
                  </a:lnTo>
                  <a:lnTo>
                    <a:pt x="3392716" y="819302"/>
                  </a:lnTo>
                  <a:lnTo>
                    <a:pt x="3373386" y="823112"/>
                  </a:lnTo>
                  <a:lnTo>
                    <a:pt x="3356800" y="826922"/>
                  </a:lnTo>
                  <a:lnTo>
                    <a:pt x="3345561" y="828192"/>
                  </a:lnTo>
                  <a:lnTo>
                    <a:pt x="3335629" y="830732"/>
                  </a:lnTo>
                  <a:lnTo>
                    <a:pt x="3326917" y="832002"/>
                  </a:lnTo>
                  <a:lnTo>
                    <a:pt x="3319335" y="832002"/>
                  </a:lnTo>
                  <a:lnTo>
                    <a:pt x="3289058" y="834542"/>
                  </a:lnTo>
                  <a:lnTo>
                    <a:pt x="3273907" y="834542"/>
                  </a:lnTo>
                  <a:lnTo>
                    <a:pt x="3258121" y="837082"/>
                  </a:lnTo>
                  <a:lnTo>
                    <a:pt x="3235134" y="837082"/>
                  </a:lnTo>
                  <a:lnTo>
                    <a:pt x="3137116" y="847242"/>
                  </a:lnTo>
                  <a:lnTo>
                    <a:pt x="3114230" y="848512"/>
                  </a:lnTo>
                  <a:lnTo>
                    <a:pt x="3065043" y="852322"/>
                  </a:lnTo>
                  <a:lnTo>
                    <a:pt x="3018891" y="851052"/>
                  </a:lnTo>
                  <a:lnTo>
                    <a:pt x="2975584" y="847242"/>
                  </a:lnTo>
                  <a:lnTo>
                    <a:pt x="2959303" y="844702"/>
                  </a:lnTo>
                  <a:lnTo>
                    <a:pt x="2934906" y="840892"/>
                  </a:lnTo>
                  <a:lnTo>
                    <a:pt x="2880626" y="840892"/>
                  </a:lnTo>
                  <a:lnTo>
                    <a:pt x="2864294" y="843432"/>
                  </a:lnTo>
                  <a:lnTo>
                    <a:pt x="2852788" y="844702"/>
                  </a:lnTo>
                  <a:lnTo>
                    <a:pt x="2840761" y="844702"/>
                  </a:lnTo>
                  <a:lnTo>
                    <a:pt x="2738628" y="825652"/>
                  </a:lnTo>
                  <a:lnTo>
                    <a:pt x="2667063" y="807872"/>
                  </a:lnTo>
                  <a:lnTo>
                    <a:pt x="2615831" y="792632"/>
                  </a:lnTo>
                  <a:lnTo>
                    <a:pt x="2562453" y="774852"/>
                  </a:lnTo>
                  <a:lnTo>
                    <a:pt x="2509913" y="753262"/>
                  </a:lnTo>
                  <a:lnTo>
                    <a:pt x="2461196" y="727862"/>
                  </a:lnTo>
                  <a:lnTo>
                    <a:pt x="2443911" y="721512"/>
                  </a:lnTo>
                  <a:lnTo>
                    <a:pt x="2425535" y="715162"/>
                  </a:lnTo>
                  <a:lnTo>
                    <a:pt x="2407678" y="710082"/>
                  </a:lnTo>
                  <a:lnTo>
                    <a:pt x="2391981" y="705002"/>
                  </a:lnTo>
                  <a:lnTo>
                    <a:pt x="2350592" y="693572"/>
                  </a:lnTo>
                  <a:lnTo>
                    <a:pt x="2313495" y="679602"/>
                  </a:lnTo>
                  <a:lnTo>
                    <a:pt x="2279713" y="664362"/>
                  </a:lnTo>
                  <a:lnTo>
                    <a:pt x="2262086" y="659282"/>
                  </a:lnTo>
                  <a:lnTo>
                    <a:pt x="2213699" y="646582"/>
                  </a:lnTo>
                  <a:lnTo>
                    <a:pt x="2172081" y="627532"/>
                  </a:lnTo>
                  <a:lnTo>
                    <a:pt x="2149411" y="617372"/>
                  </a:lnTo>
                  <a:lnTo>
                    <a:pt x="2099017" y="594512"/>
                  </a:lnTo>
                  <a:lnTo>
                    <a:pt x="2044255" y="574192"/>
                  </a:lnTo>
                  <a:lnTo>
                    <a:pt x="2009533" y="564032"/>
                  </a:lnTo>
                  <a:lnTo>
                    <a:pt x="1975866" y="548792"/>
                  </a:lnTo>
                  <a:lnTo>
                    <a:pt x="1943811" y="532282"/>
                  </a:lnTo>
                  <a:lnTo>
                    <a:pt x="1913953" y="514502"/>
                  </a:lnTo>
                  <a:lnTo>
                    <a:pt x="1898256" y="505612"/>
                  </a:lnTo>
                  <a:lnTo>
                    <a:pt x="1884121" y="497992"/>
                  </a:lnTo>
                  <a:lnTo>
                    <a:pt x="1870671" y="490372"/>
                  </a:lnTo>
                  <a:lnTo>
                    <a:pt x="1857057" y="485292"/>
                  </a:lnTo>
                  <a:lnTo>
                    <a:pt x="1821002" y="463702"/>
                  </a:lnTo>
                  <a:lnTo>
                    <a:pt x="1785835" y="443382"/>
                  </a:lnTo>
                  <a:lnTo>
                    <a:pt x="1752434" y="423062"/>
                  </a:lnTo>
                  <a:lnTo>
                    <a:pt x="1597723" y="331622"/>
                  </a:lnTo>
                  <a:lnTo>
                    <a:pt x="1555242" y="307492"/>
                  </a:lnTo>
                  <a:lnTo>
                    <a:pt x="1511858" y="284632"/>
                  </a:lnTo>
                  <a:lnTo>
                    <a:pt x="1467408" y="261772"/>
                  </a:lnTo>
                  <a:lnTo>
                    <a:pt x="1421676" y="241452"/>
                  </a:lnTo>
                  <a:lnTo>
                    <a:pt x="1374495" y="222402"/>
                  </a:lnTo>
                  <a:lnTo>
                    <a:pt x="1325689" y="204622"/>
                  </a:lnTo>
                  <a:lnTo>
                    <a:pt x="1276819" y="190652"/>
                  </a:lnTo>
                  <a:lnTo>
                    <a:pt x="1250276" y="185572"/>
                  </a:lnTo>
                  <a:lnTo>
                    <a:pt x="1222057" y="177952"/>
                  </a:lnTo>
                  <a:lnTo>
                    <a:pt x="1152118" y="160172"/>
                  </a:lnTo>
                  <a:lnTo>
                    <a:pt x="1068793" y="139852"/>
                  </a:lnTo>
                  <a:lnTo>
                    <a:pt x="1028382" y="132232"/>
                  </a:lnTo>
                  <a:lnTo>
                    <a:pt x="969987" y="122072"/>
                  </a:lnTo>
                  <a:lnTo>
                    <a:pt x="940003" y="115722"/>
                  </a:lnTo>
                  <a:lnTo>
                    <a:pt x="909510" y="106832"/>
                  </a:lnTo>
                  <a:lnTo>
                    <a:pt x="866660" y="100482"/>
                  </a:lnTo>
                  <a:lnTo>
                    <a:pt x="825919" y="90322"/>
                  </a:lnTo>
                  <a:lnTo>
                    <a:pt x="786117" y="75082"/>
                  </a:lnTo>
                  <a:lnTo>
                    <a:pt x="722045" y="48412"/>
                  </a:lnTo>
                  <a:lnTo>
                    <a:pt x="698639" y="39522"/>
                  </a:lnTo>
                  <a:lnTo>
                    <a:pt x="675919" y="30632"/>
                  </a:lnTo>
                  <a:lnTo>
                    <a:pt x="653986" y="24282"/>
                  </a:lnTo>
                  <a:lnTo>
                    <a:pt x="597458" y="152"/>
                  </a:lnTo>
                  <a:lnTo>
                    <a:pt x="517715" y="152"/>
                  </a:lnTo>
                  <a:lnTo>
                    <a:pt x="534441" y="7772"/>
                  </a:lnTo>
                  <a:lnTo>
                    <a:pt x="581926" y="26822"/>
                  </a:lnTo>
                  <a:lnTo>
                    <a:pt x="605726" y="36982"/>
                  </a:lnTo>
                  <a:lnTo>
                    <a:pt x="627710" y="43332"/>
                  </a:lnTo>
                  <a:lnTo>
                    <a:pt x="673531" y="61112"/>
                  </a:lnTo>
                  <a:lnTo>
                    <a:pt x="697166" y="71272"/>
                  </a:lnTo>
                  <a:lnTo>
                    <a:pt x="738733" y="87782"/>
                  </a:lnTo>
                  <a:lnTo>
                    <a:pt x="782002" y="103022"/>
                  </a:lnTo>
                  <a:lnTo>
                    <a:pt x="826211" y="114452"/>
                  </a:lnTo>
                  <a:lnTo>
                    <a:pt x="870648" y="122072"/>
                  </a:lnTo>
                  <a:lnTo>
                    <a:pt x="960081" y="141122"/>
                  </a:lnTo>
                  <a:lnTo>
                    <a:pt x="989520" y="148742"/>
                  </a:lnTo>
                  <a:lnTo>
                    <a:pt x="1029868" y="155092"/>
                  </a:lnTo>
                  <a:lnTo>
                    <a:pt x="1111440" y="172872"/>
                  </a:lnTo>
                  <a:lnTo>
                    <a:pt x="1151445" y="180492"/>
                  </a:lnTo>
                  <a:lnTo>
                    <a:pt x="1202855" y="193192"/>
                  </a:lnTo>
                  <a:lnTo>
                    <a:pt x="1253172" y="208432"/>
                  </a:lnTo>
                  <a:lnTo>
                    <a:pt x="1323670" y="233832"/>
                  </a:lnTo>
                  <a:lnTo>
                    <a:pt x="1368094" y="251612"/>
                  </a:lnTo>
                  <a:lnTo>
                    <a:pt x="1411630" y="271932"/>
                  </a:lnTo>
                  <a:lnTo>
                    <a:pt x="1496707" y="315112"/>
                  </a:lnTo>
                  <a:lnTo>
                    <a:pt x="1580184" y="363372"/>
                  </a:lnTo>
                  <a:lnTo>
                    <a:pt x="1663382" y="414172"/>
                  </a:lnTo>
                  <a:lnTo>
                    <a:pt x="1699806" y="435762"/>
                  </a:lnTo>
                  <a:lnTo>
                    <a:pt x="1735328" y="456082"/>
                  </a:lnTo>
                  <a:lnTo>
                    <a:pt x="1769605" y="477672"/>
                  </a:lnTo>
                  <a:lnTo>
                    <a:pt x="1802320" y="500532"/>
                  </a:lnTo>
                  <a:lnTo>
                    <a:pt x="1817497" y="508152"/>
                  </a:lnTo>
                  <a:lnTo>
                    <a:pt x="1844040" y="523392"/>
                  </a:lnTo>
                  <a:lnTo>
                    <a:pt x="1859216" y="531012"/>
                  </a:lnTo>
                  <a:lnTo>
                    <a:pt x="1894890" y="552602"/>
                  </a:lnTo>
                  <a:lnTo>
                    <a:pt x="1929599" y="571652"/>
                  </a:lnTo>
                  <a:lnTo>
                    <a:pt x="1965121" y="588162"/>
                  </a:lnTo>
                  <a:lnTo>
                    <a:pt x="2003234" y="598322"/>
                  </a:lnTo>
                  <a:lnTo>
                    <a:pt x="2027364" y="603402"/>
                  </a:lnTo>
                  <a:lnTo>
                    <a:pt x="2050161" y="612292"/>
                  </a:lnTo>
                  <a:lnTo>
                    <a:pt x="2098230" y="638962"/>
                  </a:lnTo>
                  <a:lnTo>
                    <a:pt x="2143074" y="659282"/>
                  </a:lnTo>
                  <a:lnTo>
                    <a:pt x="2202624" y="680872"/>
                  </a:lnTo>
                  <a:lnTo>
                    <a:pt x="2217610" y="683412"/>
                  </a:lnTo>
                  <a:lnTo>
                    <a:pt x="2233180" y="687222"/>
                  </a:lnTo>
                  <a:lnTo>
                    <a:pt x="2247531" y="691032"/>
                  </a:lnTo>
                  <a:lnTo>
                    <a:pt x="2258885" y="696112"/>
                  </a:lnTo>
                  <a:lnTo>
                    <a:pt x="2279091" y="707542"/>
                  </a:lnTo>
                  <a:lnTo>
                    <a:pt x="2300503" y="715162"/>
                  </a:lnTo>
                  <a:lnTo>
                    <a:pt x="2323960" y="722782"/>
                  </a:lnTo>
                  <a:lnTo>
                    <a:pt x="2350325" y="730402"/>
                  </a:lnTo>
                  <a:lnTo>
                    <a:pt x="2366226" y="734212"/>
                  </a:lnTo>
                  <a:lnTo>
                    <a:pt x="2383688" y="738022"/>
                  </a:lnTo>
                  <a:lnTo>
                    <a:pt x="2400998" y="743102"/>
                  </a:lnTo>
                  <a:lnTo>
                    <a:pt x="2416492" y="746912"/>
                  </a:lnTo>
                  <a:lnTo>
                    <a:pt x="2459634" y="768502"/>
                  </a:lnTo>
                  <a:lnTo>
                    <a:pt x="2503703" y="787552"/>
                  </a:lnTo>
                  <a:lnTo>
                    <a:pt x="2547734" y="804062"/>
                  </a:lnTo>
                  <a:lnTo>
                    <a:pt x="2590736" y="816762"/>
                  </a:lnTo>
                  <a:lnTo>
                    <a:pt x="2631757" y="828192"/>
                  </a:lnTo>
                  <a:lnTo>
                    <a:pt x="2669248" y="840892"/>
                  </a:lnTo>
                  <a:lnTo>
                    <a:pt x="2707005" y="851052"/>
                  </a:lnTo>
                  <a:lnTo>
                    <a:pt x="2746375" y="858672"/>
                  </a:lnTo>
                  <a:lnTo>
                    <a:pt x="2788729" y="863752"/>
                  </a:lnTo>
                  <a:lnTo>
                    <a:pt x="2800718" y="863752"/>
                  </a:lnTo>
                  <a:lnTo>
                    <a:pt x="2813951" y="865022"/>
                  </a:lnTo>
                  <a:lnTo>
                    <a:pt x="2828252" y="865022"/>
                  </a:lnTo>
                  <a:lnTo>
                    <a:pt x="2843466" y="863752"/>
                  </a:lnTo>
                  <a:lnTo>
                    <a:pt x="2861665" y="863752"/>
                  </a:lnTo>
                  <a:lnTo>
                    <a:pt x="2878607" y="862482"/>
                  </a:lnTo>
                  <a:lnTo>
                    <a:pt x="2894355" y="862482"/>
                  </a:lnTo>
                  <a:lnTo>
                    <a:pt x="2908998" y="865022"/>
                  </a:lnTo>
                  <a:lnTo>
                    <a:pt x="2950680" y="871372"/>
                  </a:lnTo>
                  <a:lnTo>
                    <a:pt x="2996133" y="872642"/>
                  </a:lnTo>
                  <a:lnTo>
                    <a:pt x="3044279" y="872642"/>
                  </a:lnTo>
                  <a:lnTo>
                    <a:pt x="3094037" y="868832"/>
                  </a:lnTo>
                  <a:lnTo>
                    <a:pt x="3117240" y="867562"/>
                  </a:lnTo>
                  <a:lnTo>
                    <a:pt x="3165525" y="862482"/>
                  </a:lnTo>
                  <a:lnTo>
                    <a:pt x="3191954" y="858672"/>
                  </a:lnTo>
                  <a:lnTo>
                    <a:pt x="3203206" y="858672"/>
                  </a:lnTo>
                  <a:lnTo>
                    <a:pt x="3213989" y="857402"/>
                  </a:lnTo>
                  <a:lnTo>
                    <a:pt x="3223806" y="858672"/>
                  </a:lnTo>
                  <a:lnTo>
                    <a:pt x="3232213" y="859942"/>
                  </a:lnTo>
                  <a:lnTo>
                    <a:pt x="3247580" y="857402"/>
                  </a:lnTo>
                  <a:lnTo>
                    <a:pt x="3277692" y="857402"/>
                  </a:lnTo>
                  <a:lnTo>
                    <a:pt x="3293427" y="854862"/>
                  </a:lnTo>
                  <a:lnTo>
                    <a:pt x="3304324" y="853592"/>
                  </a:lnTo>
                  <a:lnTo>
                    <a:pt x="3309505" y="852322"/>
                  </a:lnTo>
                  <a:lnTo>
                    <a:pt x="3325063" y="848512"/>
                  </a:lnTo>
                  <a:lnTo>
                    <a:pt x="3335972" y="845972"/>
                  </a:lnTo>
                  <a:lnTo>
                    <a:pt x="3355416" y="840892"/>
                  </a:lnTo>
                  <a:lnTo>
                    <a:pt x="3373475" y="837082"/>
                  </a:lnTo>
                  <a:lnTo>
                    <a:pt x="3391128" y="834542"/>
                  </a:lnTo>
                  <a:lnTo>
                    <a:pt x="3409378" y="834542"/>
                  </a:lnTo>
                  <a:lnTo>
                    <a:pt x="3417316" y="837082"/>
                  </a:lnTo>
                  <a:lnTo>
                    <a:pt x="3435286" y="838352"/>
                  </a:lnTo>
                  <a:lnTo>
                    <a:pt x="3443160" y="839622"/>
                  </a:lnTo>
                  <a:lnTo>
                    <a:pt x="3454895" y="838352"/>
                  </a:lnTo>
                  <a:lnTo>
                    <a:pt x="3466719" y="838352"/>
                  </a:lnTo>
                  <a:lnTo>
                    <a:pt x="3479190" y="839622"/>
                  </a:lnTo>
                  <a:lnTo>
                    <a:pt x="3492944" y="842162"/>
                  </a:lnTo>
                  <a:lnTo>
                    <a:pt x="3505657" y="840892"/>
                  </a:lnTo>
                  <a:lnTo>
                    <a:pt x="3519894" y="838352"/>
                  </a:lnTo>
                  <a:lnTo>
                    <a:pt x="3535235" y="835812"/>
                  </a:lnTo>
                  <a:lnTo>
                    <a:pt x="3551237" y="832002"/>
                  </a:lnTo>
                  <a:lnTo>
                    <a:pt x="3578771" y="828192"/>
                  </a:lnTo>
                  <a:lnTo>
                    <a:pt x="3606381" y="825652"/>
                  </a:lnTo>
                  <a:lnTo>
                    <a:pt x="3634130" y="825652"/>
                  </a:lnTo>
                  <a:lnTo>
                    <a:pt x="3662108" y="830732"/>
                  </a:lnTo>
                  <a:lnTo>
                    <a:pt x="3670744" y="833272"/>
                  </a:lnTo>
                  <a:lnTo>
                    <a:pt x="3677221" y="829462"/>
                  </a:lnTo>
                  <a:lnTo>
                    <a:pt x="3680777" y="835812"/>
                  </a:lnTo>
                  <a:lnTo>
                    <a:pt x="3709390" y="840892"/>
                  </a:lnTo>
                  <a:lnTo>
                    <a:pt x="3738956" y="843432"/>
                  </a:lnTo>
                  <a:lnTo>
                    <a:pt x="3769296" y="842162"/>
                  </a:lnTo>
                  <a:lnTo>
                    <a:pt x="3800284" y="837082"/>
                  </a:lnTo>
                  <a:lnTo>
                    <a:pt x="3821176" y="830732"/>
                  </a:lnTo>
                  <a:lnTo>
                    <a:pt x="3826179" y="829462"/>
                  </a:lnTo>
                  <a:lnTo>
                    <a:pt x="3836200" y="826922"/>
                  </a:lnTo>
                  <a:lnTo>
                    <a:pt x="3841204" y="825652"/>
                  </a:lnTo>
                  <a:lnTo>
                    <a:pt x="3859860" y="820572"/>
                  </a:lnTo>
                  <a:lnTo>
                    <a:pt x="3876611" y="816762"/>
                  </a:lnTo>
                  <a:lnTo>
                    <a:pt x="3894531" y="816762"/>
                  </a:lnTo>
                  <a:lnTo>
                    <a:pt x="3911917" y="815492"/>
                  </a:lnTo>
                  <a:lnTo>
                    <a:pt x="3947223" y="815492"/>
                  </a:lnTo>
                  <a:lnTo>
                    <a:pt x="3993972" y="802792"/>
                  </a:lnTo>
                  <a:lnTo>
                    <a:pt x="4025722" y="786282"/>
                  </a:lnTo>
                  <a:lnTo>
                    <a:pt x="4034053" y="783742"/>
                  </a:lnTo>
                  <a:lnTo>
                    <a:pt x="4041584" y="785012"/>
                  </a:lnTo>
                  <a:lnTo>
                    <a:pt x="4046004" y="783742"/>
                  </a:lnTo>
                  <a:lnTo>
                    <a:pt x="4059288" y="779932"/>
                  </a:lnTo>
                  <a:lnTo>
                    <a:pt x="4079722" y="774852"/>
                  </a:lnTo>
                  <a:lnTo>
                    <a:pt x="4100715" y="771042"/>
                  </a:lnTo>
                  <a:lnTo>
                    <a:pt x="4138638" y="768502"/>
                  </a:lnTo>
                  <a:lnTo>
                    <a:pt x="4156557" y="763422"/>
                  </a:lnTo>
                  <a:lnTo>
                    <a:pt x="4173690" y="757072"/>
                  </a:lnTo>
                  <a:lnTo>
                    <a:pt x="4189920" y="751992"/>
                  </a:lnTo>
                  <a:lnTo>
                    <a:pt x="4199509" y="748182"/>
                  </a:lnTo>
                  <a:lnTo>
                    <a:pt x="4209669" y="745642"/>
                  </a:lnTo>
                  <a:lnTo>
                    <a:pt x="4219816" y="741832"/>
                  </a:lnTo>
                  <a:lnTo>
                    <a:pt x="4229417" y="738022"/>
                  </a:lnTo>
                  <a:lnTo>
                    <a:pt x="4241203" y="735482"/>
                  </a:lnTo>
                  <a:lnTo>
                    <a:pt x="4265879" y="727862"/>
                  </a:lnTo>
                  <a:lnTo>
                    <a:pt x="4337748" y="712622"/>
                  </a:lnTo>
                  <a:lnTo>
                    <a:pt x="4365688" y="702462"/>
                  </a:lnTo>
                  <a:lnTo>
                    <a:pt x="4392866" y="689762"/>
                  </a:lnTo>
                  <a:lnTo>
                    <a:pt x="4402988" y="684682"/>
                  </a:lnTo>
                  <a:lnTo>
                    <a:pt x="4427004" y="677062"/>
                  </a:lnTo>
                  <a:lnTo>
                    <a:pt x="4437570" y="671982"/>
                  </a:lnTo>
                  <a:lnTo>
                    <a:pt x="4456862" y="665632"/>
                  </a:lnTo>
                  <a:lnTo>
                    <a:pt x="4473727" y="658012"/>
                  </a:lnTo>
                  <a:lnTo>
                    <a:pt x="4489780" y="649122"/>
                  </a:lnTo>
                  <a:lnTo>
                    <a:pt x="4506658" y="640232"/>
                  </a:lnTo>
                  <a:lnTo>
                    <a:pt x="4530407" y="624992"/>
                  </a:lnTo>
                  <a:lnTo>
                    <a:pt x="4575708" y="581812"/>
                  </a:lnTo>
                  <a:lnTo>
                    <a:pt x="4613973" y="537362"/>
                  </a:lnTo>
                  <a:lnTo>
                    <a:pt x="4621098" y="527202"/>
                  </a:lnTo>
                  <a:lnTo>
                    <a:pt x="4630128" y="515772"/>
                  </a:lnTo>
                  <a:lnTo>
                    <a:pt x="4650676" y="490372"/>
                  </a:lnTo>
                  <a:lnTo>
                    <a:pt x="4676457" y="459892"/>
                  </a:lnTo>
                  <a:lnTo>
                    <a:pt x="4705439" y="431952"/>
                  </a:lnTo>
                  <a:lnTo>
                    <a:pt x="4767262" y="376072"/>
                  </a:lnTo>
                  <a:lnTo>
                    <a:pt x="4778222" y="364642"/>
                  </a:lnTo>
                  <a:lnTo>
                    <a:pt x="4790071" y="353212"/>
                  </a:lnTo>
                  <a:lnTo>
                    <a:pt x="4802022" y="343052"/>
                  </a:lnTo>
                  <a:lnTo>
                    <a:pt x="4813363" y="332892"/>
                  </a:lnTo>
                  <a:lnTo>
                    <a:pt x="4842954" y="311302"/>
                  </a:lnTo>
                  <a:lnTo>
                    <a:pt x="4875657" y="294792"/>
                  </a:lnTo>
                  <a:lnTo>
                    <a:pt x="4911585" y="280822"/>
                  </a:lnTo>
                  <a:lnTo>
                    <a:pt x="4942256" y="270662"/>
                  </a:lnTo>
                  <a:lnTo>
                    <a:pt x="4942256" y="250342"/>
                  </a:lnTo>
                  <a:close/>
                </a:path>
              </a:pathLst>
            </a:custGeom>
            <a:solidFill>
              <a:srgbClr val="BCD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219933"/>
            <a:ext cx="8638729" cy="30670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35097" y="7219974"/>
            <a:ext cx="9152902" cy="30670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13475" y="1168203"/>
            <a:ext cx="625983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215" dirty="0"/>
              <a:t>System</a:t>
            </a:r>
            <a:r>
              <a:rPr sz="3150" spc="100" dirty="0"/>
              <a:t> </a:t>
            </a:r>
            <a:r>
              <a:rPr sz="3150" spc="185" dirty="0"/>
              <a:t>Development</a:t>
            </a:r>
            <a:r>
              <a:rPr sz="3150" spc="105" dirty="0"/>
              <a:t> </a:t>
            </a:r>
            <a:r>
              <a:rPr sz="3150" spc="210" dirty="0"/>
              <a:t>Approach</a:t>
            </a:r>
            <a:endParaRPr sz="3150"/>
          </a:p>
        </p:txBody>
      </p:sp>
      <p:sp>
        <p:nvSpPr>
          <p:cNvPr id="6" name="object 6"/>
          <p:cNvSpPr txBox="1"/>
          <p:nvPr/>
        </p:nvSpPr>
        <p:spPr>
          <a:xfrm>
            <a:off x="3895175" y="2643409"/>
            <a:ext cx="10496550" cy="267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216535" indent="-635" algn="ctr">
              <a:lnSpc>
                <a:spcPct val="100800"/>
              </a:lnSpc>
              <a:spcBef>
                <a:spcPts val="100"/>
              </a:spcBef>
            </a:pPr>
            <a:r>
              <a:rPr sz="2150" spc="-55" dirty="0">
                <a:solidFill>
                  <a:srgbClr val="2B563B"/>
                </a:solidFill>
                <a:latin typeface="Verdana"/>
                <a:cs typeface="Verdana"/>
              </a:rPr>
              <a:t>The system </a:t>
            </a:r>
            <a:r>
              <a:rPr sz="2150" spc="-25" dirty="0">
                <a:solidFill>
                  <a:srgbClr val="2B563B"/>
                </a:solidFill>
                <a:latin typeface="Verdana"/>
                <a:cs typeface="Verdana"/>
              </a:rPr>
              <a:t>development </a:t>
            </a:r>
            <a:r>
              <a:rPr sz="2150" spc="15" dirty="0">
                <a:solidFill>
                  <a:srgbClr val="2B563B"/>
                </a:solidFill>
                <a:latin typeface="Verdana"/>
                <a:cs typeface="Verdana"/>
              </a:rPr>
              <a:t>approach </a:t>
            </a:r>
            <a:r>
              <a:rPr sz="2150" spc="10" dirty="0">
                <a:solidFill>
                  <a:srgbClr val="2B563B"/>
                </a:solidFill>
                <a:latin typeface="Verdana"/>
                <a:cs typeface="Verdana"/>
              </a:rPr>
              <a:t>for </a:t>
            </a:r>
            <a:r>
              <a:rPr sz="2150" spc="-10" dirty="0">
                <a:solidFill>
                  <a:srgbClr val="2B563B"/>
                </a:solidFill>
                <a:latin typeface="Verdana"/>
                <a:cs typeface="Verdana"/>
              </a:rPr>
              <a:t>cyber </a:t>
            </a:r>
            <a:r>
              <a:rPr sz="2150" spc="-20" dirty="0">
                <a:solidFill>
                  <a:srgbClr val="2B563B"/>
                </a:solidFill>
                <a:latin typeface="Verdana"/>
                <a:cs typeface="Verdana"/>
              </a:rPr>
              <a:t>securing </a:t>
            </a:r>
            <a:r>
              <a:rPr sz="2150" spc="-30" dirty="0">
                <a:solidFill>
                  <a:srgbClr val="2B563B"/>
                </a:solidFill>
                <a:latin typeface="Verdana"/>
                <a:cs typeface="Verdana"/>
              </a:rPr>
              <a:t>the </a:t>
            </a:r>
            <a:r>
              <a:rPr sz="2150" spc="-5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2150" spc="-35" dirty="0">
                <a:solidFill>
                  <a:srgbClr val="2B563B"/>
                </a:solidFill>
                <a:latin typeface="Verdana"/>
                <a:cs typeface="Verdana"/>
              </a:rPr>
              <a:t>should </a:t>
            </a:r>
            <a:r>
              <a:rPr sz="2150" spc="-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20" dirty="0">
                <a:solidFill>
                  <a:srgbClr val="2B563B"/>
                </a:solidFill>
                <a:latin typeface="Verdana"/>
                <a:cs typeface="Verdana"/>
              </a:rPr>
              <a:t>leverage</a:t>
            </a:r>
            <a:r>
              <a:rPr sz="215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8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5" dirty="0">
                <a:solidFill>
                  <a:srgbClr val="2B563B"/>
                </a:solidFill>
                <a:latin typeface="Verdana"/>
                <a:cs typeface="Verdana"/>
              </a:rPr>
              <a:t>range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40" dirty="0">
                <a:solidFill>
                  <a:srgbClr val="2B563B"/>
                </a:solidFill>
                <a:latin typeface="Verdana"/>
                <a:cs typeface="Verdana"/>
              </a:rPr>
              <a:t>of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30" dirty="0">
                <a:solidFill>
                  <a:srgbClr val="2B563B"/>
                </a:solidFill>
                <a:latin typeface="Verdana"/>
                <a:cs typeface="Verdana"/>
              </a:rPr>
              <a:t>modern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15" dirty="0">
                <a:solidFill>
                  <a:srgbClr val="2B563B"/>
                </a:solidFill>
                <a:latin typeface="Verdana"/>
                <a:cs typeface="Verdana"/>
              </a:rPr>
              <a:t>technologies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10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65" dirty="0">
                <a:solidFill>
                  <a:srgbClr val="2B563B"/>
                </a:solidFill>
                <a:latin typeface="Verdana"/>
                <a:cs typeface="Verdana"/>
              </a:rPr>
              <a:t>tools.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20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15" dirty="0">
                <a:solidFill>
                  <a:srgbClr val="2B563B"/>
                </a:solidFill>
                <a:latin typeface="Verdana"/>
                <a:cs typeface="Verdana"/>
              </a:rPr>
              <a:t>Access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25" dirty="0">
                <a:solidFill>
                  <a:srgbClr val="2B563B"/>
                </a:solidFill>
                <a:latin typeface="Verdana"/>
                <a:cs typeface="Verdana"/>
              </a:rPr>
              <a:t>Security </a:t>
            </a:r>
            <a:r>
              <a:rPr sz="2150" spc="-2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40" dirty="0">
                <a:solidFill>
                  <a:srgbClr val="2B563B"/>
                </a:solidFill>
                <a:latin typeface="Verdana"/>
                <a:cs typeface="Verdana"/>
              </a:rPr>
              <a:t>Brokers</a:t>
            </a:r>
            <a:r>
              <a:rPr sz="215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90" dirty="0">
                <a:solidFill>
                  <a:srgbClr val="2B563B"/>
                </a:solidFill>
                <a:latin typeface="Verdana"/>
                <a:cs typeface="Verdana"/>
              </a:rPr>
              <a:t>(CASBs)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15" dirty="0">
                <a:solidFill>
                  <a:srgbClr val="2B563B"/>
                </a:solidFill>
                <a:latin typeface="Verdana"/>
                <a:cs typeface="Verdana"/>
              </a:rPr>
              <a:t>can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5" dirty="0">
                <a:solidFill>
                  <a:srgbClr val="2B563B"/>
                </a:solidFill>
                <a:latin typeface="Verdana"/>
                <a:cs typeface="Verdana"/>
              </a:rPr>
              <a:t>be</a:t>
            </a:r>
            <a:r>
              <a:rPr sz="215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25" dirty="0">
                <a:solidFill>
                  <a:srgbClr val="2B563B"/>
                </a:solidFill>
                <a:latin typeface="Verdana"/>
                <a:cs typeface="Verdana"/>
              </a:rPr>
              <a:t>employed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dirty="0">
                <a:solidFill>
                  <a:srgbClr val="2B563B"/>
                </a:solidFill>
                <a:latin typeface="Verdana"/>
                <a:cs typeface="Verdana"/>
              </a:rPr>
              <a:t>to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10" dirty="0">
                <a:solidFill>
                  <a:srgbClr val="2B563B"/>
                </a:solidFill>
                <a:latin typeface="Verdana"/>
                <a:cs typeface="Verdana"/>
              </a:rPr>
              <a:t>enforce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20" dirty="0">
                <a:solidFill>
                  <a:srgbClr val="2B563B"/>
                </a:solidFill>
                <a:latin typeface="Verdana"/>
                <a:cs typeface="Verdana"/>
              </a:rPr>
              <a:t>security</a:t>
            </a:r>
            <a:r>
              <a:rPr sz="215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25" dirty="0">
                <a:solidFill>
                  <a:srgbClr val="2B563B"/>
                </a:solidFill>
                <a:latin typeface="Verdana"/>
                <a:cs typeface="Verdana"/>
              </a:rPr>
              <a:t>policies,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25" dirty="0">
                <a:solidFill>
                  <a:srgbClr val="2B563B"/>
                </a:solidFill>
                <a:latin typeface="Verdana"/>
                <a:cs typeface="Verdana"/>
              </a:rPr>
              <a:t>monitor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50" dirty="0">
                <a:solidFill>
                  <a:srgbClr val="2B563B"/>
                </a:solidFill>
                <a:latin typeface="Verdana"/>
                <a:cs typeface="Verdana"/>
              </a:rPr>
              <a:t>user </a:t>
            </a:r>
            <a:r>
              <a:rPr sz="2150" spc="-74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20" dirty="0">
                <a:solidFill>
                  <a:srgbClr val="2B563B"/>
                </a:solidFill>
                <a:latin typeface="Verdana"/>
                <a:cs typeface="Verdana"/>
              </a:rPr>
              <a:t>activities,</a:t>
            </a:r>
            <a:r>
              <a:rPr sz="215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10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40" dirty="0">
                <a:solidFill>
                  <a:srgbClr val="2B563B"/>
                </a:solidFill>
                <a:latin typeface="Verdana"/>
                <a:cs typeface="Verdana"/>
              </a:rPr>
              <a:t>prevent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40" dirty="0">
                <a:solidFill>
                  <a:srgbClr val="2B563B"/>
                </a:solidFill>
                <a:latin typeface="Verdana"/>
                <a:cs typeface="Verdana"/>
              </a:rPr>
              <a:t>data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5" dirty="0">
                <a:solidFill>
                  <a:srgbClr val="2B563B"/>
                </a:solidFill>
                <a:latin typeface="Verdana"/>
                <a:cs typeface="Verdana"/>
              </a:rPr>
              <a:t>leakage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20" dirty="0">
                <a:solidFill>
                  <a:srgbClr val="2B563B"/>
                </a:solidFill>
                <a:latin typeface="Verdana"/>
                <a:cs typeface="Verdana"/>
              </a:rPr>
              <a:t>across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35" dirty="0">
                <a:solidFill>
                  <a:srgbClr val="2B563B"/>
                </a:solidFill>
                <a:latin typeface="Verdana"/>
                <a:cs typeface="Verdana"/>
              </a:rPr>
              <a:t>multiple</a:t>
            </a:r>
            <a:r>
              <a:rPr sz="215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5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45" dirty="0">
                <a:solidFill>
                  <a:srgbClr val="2B563B"/>
                </a:solidFill>
                <a:latin typeface="Verdana"/>
                <a:cs typeface="Verdana"/>
              </a:rPr>
              <a:t>services.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Verdana"/>
              <a:cs typeface="Verdana"/>
            </a:endParaRPr>
          </a:p>
          <a:p>
            <a:pPr marL="12700" marR="5080" indent="-635" algn="ctr">
              <a:lnSpc>
                <a:spcPct val="101699"/>
              </a:lnSpc>
            </a:pPr>
            <a:r>
              <a:rPr sz="2150" spc="-20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2150" spc="-5" dirty="0">
                <a:solidFill>
                  <a:srgbClr val="2B563B"/>
                </a:solidFill>
                <a:latin typeface="Verdana"/>
                <a:cs typeface="Verdana"/>
              </a:rPr>
              <a:t>Workload Protection </a:t>
            </a:r>
            <a:r>
              <a:rPr sz="2150" spc="-15" dirty="0">
                <a:solidFill>
                  <a:srgbClr val="2B563B"/>
                </a:solidFill>
                <a:latin typeface="Verdana"/>
                <a:cs typeface="Verdana"/>
              </a:rPr>
              <a:t>Platforms </a:t>
            </a:r>
            <a:r>
              <a:rPr sz="2150" spc="-55" dirty="0">
                <a:solidFill>
                  <a:srgbClr val="2B563B"/>
                </a:solidFill>
                <a:latin typeface="Verdana"/>
                <a:cs typeface="Verdana"/>
              </a:rPr>
              <a:t>(CWPPs) </a:t>
            </a:r>
            <a:r>
              <a:rPr sz="2150" spc="15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2150" spc="-20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2150" spc="-25" dirty="0">
                <a:solidFill>
                  <a:srgbClr val="2B563B"/>
                </a:solidFill>
                <a:latin typeface="Verdana"/>
                <a:cs typeface="Verdana"/>
              </a:rPr>
              <a:t>Security Posture </a:t>
            </a:r>
            <a:r>
              <a:rPr sz="2150" spc="-2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dirty="0">
                <a:solidFill>
                  <a:srgbClr val="2B563B"/>
                </a:solidFill>
                <a:latin typeface="Verdana"/>
                <a:cs typeface="Verdana"/>
              </a:rPr>
              <a:t>Management </a:t>
            </a:r>
            <a:r>
              <a:rPr sz="2150" spc="-75" dirty="0">
                <a:solidFill>
                  <a:srgbClr val="2B563B"/>
                </a:solidFill>
                <a:latin typeface="Verdana"/>
                <a:cs typeface="Verdana"/>
              </a:rPr>
              <a:t>(CSPM) </a:t>
            </a:r>
            <a:r>
              <a:rPr sz="2150" spc="-35" dirty="0">
                <a:solidFill>
                  <a:srgbClr val="2B563B"/>
                </a:solidFill>
                <a:latin typeface="Verdana"/>
                <a:cs typeface="Verdana"/>
              </a:rPr>
              <a:t>solutions should </a:t>
            </a:r>
            <a:r>
              <a:rPr sz="2150" spc="10" dirty="0">
                <a:solidFill>
                  <a:srgbClr val="2B563B"/>
                </a:solidFill>
                <a:latin typeface="Verdana"/>
                <a:cs typeface="Verdana"/>
              </a:rPr>
              <a:t>be </a:t>
            </a:r>
            <a:r>
              <a:rPr sz="2150" spc="-10" dirty="0">
                <a:solidFill>
                  <a:srgbClr val="2B563B"/>
                </a:solidFill>
                <a:latin typeface="Verdana"/>
                <a:cs typeface="Verdana"/>
              </a:rPr>
              <a:t>integrated </a:t>
            </a:r>
            <a:r>
              <a:rPr sz="2150" dirty="0">
                <a:solidFill>
                  <a:srgbClr val="2B563B"/>
                </a:solidFill>
                <a:latin typeface="Verdana"/>
                <a:cs typeface="Verdana"/>
              </a:rPr>
              <a:t>to </a:t>
            </a:r>
            <a:r>
              <a:rPr sz="2150" spc="-35" dirty="0">
                <a:solidFill>
                  <a:srgbClr val="2B563B"/>
                </a:solidFill>
                <a:latin typeface="Verdana"/>
                <a:cs typeface="Verdana"/>
              </a:rPr>
              <a:t>secure </a:t>
            </a:r>
            <a:r>
              <a:rPr sz="2150" spc="-15" dirty="0">
                <a:solidFill>
                  <a:srgbClr val="2B563B"/>
                </a:solidFill>
                <a:latin typeface="Verdana"/>
                <a:cs typeface="Verdana"/>
              </a:rPr>
              <a:t>workloads </a:t>
            </a:r>
            <a:r>
              <a:rPr sz="2150" spc="15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2150" spc="-7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55" dirty="0">
                <a:solidFill>
                  <a:srgbClr val="2B563B"/>
                </a:solidFill>
                <a:latin typeface="Verdana"/>
                <a:cs typeface="Verdana"/>
              </a:rPr>
              <a:t>ensure</a:t>
            </a:r>
            <a:r>
              <a:rPr sz="215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dirty="0">
                <a:solidFill>
                  <a:srgbClr val="2B563B"/>
                </a:solidFill>
                <a:latin typeface="Verdana"/>
                <a:cs typeface="Verdana"/>
              </a:rPr>
              <a:t>compliance</a:t>
            </a:r>
            <a:r>
              <a:rPr sz="215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25" dirty="0">
                <a:solidFill>
                  <a:srgbClr val="2B563B"/>
                </a:solidFill>
                <a:latin typeface="Verdana"/>
                <a:cs typeface="Verdana"/>
              </a:rPr>
              <a:t>with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20" dirty="0">
                <a:solidFill>
                  <a:srgbClr val="2B563B"/>
                </a:solidFill>
                <a:latin typeface="Verdana"/>
                <a:cs typeface="Verdana"/>
              </a:rPr>
              <a:t>security</a:t>
            </a:r>
            <a:r>
              <a:rPr sz="215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20" dirty="0">
                <a:solidFill>
                  <a:srgbClr val="2B563B"/>
                </a:solidFill>
                <a:latin typeface="Verdana"/>
                <a:cs typeface="Verdana"/>
              </a:rPr>
              <a:t>best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dirty="0">
                <a:solidFill>
                  <a:srgbClr val="2B563B"/>
                </a:solidFill>
                <a:latin typeface="Verdana"/>
                <a:cs typeface="Verdana"/>
              </a:rPr>
              <a:t>practices</a:t>
            </a:r>
            <a:r>
              <a:rPr sz="215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20" dirty="0">
                <a:solidFill>
                  <a:srgbClr val="2B563B"/>
                </a:solidFill>
                <a:latin typeface="Verdana"/>
                <a:cs typeface="Verdana"/>
              </a:rPr>
              <a:t>across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30" dirty="0">
                <a:solidFill>
                  <a:srgbClr val="2B563B"/>
                </a:solidFill>
                <a:latin typeface="Verdana"/>
                <a:cs typeface="Verdana"/>
              </a:rPr>
              <a:t>the</a:t>
            </a:r>
            <a:r>
              <a:rPr sz="215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5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r>
              <a:rPr sz="2150" spc="-1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150" spc="-40" dirty="0">
                <a:solidFill>
                  <a:srgbClr val="2B563B"/>
                </a:solidFill>
                <a:latin typeface="Verdana"/>
                <a:cs typeface="Verdana"/>
              </a:rPr>
              <a:t>infrastructure.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199" y="6448418"/>
            <a:ext cx="10477499" cy="38385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93223" y="1894364"/>
            <a:ext cx="10368915" cy="3677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02235">
              <a:lnSpc>
                <a:spcPct val="99600"/>
              </a:lnSpc>
              <a:spcBef>
                <a:spcPts val="110"/>
              </a:spcBef>
            </a:pP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The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algorithm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for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cyber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securing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the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should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follow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risk-based </a:t>
            </a:r>
            <a:r>
              <a:rPr sz="2400" spc="-8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approach,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continuously assessing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prioritizing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security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controls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B563B"/>
                </a:solidFill>
                <a:latin typeface="Verdana"/>
                <a:cs typeface="Verdana"/>
              </a:rPr>
              <a:t>based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on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the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organization's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B563B"/>
                </a:solidFill>
                <a:latin typeface="Verdana"/>
                <a:cs typeface="Verdana"/>
              </a:rPr>
              <a:t>speciﬁc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threat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B563B"/>
                </a:solidFill>
                <a:latin typeface="Verdana"/>
                <a:cs typeface="Verdana"/>
              </a:rPr>
              <a:t>landscape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risk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2B563B"/>
                </a:solidFill>
                <a:latin typeface="Verdana"/>
                <a:cs typeface="Verdana"/>
              </a:rPr>
              <a:t>proﬁle. </a:t>
            </a:r>
            <a:r>
              <a:rPr sz="2400" spc="-8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This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can </a:t>
            </a:r>
            <a:r>
              <a:rPr sz="2400" spc="-5" dirty="0">
                <a:solidFill>
                  <a:srgbClr val="2B563B"/>
                </a:solidFill>
                <a:latin typeface="Verdana"/>
                <a:cs typeface="Verdana"/>
              </a:rPr>
              <a:t>be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achieved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through </a:t>
            </a:r>
            <a:r>
              <a:rPr sz="2400" spc="75" dirty="0">
                <a:solidFill>
                  <a:srgbClr val="2B563B"/>
                </a:solidFill>
                <a:latin typeface="Verdana"/>
                <a:cs typeface="Verdana"/>
              </a:rPr>
              <a:t>a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combination </a:t>
            </a:r>
            <a:r>
              <a:rPr sz="2400" spc="30" dirty="0">
                <a:solidFill>
                  <a:srgbClr val="2B563B"/>
                </a:solidFill>
                <a:latin typeface="Verdana"/>
                <a:cs typeface="Verdana"/>
              </a:rPr>
              <a:t>of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automated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risk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2B563B"/>
                </a:solidFill>
                <a:latin typeface="Verdana"/>
                <a:cs typeface="Verdana"/>
              </a:rPr>
              <a:t>assess</a:t>
            </a:r>
            <a:r>
              <a:rPr sz="2400" spc="-120" dirty="0">
                <a:solidFill>
                  <a:srgbClr val="2B563B"/>
                </a:solidFill>
                <a:latin typeface="Verdana"/>
                <a:cs typeface="Verdana"/>
              </a:rPr>
              <a:t>m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7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10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ols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20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m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10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400" spc="5" dirty="0">
                <a:solidFill>
                  <a:srgbClr val="2B563B"/>
                </a:solidFill>
                <a:latin typeface="Verdana"/>
                <a:cs typeface="Verdana"/>
              </a:rPr>
              <a:t>al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sec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rity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vi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65" dirty="0">
                <a:solidFill>
                  <a:srgbClr val="2B563B"/>
                </a:solidFill>
                <a:latin typeface="Verdana"/>
                <a:cs typeface="Verdana"/>
              </a:rPr>
              <a:t>w</a:t>
            </a:r>
            <a:r>
              <a:rPr sz="2400" spc="-215" dirty="0">
                <a:solidFill>
                  <a:srgbClr val="2B563B"/>
                </a:solidFill>
                <a:latin typeface="Verdana"/>
                <a:cs typeface="Verdana"/>
              </a:rPr>
              <a:t>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Verdana"/>
              <a:cs typeface="Verdana"/>
            </a:endParaRPr>
          </a:p>
          <a:p>
            <a:pPr marL="12700" marR="5080">
              <a:lnSpc>
                <a:spcPct val="99800"/>
              </a:lnSpc>
            </a:pP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Continuous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Integration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Continuous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Deployment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2B563B"/>
                </a:solidFill>
                <a:latin typeface="Verdana"/>
                <a:cs typeface="Verdana"/>
              </a:rPr>
              <a:t>(CI/CD)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pipelines </a:t>
            </a:r>
            <a:r>
              <a:rPr sz="2400" spc="-82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should </a:t>
            </a:r>
            <a:r>
              <a:rPr sz="2400" spc="-5" dirty="0">
                <a:solidFill>
                  <a:srgbClr val="2B563B"/>
                </a:solidFill>
                <a:latin typeface="Verdana"/>
                <a:cs typeface="Verdana"/>
              </a:rPr>
              <a:t>be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established,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incorporating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automated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security 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testing,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vulnerability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scanning,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compliance </a:t>
            </a:r>
            <a:r>
              <a:rPr sz="2400" spc="-85" dirty="0">
                <a:solidFill>
                  <a:srgbClr val="2B563B"/>
                </a:solidFill>
                <a:latin typeface="Verdana"/>
                <a:cs typeface="Verdana"/>
              </a:rPr>
              <a:t>checks. 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This </a:t>
            </a:r>
            <a:r>
              <a:rPr sz="2400" spc="-80" dirty="0">
                <a:solidFill>
                  <a:srgbClr val="2B563B"/>
                </a:solidFill>
                <a:latin typeface="Verdana"/>
                <a:cs typeface="Verdana"/>
              </a:rPr>
              <a:t>ensures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that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only </a:t>
            </a:r>
            <a:r>
              <a:rPr sz="2400" spc="-8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secure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compliant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B563B"/>
                </a:solidFill>
                <a:latin typeface="Verdana"/>
                <a:cs typeface="Verdana"/>
              </a:rPr>
              <a:t>code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is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deployed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to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the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2B563B"/>
                </a:solidFill>
                <a:latin typeface="Verdana"/>
                <a:cs typeface="Verdana"/>
              </a:rPr>
              <a:t>environment.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1898" y="459416"/>
            <a:ext cx="652335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85" dirty="0"/>
              <a:t>Algorithm</a:t>
            </a:r>
            <a:r>
              <a:rPr sz="4100" spc="145" dirty="0"/>
              <a:t> </a:t>
            </a:r>
            <a:r>
              <a:rPr sz="4100" spc="-70" dirty="0"/>
              <a:t>&amp;</a:t>
            </a:r>
            <a:r>
              <a:rPr sz="4100" spc="150" dirty="0"/>
              <a:t> </a:t>
            </a:r>
            <a:r>
              <a:rPr sz="4100" spc="260" dirty="0"/>
              <a:t>Deployment</a:t>
            </a:r>
            <a:endParaRPr sz="4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199" y="6448418"/>
            <a:ext cx="10477499" cy="38385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93248" y="1894364"/>
            <a:ext cx="10414635" cy="40392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17475">
              <a:lnSpc>
                <a:spcPts val="2850"/>
              </a:lnSpc>
              <a:spcBef>
                <a:spcPts val="215"/>
              </a:spcBef>
            </a:pP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Comprehensive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visibility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monitoring across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the entire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infrastructure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workloads,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enabling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real-time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threat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detection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2400" spc="-8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incident</a:t>
            </a:r>
            <a:r>
              <a:rPr sz="2400" spc="-18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2B563B"/>
                </a:solidFill>
                <a:latin typeface="Verdana"/>
                <a:cs typeface="Verdana"/>
              </a:rPr>
              <a:t>response.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00299"/>
              </a:lnSpc>
            </a:pP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Automated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security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2B563B"/>
                </a:solidFill>
                <a:latin typeface="Verdana"/>
                <a:cs typeface="Verdana"/>
              </a:rPr>
              <a:t>assessments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compliance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reports,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highlighting </a:t>
            </a:r>
            <a:r>
              <a:rPr sz="2400" spc="-8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11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y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2B563B"/>
                </a:solidFill>
                <a:latin typeface="Verdana"/>
                <a:cs typeface="Verdana"/>
              </a:rPr>
              <a:t>m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is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100" dirty="0">
                <a:solidFill>
                  <a:srgbClr val="2B563B"/>
                </a:solidFill>
                <a:latin typeface="Verdana"/>
                <a:cs typeface="Verdana"/>
              </a:rPr>
              <a:t>ﬁ</a:t>
            </a:r>
            <a:r>
              <a:rPr sz="2400" spc="40" dirty="0">
                <a:solidFill>
                  <a:srgbClr val="2B563B"/>
                </a:solidFill>
                <a:latin typeface="Verdana"/>
                <a:cs typeface="Verdana"/>
              </a:rPr>
              <a:t>g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400" spc="-114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tio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s,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poli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y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vio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240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tio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s,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or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v</a:t>
            </a:r>
            <a:r>
              <a:rPr sz="2400" spc="-5" dirty="0">
                <a:solidFill>
                  <a:srgbClr val="2B563B"/>
                </a:solidFill>
                <a:latin typeface="Verdana"/>
                <a:cs typeface="Verdana"/>
              </a:rPr>
              <a:t>iatio</a:t>
            </a:r>
            <a:r>
              <a:rPr sz="2400" spc="-1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-105" dirty="0">
                <a:solidFill>
                  <a:srgbClr val="2B563B"/>
                </a:solidFill>
                <a:latin typeface="Verdana"/>
                <a:cs typeface="Verdana"/>
              </a:rPr>
              <a:t>s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B563B"/>
                </a:solidFill>
                <a:latin typeface="Verdana"/>
                <a:cs typeface="Verdana"/>
              </a:rPr>
              <a:t>f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om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s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curity  </a:t>
            </a:r>
            <a:r>
              <a:rPr sz="2400" spc="10" dirty="0">
                <a:solidFill>
                  <a:srgbClr val="2B563B"/>
                </a:solidFill>
                <a:latin typeface="Verdana"/>
                <a:cs typeface="Verdana"/>
              </a:rPr>
              <a:t>b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est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B563B"/>
                </a:solidFill>
                <a:latin typeface="Verdana"/>
                <a:cs typeface="Verdana"/>
              </a:rPr>
              <a:t>p</a:t>
            </a:r>
            <a:r>
              <a:rPr sz="2400" spc="-114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55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45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tic</a:t>
            </a:r>
            <a:r>
              <a:rPr sz="2400" spc="-155" dirty="0">
                <a:solidFill>
                  <a:srgbClr val="2B563B"/>
                </a:solidFill>
                <a:latin typeface="Verdana"/>
                <a:cs typeface="Verdana"/>
              </a:rPr>
              <a:t>es.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Verdana"/>
              <a:cs typeface="Verdana"/>
            </a:endParaRPr>
          </a:p>
          <a:p>
            <a:pPr marL="12700" marR="41275">
              <a:lnSpc>
                <a:spcPct val="100299"/>
              </a:lnSpc>
              <a:spcBef>
                <a:spcPts val="5"/>
              </a:spcBef>
            </a:pP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7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-100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2400" spc="-130" dirty="0">
                <a:solidFill>
                  <a:srgbClr val="2B563B"/>
                </a:solidFill>
                <a:latin typeface="Verdana"/>
                <a:cs typeface="Verdana"/>
              </a:rPr>
              <a:t>z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20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240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sh</a:t>
            </a:r>
            <a:r>
              <a:rPr sz="2400" spc="-70" dirty="0">
                <a:solidFill>
                  <a:srgbClr val="2B563B"/>
                </a:solidFill>
                <a:latin typeface="Verdana"/>
                <a:cs typeface="Verdana"/>
              </a:rPr>
              <a:t>b</a:t>
            </a:r>
            <a:r>
              <a:rPr sz="2400" spc="10" dirty="0">
                <a:solidFill>
                  <a:srgbClr val="2B563B"/>
                </a:solidFill>
                <a:latin typeface="Verdana"/>
                <a:cs typeface="Verdana"/>
              </a:rPr>
              <a:t>oa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20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or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epo</a:t>
            </a:r>
            <a:r>
              <a:rPr sz="2400" spc="35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ti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60" dirty="0">
                <a:solidFill>
                  <a:srgbClr val="2B563B"/>
                </a:solidFill>
                <a:latin typeface="Verdana"/>
                <a:cs typeface="Verdana"/>
              </a:rPr>
              <a:t>g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2400" spc="-65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20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f</a:t>
            </a:r>
            <a:r>
              <a:rPr sz="2400" spc="55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45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130" dirty="0">
                <a:solidFill>
                  <a:srgbClr val="2B563B"/>
                </a:solidFill>
                <a:latin typeface="Verdana"/>
                <a:cs typeface="Verdana"/>
              </a:rPr>
              <a:t>e,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p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2B563B"/>
                </a:solidFill>
                <a:latin typeface="Verdana"/>
                <a:cs typeface="Verdana"/>
              </a:rPr>
              <a:t>vi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i</a:t>
            </a:r>
            <a:r>
              <a:rPr sz="2400" spc="-65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60" dirty="0">
                <a:solidFill>
                  <a:srgbClr val="2B563B"/>
                </a:solidFill>
                <a:latin typeface="Verdana"/>
                <a:cs typeface="Verdana"/>
              </a:rPr>
              <a:t>g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400" spc="-9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25" dirty="0">
                <a:solidFill>
                  <a:srgbClr val="2B563B"/>
                </a:solidFill>
                <a:latin typeface="Verdana"/>
                <a:cs typeface="Verdana"/>
              </a:rPr>
              <a:t>iﬁ</a:t>
            </a:r>
            <a:r>
              <a:rPr sz="2400" spc="3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20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vi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w  </a:t>
            </a:r>
            <a:r>
              <a:rPr sz="2400" spc="30" dirty="0">
                <a:solidFill>
                  <a:srgbClr val="2B563B"/>
                </a:solidFill>
                <a:latin typeface="Verdana"/>
                <a:cs typeface="Verdana"/>
              </a:rPr>
              <a:t>of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the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organization's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security </a:t>
            </a:r>
            <a:r>
              <a:rPr sz="2400" spc="-70" dirty="0">
                <a:solidFill>
                  <a:srgbClr val="2B563B"/>
                </a:solidFill>
                <a:latin typeface="Verdana"/>
                <a:cs typeface="Verdana"/>
              </a:rPr>
              <a:t>posture,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risk </a:t>
            </a:r>
            <a:r>
              <a:rPr sz="2400" spc="-95" dirty="0">
                <a:solidFill>
                  <a:srgbClr val="2B563B"/>
                </a:solidFill>
                <a:latin typeface="Verdana"/>
                <a:cs typeface="Verdana"/>
              </a:rPr>
              <a:t>levels, </a:t>
            </a:r>
            <a:r>
              <a:rPr sz="2400" spc="-5" dirty="0">
                <a:solidFill>
                  <a:srgbClr val="2B563B"/>
                </a:solidFill>
                <a:latin typeface="Verdana"/>
                <a:cs typeface="Verdana"/>
              </a:rPr>
              <a:t>and ongoing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-80" dirty="0">
                <a:solidFill>
                  <a:srgbClr val="2B563B"/>
                </a:solidFill>
                <a:latin typeface="Verdana"/>
                <a:cs typeface="Verdana"/>
              </a:rPr>
              <a:t>h</a:t>
            </a:r>
            <a:r>
              <a:rPr sz="2400" spc="-114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2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20" dirty="0">
                <a:solidFill>
                  <a:srgbClr val="2B563B"/>
                </a:solidFill>
                <a:latin typeface="Verdana"/>
                <a:cs typeface="Verdana"/>
              </a:rPr>
              <a:t>at</a:t>
            </a:r>
            <a:r>
              <a:rPr sz="2400" spc="-105" dirty="0">
                <a:solidFill>
                  <a:srgbClr val="2B563B"/>
                </a:solidFill>
                <a:latin typeface="Verdana"/>
                <a:cs typeface="Verdana"/>
              </a:rPr>
              <a:t>s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or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v</a:t>
            </a:r>
            <a:r>
              <a:rPr sz="2400" spc="-65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2400" spc="-11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90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bilities.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1924" y="459416"/>
            <a:ext cx="1536700" cy="585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50" dirty="0"/>
              <a:t>R</a:t>
            </a:r>
            <a:r>
              <a:rPr sz="3650" spc="285" dirty="0"/>
              <a:t>e</a:t>
            </a:r>
            <a:r>
              <a:rPr sz="3650" spc="295" dirty="0"/>
              <a:t>s</a:t>
            </a:r>
            <a:r>
              <a:rPr sz="3650" spc="390" dirty="0"/>
              <a:t>u</a:t>
            </a:r>
            <a:r>
              <a:rPr sz="3650" spc="295" dirty="0"/>
              <a:t>lt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199" y="6448418"/>
            <a:ext cx="10477499" cy="38385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93248" y="1466361"/>
            <a:ext cx="10438130" cy="440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The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future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scope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B563B"/>
                </a:solidFill>
                <a:latin typeface="Verdana"/>
                <a:cs typeface="Verdana"/>
              </a:rPr>
              <a:t>of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cyber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securing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the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is</a:t>
            </a:r>
            <a:r>
              <a:rPr sz="24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vast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2B563B"/>
                </a:solidFill>
                <a:latin typeface="Verdana"/>
                <a:cs typeface="Verdana"/>
              </a:rPr>
              <a:t>ever-evolving, </a:t>
            </a:r>
            <a:r>
              <a:rPr sz="2400" spc="-8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driven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by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the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rapid 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advancements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in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computing 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technologies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the 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increasing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sophistication </a:t>
            </a:r>
            <a:r>
              <a:rPr sz="2400" spc="30" dirty="0">
                <a:solidFill>
                  <a:srgbClr val="2B563B"/>
                </a:solidFill>
                <a:latin typeface="Verdana"/>
                <a:cs typeface="Verdana"/>
              </a:rPr>
              <a:t>of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cyber 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threats.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As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organizations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continue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to 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embrace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multi-cloud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hybrid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environments,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the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need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for </a:t>
            </a:r>
            <a:r>
              <a:rPr sz="2400" spc="-85" dirty="0">
                <a:solidFill>
                  <a:srgbClr val="2B563B"/>
                </a:solidFill>
                <a:latin typeface="Verdana"/>
                <a:cs typeface="Verdana"/>
              </a:rPr>
              <a:t>robust,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scalable,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automated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security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solutions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will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become</a:t>
            </a:r>
            <a:r>
              <a:rPr sz="2400" spc="-18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paramount.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Verdana"/>
              <a:cs typeface="Verdana"/>
            </a:endParaRPr>
          </a:p>
          <a:p>
            <a:pPr marL="12700" marR="243840">
              <a:lnSpc>
                <a:spcPct val="99600"/>
              </a:lnSpc>
            </a:pPr>
            <a:r>
              <a:rPr sz="2400" spc="15" dirty="0">
                <a:solidFill>
                  <a:srgbClr val="2B563B"/>
                </a:solidFill>
                <a:latin typeface="Verdana"/>
                <a:cs typeface="Verdana"/>
              </a:rPr>
              <a:t>Artiﬁcial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Intelligence </a:t>
            </a:r>
            <a:r>
              <a:rPr sz="2400" spc="-65" dirty="0">
                <a:solidFill>
                  <a:srgbClr val="2B563B"/>
                </a:solidFill>
                <a:latin typeface="Verdana"/>
                <a:cs typeface="Verdana"/>
              </a:rPr>
              <a:t>(AI)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2400" spc="-10" dirty="0">
                <a:solidFill>
                  <a:srgbClr val="2B563B"/>
                </a:solidFill>
                <a:latin typeface="Verdana"/>
                <a:cs typeface="Verdana"/>
              </a:rPr>
              <a:t>Machine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Learning 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(ML)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will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play </a:t>
            </a:r>
            <a:r>
              <a:rPr sz="2400" spc="75" dirty="0">
                <a:solidFill>
                  <a:srgbClr val="2B563B"/>
                </a:solidFill>
                <a:latin typeface="Verdana"/>
                <a:cs typeface="Verdana"/>
              </a:rPr>
              <a:t>a </a:t>
            </a:r>
            <a:r>
              <a:rPr sz="2400" spc="8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pivotal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role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in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the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future </a:t>
            </a:r>
            <a:r>
              <a:rPr sz="2400" spc="30" dirty="0">
                <a:solidFill>
                  <a:srgbClr val="2B563B"/>
                </a:solidFill>
                <a:latin typeface="Verdana"/>
                <a:cs typeface="Verdana"/>
              </a:rPr>
              <a:t>of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security,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enabling proactive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threat </a:t>
            </a:r>
            <a:r>
              <a:rPr sz="2400" spc="-8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detection,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intelligent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threat 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hunting,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predictive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analytics. </a:t>
            </a:r>
            <a:r>
              <a:rPr sz="2400" spc="-70" dirty="0">
                <a:solidFill>
                  <a:srgbClr val="2B563B"/>
                </a:solidFill>
                <a:latin typeface="Verdana"/>
                <a:cs typeface="Verdana"/>
              </a:rPr>
              <a:t>These </a:t>
            </a:r>
            <a:r>
              <a:rPr sz="2400" spc="-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technologies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will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help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security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teams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stay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B563B"/>
                </a:solidFill>
                <a:latin typeface="Verdana"/>
                <a:cs typeface="Verdana"/>
              </a:rPr>
              <a:t>ahead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B563B"/>
                </a:solidFill>
                <a:latin typeface="Verdana"/>
                <a:cs typeface="Verdana"/>
              </a:rPr>
              <a:t>of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emerging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threats </a:t>
            </a:r>
            <a:r>
              <a:rPr sz="2400" spc="-8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respond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swiftly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to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cyber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attacks.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1924" y="508895"/>
            <a:ext cx="258762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spc="200" dirty="0"/>
              <a:t>Future</a:t>
            </a:r>
            <a:r>
              <a:rPr sz="3050" spc="45" dirty="0"/>
              <a:t> </a:t>
            </a:r>
            <a:r>
              <a:rPr sz="3050" spc="200" dirty="0"/>
              <a:t>Scope</a:t>
            </a:r>
            <a:endParaRPr sz="30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199" y="6448418"/>
            <a:ext cx="10477499" cy="3838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1198" y="2204885"/>
            <a:ext cx="104775" cy="104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1198" y="3662210"/>
            <a:ext cx="104775" cy="104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1198" y="5491010"/>
            <a:ext cx="104775" cy="1047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93248" y="1678121"/>
            <a:ext cx="10429875" cy="43992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77825" marR="681355" indent="-365760">
              <a:lnSpc>
                <a:spcPts val="2850"/>
              </a:lnSpc>
              <a:spcBef>
                <a:spcPts val="215"/>
              </a:spcBef>
            </a:pP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Cloud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Security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Alliance </a:t>
            </a:r>
            <a:r>
              <a:rPr sz="2400" spc="-135" dirty="0">
                <a:solidFill>
                  <a:srgbClr val="2B563B"/>
                </a:solidFill>
                <a:latin typeface="Verdana"/>
                <a:cs typeface="Verdana"/>
              </a:rPr>
              <a:t>(CSA) </a:t>
            </a:r>
            <a:r>
              <a:rPr sz="2400" spc="-295" dirty="0">
                <a:solidFill>
                  <a:srgbClr val="2B563B"/>
                </a:solidFill>
                <a:latin typeface="Verdana"/>
                <a:cs typeface="Verdana"/>
              </a:rPr>
              <a:t>–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https://cloudsecurityalliance.org/ </a:t>
            </a:r>
            <a:r>
              <a:rPr sz="2400" spc="-8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The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CSA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is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2B563B"/>
                </a:solidFill>
                <a:latin typeface="Verdana"/>
                <a:cs typeface="Verdana"/>
              </a:rPr>
              <a:t>leading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organization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B563B"/>
                </a:solidFill>
                <a:latin typeface="Verdana"/>
                <a:cs typeface="Verdana"/>
              </a:rPr>
              <a:t>dedicated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to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promoting</a:t>
            </a:r>
            <a:r>
              <a:rPr sz="2400" spc="-17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best </a:t>
            </a:r>
            <a:r>
              <a:rPr sz="2400" spc="-83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B563B"/>
                </a:solidFill>
                <a:latin typeface="Verdana"/>
                <a:cs typeface="Verdana"/>
              </a:rPr>
              <a:t>p</a:t>
            </a:r>
            <a:r>
              <a:rPr sz="2400" spc="-114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55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45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5" dirty="0">
                <a:solidFill>
                  <a:srgbClr val="2B563B"/>
                </a:solidFill>
                <a:latin typeface="Verdana"/>
                <a:cs typeface="Verdana"/>
              </a:rPr>
              <a:t>tic</a:t>
            </a:r>
            <a:r>
              <a:rPr sz="2400" spc="-10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105" dirty="0">
                <a:solidFill>
                  <a:srgbClr val="2B563B"/>
                </a:solidFill>
                <a:latin typeface="Verdana"/>
                <a:cs typeface="Verdana"/>
              </a:rPr>
              <a:t>s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nd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ese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a</a:t>
            </a:r>
            <a:r>
              <a:rPr sz="2400" spc="-114" dirty="0">
                <a:solidFill>
                  <a:srgbClr val="2B563B"/>
                </a:solidFill>
                <a:latin typeface="Verdana"/>
                <a:cs typeface="Verdana"/>
              </a:rPr>
              <a:t>r</a:t>
            </a:r>
            <a:r>
              <a:rPr sz="2400" spc="25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95" dirty="0">
                <a:solidFill>
                  <a:srgbClr val="2B563B"/>
                </a:solidFill>
                <a:latin typeface="Verdana"/>
                <a:cs typeface="Verdana"/>
              </a:rPr>
              <a:t>h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in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400" spc="20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s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uri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t</a:t>
            </a:r>
            <a:r>
              <a:rPr sz="2400" spc="-130" dirty="0">
                <a:solidFill>
                  <a:srgbClr val="2B563B"/>
                </a:solidFill>
                <a:latin typeface="Verdana"/>
                <a:cs typeface="Verdana"/>
              </a:rPr>
              <a:t>y</a:t>
            </a:r>
            <a:r>
              <a:rPr sz="2400" spc="-330" dirty="0">
                <a:solidFill>
                  <a:srgbClr val="2B563B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120" dirty="0">
                <a:solidFill>
                  <a:srgbClr val="2B563B"/>
                </a:solidFill>
                <a:latin typeface="Verdana"/>
                <a:cs typeface="Verdana"/>
              </a:rPr>
              <a:t>"</a:t>
            </a:r>
            <a:r>
              <a:rPr sz="2400" spc="-45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40" dirty="0">
                <a:solidFill>
                  <a:srgbClr val="2B563B"/>
                </a:solidFill>
                <a:latin typeface="Verdana"/>
                <a:cs typeface="Verdana"/>
              </a:rPr>
              <a:t>y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berse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rity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B563B"/>
                </a:solidFill>
                <a:latin typeface="Verdana"/>
                <a:cs typeface="Verdana"/>
              </a:rPr>
              <a:t>f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or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C</a:t>
            </a:r>
            <a:r>
              <a:rPr sz="2400" spc="-85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2400" spc="-25" dirty="0">
                <a:solidFill>
                  <a:srgbClr val="2B563B"/>
                </a:solidFill>
                <a:latin typeface="Verdana"/>
                <a:cs typeface="Verdana"/>
              </a:rPr>
              <a:t>o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400" spc="20" dirty="0">
                <a:solidFill>
                  <a:srgbClr val="2B563B"/>
                </a:solidFill>
                <a:latin typeface="Verdana"/>
                <a:cs typeface="Verdana"/>
              </a:rPr>
              <a:t>d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B563B"/>
                </a:solidFill>
                <a:latin typeface="Verdana"/>
                <a:cs typeface="Verdana"/>
              </a:rPr>
              <a:t>Co</a:t>
            </a:r>
            <a:r>
              <a:rPr sz="2400" spc="-70" dirty="0">
                <a:solidFill>
                  <a:srgbClr val="2B563B"/>
                </a:solidFill>
                <a:latin typeface="Verdana"/>
                <a:cs typeface="Verdana"/>
              </a:rPr>
              <a:t>m</a:t>
            </a:r>
            <a:r>
              <a:rPr sz="2400" spc="-50" dirty="0">
                <a:solidFill>
                  <a:srgbClr val="2B563B"/>
                </a:solidFill>
                <a:latin typeface="Verdana"/>
                <a:cs typeface="Verdana"/>
              </a:rPr>
              <a:t>p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u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ti</a:t>
            </a:r>
            <a:r>
              <a:rPr sz="2400" spc="-60" dirty="0">
                <a:solidFill>
                  <a:srgbClr val="2B563B"/>
                </a:solidFill>
                <a:latin typeface="Verdana"/>
                <a:cs typeface="Verdana"/>
              </a:rPr>
              <a:t>n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g"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B563B"/>
                </a:solidFill>
                <a:latin typeface="Verdana"/>
                <a:cs typeface="Verdana"/>
              </a:rPr>
              <a:t>b</a:t>
            </a:r>
            <a:r>
              <a:rPr sz="2400" spc="-30" dirty="0">
                <a:solidFill>
                  <a:srgbClr val="2B563B"/>
                </a:solidFill>
                <a:latin typeface="Verdana"/>
                <a:cs typeface="Verdana"/>
              </a:rPr>
              <a:t>y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2B563B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2B563B"/>
                </a:solidFill>
                <a:latin typeface="Verdana"/>
                <a:cs typeface="Verdana"/>
              </a:rPr>
              <a:t>ric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2B563B"/>
                </a:solidFill>
                <a:latin typeface="Verdana"/>
                <a:cs typeface="Verdana"/>
              </a:rPr>
              <a:t>L</a:t>
            </a:r>
            <a:r>
              <a:rPr sz="2400" spc="-75" dirty="0">
                <a:solidFill>
                  <a:srgbClr val="2B563B"/>
                </a:solidFill>
                <a:latin typeface="Verdana"/>
                <a:cs typeface="Verdana"/>
              </a:rPr>
              <a:t>ET</a:t>
            </a:r>
            <a:r>
              <a:rPr sz="2400" spc="-17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2B563B"/>
                </a:solidFill>
                <a:latin typeface="Verdana"/>
                <a:cs typeface="Verdana"/>
              </a:rPr>
              <a:t>(</a:t>
            </a:r>
            <a:r>
              <a:rPr sz="2400" spc="-145" dirty="0">
                <a:solidFill>
                  <a:srgbClr val="2B563B"/>
                </a:solidFill>
                <a:latin typeface="Verdana"/>
                <a:cs typeface="Verdana"/>
              </a:rPr>
              <a:t>B</a:t>
            </a:r>
            <a:r>
              <a:rPr sz="2400" spc="-10" dirty="0">
                <a:solidFill>
                  <a:srgbClr val="2B563B"/>
                </a:solidFill>
                <a:latin typeface="Verdana"/>
                <a:cs typeface="Verdana"/>
              </a:rPr>
              <a:t>oo</a:t>
            </a:r>
            <a:r>
              <a:rPr sz="2400" spc="-15" dirty="0">
                <a:solidFill>
                  <a:srgbClr val="2B563B"/>
                </a:solidFill>
                <a:latin typeface="Verdana"/>
                <a:cs typeface="Verdana"/>
              </a:rPr>
              <a:t>k</a:t>
            </a:r>
            <a:r>
              <a:rPr sz="2400" spc="-215" dirty="0">
                <a:solidFill>
                  <a:srgbClr val="2B563B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 marL="377825" marR="5080">
              <a:lnSpc>
                <a:spcPts val="2930"/>
              </a:lnSpc>
              <a:spcBef>
                <a:spcPts val="25"/>
              </a:spcBef>
            </a:pPr>
            <a:r>
              <a:rPr sz="2300" spc="-55" dirty="0">
                <a:solidFill>
                  <a:srgbClr val="2B563B"/>
                </a:solidFill>
                <a:latin typeface="Verdana"/>
                <a:cs typeface="Verdana"/>
              </a:rPr>
              <a:t>This</a:t>
            </a:r>
            <a:r>
              <a:rPr sz="2300" spc="-16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10" dirty="0">
                <a:solidFill>
                  <a:srgbClr val="2B563B"/>
                </a:solidFill>
                <a:latin typeface="Verdana"/>
                <a:cs typeface="Verdana"/>
              </a:rPr>
              <a:t>book</a:t>
            </a:r>
            <a:r>
              <a:rPr sz="2300" spc="-16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B563B"/>
                </a:solidFill>
                <a:latin typeface="Verdana"/>
                <a:cs typeface="Verdana"/>
              </a:rPr>
              <a:t>focuses</a:t>
            </a:r>
            <a:r>
              <a:rPr sz="23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2B563B"/>
                </a:solidFill>
                <a:latin typeface="Verdana"/>
                <a:cs typeface="Verdana"/>
              </a:rPr>
              <a:t>on</a:t>
            </a:r>
            <a:r>
              <a:rPr sz="2300" spc="-16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5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r>
              <a:rPr sz="23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2B563B"/>
                </a:solidFill>
                <a:latin typeface="Verdana"/>
                <a:cs typeface="Verdana"/>
              </a:rPr>
              <a:t>security</a:t>
            </a:r>
            <a:r>
              <a:rPr sz="2300" spc="-16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2B563B"/>
                </a:solidFill>
                <a:latin typeface="Verdana"/>
                <a:cs typeface="Verdana"/>
              </a:rPr>
              <a:t>challenges,</a:t>
            </a:r>
            <a:r>
              <a:rPr sz="2300" spc="-16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40" dirty="0">
                <a:solidFill>
                  <a:srgbClr val="2B563B"/>
                </a:solidFill>
                <a:latin typeface="Verdana"/>
                <a:cs typeface="Verdana"/>
              </a:rPr>
              <a:t>risk</a:t>
            </a:r>
            <a:r>
              <a:rPr sz="23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2B563B"/>
                </a:solidFill>
                <a:latin typeface="Verdana"/>
                <a:cs typeface="Verdana"/>
              </a:rPr>
              <a:t>management,</a:t>
            </a:r>
            <a:r>
              <a:rPr sz="2300" spc="-16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15" dirty="0">
                <a:solidFill>
                  <a:srgbClr val="2B563B"/>
                </a:solidFill>
                <a:latin typeface="Verdana"/>
                <a:cs typeface="Verdana"/>
              </a:rPr>
              <a:t>and </a:t>
            </a:r>
            <a:r>
              <a:rPr sz="2300" spc="-79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2B563B"/>
                </a:solidFill>
                <a:latin typeface="Verdana"/>
                <a:cs typeface="Verdana"/>
              </a:rPr>
              <a:t>security</a:t>
            </a:r>
            <a:r>
              <a:rPr sz="2300" spc="-16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2B563B"/>
                </a:solidFill>
                <a:latin typeface="Verdana"/>
                <a:cs typeface="Verdana"/>
              </a:rPr>
              <a:t>controls</a:t>
            </a:r>
            <a:r>
              <a:rPr sz="2300" spc="-16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20" dirty="0">
                <a:solidFill>
                  <a:srgbClr val="2B563B"/>
                </a:solidFill>
                <a:latin typeface="Verdana"/>
                <a:cs typeface="Verdana"/>
              </a:rPr>
              <a:t>speciﬁc</a:t>
            </a:r>
            <a:r>
              <a:rPr sz="2300" spc="-16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2B563B"/>
                </a:solidFill>
                <a:latin typeface="Verdana"/>
                <a:cs typeface="Verdana"/>
              </a:rPr>
              <a:t>to</a:t>
            </a:r>
            <a:r>
              <a:rPr sz="2300" spc="-16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5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r>
              <a:rPr sz="2300" spc="-16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2B563B"/>
                </a:solidFill>
                <a:latin typeface="Verdana"/>
                <a:cs typeface="Verdana"/>
              </a:rPr>
              <a:t>environments.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Verdana"/>
              <a:cs typeface="Verdana"/>
            </a:endParaRPr>
          </a:p>
          <a:p>
            <a:pPr marL="12700" marR="761365">
              <a:lnSpc>
                <a:spcPct val="106000"/>
              </a:lnSpc>
            </a:pPr>
            <a:r>
              <a:rPr sz="2300" spc="30" dirty="0">
                <a:solidFill>
                  <a:srgbClr val="2B563B"/>
                </a:solidFill>
                <a:latin typeface="Verdana"/>
                <a:cs typeface="Verdana"/>
              </a:rPr>
              <a:t>Journal</a:t>
            </a:r>
            <a:r>
              <a:rPr sz="23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40" dirty="0">
                <a:solidFill>
                  <a:srgbClr val="2B563B"/>
                </a:solidFill>
                <a:latin typeface="Verdana"/>
                <a:cs typeface="Verdana"/>
              </a:rPr>
              <a:t>of</a:t>
            </a:r>
            <a:r>
              <a:rPr sz="23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r>
              <a:rPr sz="23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2B563B"/>
                </a:solidFill>
                <a:latin typeface="Verdana"/>
                <a:cs typeface="Verdana"/>
              </a:rPr>
              <a:t>Computing:</a:t>
            </a:r>
            <a:r>
              <a:rPr sz="23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2B563B"/>
                </a:solidFill>
                <a:latin typeface="Verdana"/>
                <a:cs typeface="Verdana"/>
              </a:rPr>
              <a:t>Advances,</a:t>
            </a:r>
            <a:r>
              <a:rPr sz="23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2B563B"/>
                </a:solidFill>
                <a:latin typeface="Verdana"/>
                <a:cs typeface="Verdana"/>
              </a:rPr>
              <a:t>Systems</a:t>
            </a:r>
            <a:r>
              <a:rPr sz="23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15" dirty="0">
                <a:solidFill>
                  <a:srgbClr val="2B563B"/>
                </a:solidFill>
                <a:latin typeface="Verdana"/>
                <a:cs typeface="Verdana"/>
              </a:rPr>
              <a:t>and</a:t>
            </a:r>
            <a:r>
              <a:rPr sz="23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5" dirty="0">
                <a:solidFill>
                  <a:srgbClr val="2B563B"/>
                </a:solidFill>
                <a:latin typeface="Verdana"/>
                <a:cs typeface="Verdana"/>
              </a:rPr>
              <a:t>Applications</a:t>
            </a:r>
            <a:r>
              <a:rPr sz="23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270" dirty="0">
                <a:solidFill>
                  <a:srgbClr val="2B563B"/>
                </a:solidFill>
                <a:latin typeface="Verdana"/>
                <a:cs typeface="Verdana"/>
              </a:rPr>
              <a:t>– </a:t>
            </a:r>
            <a:r>
              <a:rPr sz="2300" spc="-79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2B563B"/>
                </a:solidFill>
                <a:latin typeface="Verdana"/>
                <a:cs typeface="Verdana"/>
              </a:rPr>
              <a:t>https://journalofcloudcomputing.springeropen.com/</a:t>
            </a:r>
            <a:endParaRPr sz="2300">
              <a:latin typeface="Verdana"/>
              <a:cs typeface="Verdana"/>
            </a:endParaRPr>
          </a:p>
          <a:p>
            <a:pPr marL="377825" marR="928369">
              <a:lnSpc>
                <a:spcPts val="2850"/>
              </a:lnSpc>
              <a:spcBef>
                <a:spcPts val="105"/>
              </a:spcBef>
            </a:pPr>
            <a:r>
              <a:rPr sz="2300" spc="-10" dirty="0">
                <a:solidFill>
                  <a:srgbClr val="2B563B"/>
                </a:solidFill>
                <a:latin typeface="Verdana"/>
                <a:cs typeface="Verdana"/>
              </a:rPr>
              <a:t>An</a:t>
            </a:r>
            <a:r>
              <a:rPr sz="23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B563B"/>
                </a:solidFill>
                <a:latin typeface="Verdana"/>
                <a:cs typeface="Verdana"/>
              </a:rPr>
              <a:t>open-access</a:t>
            </a:r>
            <a:r>
              <a:rPr sz="23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40" dirty="0">
                <a:solidFill>
                  <a:srgbClr val="2B563B"/>
                </a:solidFill>
                <a:latin typeface="Verdana"/>
                <a:cs typeface="Verdana"/>
              </a:rPr>
              <a:t>journal</a:t>
            </a:r>
            <a:r>
              <a:rPr sz="23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25" dirty="0">
                <a:solidFill>
                  <a:srgbClr val="2B563B"/>
                </a:solidFill>
                <a:latin typeface="Verdana"/>
                <a:cs typeface="Verdana"/>
              </a:rPr>
              <a:t>dedicated</a:t>
            </a:r>
            <a:r>
              <a:rPr sz="23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2B563B"/>
                </a:solidFill>
                <a:latin typeface="Verdana"/>
                <a:cs typeface="Verdana"/>
              </a:rPr>
              <a:t>to</a:t>
            </a:r>
            <a:r>
              <a:rPr sz="23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5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r>
              <a:rPr sz="2300" spc="-15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5" dirty="0">
                <a:solidFill>
                  <a:srgbClr val="2B563B"/>
                </a:solidFill>
                <a:latin typeface="Verdana"/>
                <a:cs typeface="Verdana"/>
              </a:rPr>
              <a:t>computing</a:t>
            </a:r>
            <a:r>
              <a:rPr sz="2300" spc="-15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55" dirty="0">
                <a:solidFill>
                  <a:srgbClr val="2B563B"/>
                </a:solidFill>
                <a:latin typeface="Verdana"/>
                <a:cs typeface="Verdana"/>
              </a:rPr>
              <a:t>research, </a:t>
            </a:r>
            <a:r>
              <a:rPr sz="2300" spc="-79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2B563B"/>
                </a:solidFill>
                <a:latin typeface="Verdana"/>
                <a:cs typeface="Verdana"/>
              </a:rPr>
              <a:t>including</a:t>
            </a:r>
            <a:r>
              <a:rPr sz="2300" spc="-165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5" dirty="0">
                <a:solidFill>
                  <a:srgbClr val="2B563B"/>
                </a:solidFill>
                <a:latin typeface="Verdana"/>
                <a:cs typeface="Verdana"/>
              </a:rPr>
              <a:t>cloud</a:t>
            </a:r>
            <a:r>
              <a:rPr sz="2300" spc="-16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2B563B"/>
                </a:solidFill>
                <a:latin typeface="Verdana"/>
                <a:cs typeface="Verdana"/>
              </a:rPr>
              <a:t>security</a:t>
            </a:r>
            <a:r>
              <a:rPr sz="2300" spc="-160" dirty="0">
                <a:solidFill>
                  <a:srgbClr val="2B563B"/>
                </a:solidFill>
                <a:latin typeface="Verdana"/>
                <a:cs typeface="Verdana"/>
              </a:rPr>
              <a:t> </a:t>
            </a:r>
            <a:r>
              <a:rPr sz="2300" spc="-45" dirty="0">
                <a:solidFill>
                  <a:srgbClr val="2B563B"/>
                </a:solidFill>
                <a:latin typeface="Verdana"/>
                <a:cs typeface="Verdana"/>
              </a:rPr>
              <a:t>topics.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91924" y="252685"/>
            <a:ext cx="269367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spc="320" dirty="0"/>
              <a:t>references</a:t>
            </a:r>
            <a:endParaRPr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824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Georgia</vt:lpstr>
      <vt:lpstr>Verdana</vt:lpstr>
      <vt:lpstr>Office Theme</vt:lpstr>
      <vt:lpstr>PowerPoint Presentation</vt:lpstr>
      <vt:lpstr>Introduction</vt:lpstr>
      <vt:lpstr>Problem Statement</vt:lpstr>
      <vt:lpstr>Proposed System</vt:lpstr>
      <vt:lpstr>System Development Approach</vt:lpstr>
      <vt:lpstr>Algorithm &amp; Deployment</vt:lpstr>
      <vt:lpstr>Result</vt:lpstr>
      <vt:lpstr>Future Scope</vt:lpstr>
      <vt:lpstr>references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babulal babu</cp:lastModifiedBy>
  <cp:revision>2</cp:revision>
  <dcterms:created xsi:type="dcterms:W3CDTF">2024-04-02T10:25:10Z</dcterms:created>
  <dcterms:modified xsi:type="dcterms:W3CDTF">2024-04-02T10:45:36Z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2024-04-02T00:00:00Z</vt:filetime>
  </property>
</Properties>
</file>