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3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00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07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8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6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5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1637-448E-4AA5-B01B-F47963C55BD2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FCFC-A8E0-4693-AB50-AA5D4BABB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3484" y="3250275"/>
            <a:ext cx="4403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Основы </a:t>
            </a:r>
            <a:r>
              <a:rPr lang="en-US" sz="3600" dirty="0" smtClean="0">
                <a:solidFill>
                  <a:srgbClr val="7030A0"/>
                </a:solidFill>
              </a:rPr>
              <a:t>JS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7030A0"/>
                </a:solidFill>
              </a:rPr>
              <a:t>J</a:t>
            </a:r>
            <a:r>
              <a:rPr lang="en-US" sz="3600" dirty="0" smtClean="0"/>
              <a:t>ava</a:t>
            </a:r>
            <a:r>
              <a:rPr lang="en-US" sz="3600" dirty="0" smtClean="0">
                <a:solidFill>
                  <a:srgbClr val="7030A0"/>
                </a:solidFill>
              </a:rPr>
              <a:t>S</a:t>
            </a:r>
            <a:r>
              <a:rPr lang="en-US" sz="3600" dirty="0" smtClean="0"/>
              <a:t>cript)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977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3" y="2197329"/>
            <a:ext cx="117894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Цикл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 smtClean="0"/>
              <a:t>– это конструкция (фрагмент кода), которая </a:t>
            </a:r>
            <a:r>
              <a:rPr lang="ru-RU" sz="2800" dirty="0" smtClean="0">
                <a:solidFill>
                  <a:srgbClr val="7030A0"/>
                </a:solidFill>
              </a:rPr>
              <a:t>выполняется столько раз, </a:t>
            </a:r>
          </a:p>
          <a:p>
            <a:r>
              <a:rPr lang="ru-RU" sz="2800" dirty="0" smtClean="0">
                <a:solidFill>
                  <a:srgbClr val="7030A0"/>
                </a:solidFill>
              </a:rPr>
              <a:t>сколько этого требует условие</a:t>
            </a:r>
            <a:r>
              <a:rPr lang="ru-RU" sz="2800" dirty="0" smtClean="0"/>
              <a:t>. Каждое последующее выполнения того, что</a:t>
            </a:r>
          </a:p>
          <a:p>
            <a:r>
              <a:rPr lang="ru-RU" sz="2800" dirty="0" smtClean="0"/>
              <a:t>описано в теле цикла (то что находится в фигурных скобках) называется – </a:t>
            </a:r>
          </a:p>
          <a:p>
            <a:r>
              <a:rPr lang="ru-RU" sz="2800" i="1" dirty="0" smtClean="0">
                <a:solidFill>
                  <a:srgbClr val="7030A0"/>
                </a:solidFill>
              </a:rPr>
              <a:t>итерацией</a:t>
            </a:r>
            <a:r>
              <a:rPr lang="ru-RU" sz="2800" dirty="0" smtClean="0"/>
              <a:t> цикла. Итерация = повторение. В </a:t>
            </a:r>
            <a:r>
              <a:rPr lang="en-US" sz="2800" dirty="0" smtClean="0"/>
              <a:t>JS </a:t>
            </a:r>
            <a:r>
              <a:rPr lang="ru-RU" sz="2800" dirty="0" smtClean="0"/>
              <a:t>существует </a:t>
            </a:r>
            <a:r>
              <a:rPr lang="ru-RU" sz="2800" dirty="0" smtClean="0">
                <a:solidFill>
                  <a:srgbClr val="7030A0"/>
                </a:solidFill>
              </a:rPr>
              <a:t>три способа</a:t>
            </a:r>
          </a:p>
          <a:p>
            <a:r>
              <a:rPr lang="ru-RU" sz="2800" dirty="0" smtClean="0"/>
              <a:t>создать цикл, с помощью конструкций: </a:t>
            </a:r>
            <a:r>
              <a:rPr lang="en-US" sz="2800" i="1" dirty="0" smtClean="0">
                <a:solidFill>
                  <a:srgbClr val="7030A0"/>
                </a:solidFill>
              </a:rPr>
              <a:t>while</a:t>
            </a:r>
            <a:r>
              <a:rPr lang="en-US" sz="2800" dirty="0" smtClean="0"/>
              <a:t>, </a:t>
            </a:r>
            <a:r>
              <a:rPr lang="en-US" sz="2800" i="1" dirty="0" smtClean="0">
                <a:solidFill>
                  <a:srgbClr val="7030A0"/>
                </a:solidFill>
              </a:rPr>
              <a:t>do-while</a:t>
            </a:r>
            <a:r>
              <a:rPr lang="en-US" sz="2800" dirty="0" smtClean="0"/>
              <a:t>, </a:t>
            </a:r>
            <a:r>
              <a:rPr lang="en-US" sz="2800" i="1" dirty="0" smtClean="0">
                <a:solidFill>
                  <a:srgbClr val="7030A0"/>
                </a:solidFill>
              </a:rPr>
              <a:t>for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3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6583" y="821035"/>
            <a:ext cx="2966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Конструкция </a:t>
            </a:r>
            <a:r>
              <a:rPr lang="en-US" sz="3200" dirty="0" smtClean="0">
                <a:solidFill>
                  <a:srgbClr val="7030A0"/>
                </a:solidFill>
              </a:rPr>
              <a:t>for</a:t>
            </a:r>
            <a:endParaRPr lang="ru-RU" sz="3200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820" y="2074285"/>
            <a:ext cx="4513594" cy="1971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659" y="4714003"/>
            <a:ext cx="11493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Принимает на вход счётчик, условие выхода из цикла, и шаг, с которым счётчик будет </a:t>
            </a:r>
          </a:p>
          <a:p>
            <a:r>
              <a:rPr lang="ru-RU" sz="2400" dirty="0" smtClean="0"/>
              <a:t>обновляться.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71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6583" y="821035"/>
            <a:ext cx="339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Конструкция </a:t>
            </a:r>
            <a:r>
              <a:rPr lang="en-US" sz="3200" dirty="0" smtClean="0">
                <a:solidFill>
                  <a:srgbClr val="7030A0"/>
                </a:solidFill>
              </a:rPr>
              <a:t>while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8311" y="4866403"/>
            <a:ext cx="972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Принимает на вход условие выхода из цикла</a:t>
            </a:r>
            <a:r>
              <a:rPr lang="en-US" sz="2400" dirty="0" smtClean="0"/>
              <a:t>. </a:t>
            </a:r>
            <a:r>
              <a:rPr lang="ru-RU" sz="2400" dirty="0" smtClean="0"/>
              <a:t>Шаг задаётся в теле цикла.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16" y="1828800"/>
            <a:ext cx="3193012" cy="23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6583" y="821035"/>
            <a:ext cx="395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Конструкция </a:t>
            </a:r>
            <a:r>
              <a:rPr lang="en-US" sz="3200" dirty="0" smtClean="0">
                <a:solidFill>
                  <a:srgbClr val="7030A0"/>
                </a:solidFill>
              </a:rPr>
              <a:t>do-while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8311" y="4866403"/>
            <a:ext cx="972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Принимает на вход условие выхода из цикла</a:t>
            </a:r>
            <a:r>
              <a:rPr lang="en-US" sz="2400" dirty="0" smtClean="0"/>
              <a:t>. </a:t>
            </a:r>
            <a:r>
              <a:rPr lang="ru-RU" sz="2400" dirty="0" smtClean="0"/>
              <a:t>Шаг задаётся в теле цикла. 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14" y="1910650"/>
            <a:ext cx="3195386" cy="24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2182" y="216131"/>
            <a:ext cx="5779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Условные ветвления (</a:t>
            </a:r>
            <a:r>
              <a:rPr lang="en-US" sz="3600" dirty="0" smtClean="0">
                <a:solidFill>
                  <a:srgbClr val="7030A0"/>
                </a:solidFill>
              </a:rPr>
              <a:t>if</a:t>
            </a:r>
            <a:r>
              <a:rPr lang="ru-RU" sz="3600" dirty="0" smtClean="0">
                <a:solidFill>
                  <a:srgbClr val="7030A0"/>
                </a:solidFill>
              </a:rPr>
              <a:t>-</a:t>
            </a:r>
            <a:r>
              <a:rPr lang="en-US" sz="3600" dirty="0" smtClean="0">
                <a:solidFill>
                  <a:srgbClr val="7030A0"/>
                </a:solidFill>
              </a:rPr>
              <a:t>else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35539" y="1203966"/>
            <a:ext cx="1165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Условные ветвления </a:t>
            </a:r>
            <a:r>
              <a:rPr lang="ru-RU" dirty="0" smtClean="0"/>
              <a:t>– это такие конструкции, которые при определённых условиях исполняют некоторый</a:t>
            </a:r>
          </a:p>
          <a:p>
            <a:r>
              <a:rPr lang="ru-RU" dirty="0" smtClean="0"/>
              <a:t>фрагмент кода. Такие ветвления могут быть оформлены с помощью конструкции </a:t>
            </a:r>
            <a:r>
              <a:rPr lang="en-US" b="1" i="1" dirty="0" smtClean="0">
                <a:solidFill>
                  <a:srgbClr val="7030A0"/>
                </a:solidFill>
              </a:rPr>
              <a:t>if-else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ru-RU" b="1" i="1" dirty="0" smtClean="0">
                <a:solidFill>
                  <a:srgbClr val="7030A0"/>
                </a:solidFill>
              </a:rPr>
              <a:t>тернарной операции</a:t>
            </a:r>
            <a:r>
              <a:rPr lang="ru-RU" b="1" dirty="0" smtClean="0">
                <a:solidFill>
                  <a:srgbClr val="7030A0"/>
                </a:solidFill>
              </a:rPr>
              <a:t>*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0" y="3748518"/>
            <a:ext cx="3371260" cy="14330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34" y="3748518"/>
            <a:ext cx="4873875" cy="729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3455" y="261739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99355" y="3037682"/>
            <a:ext cx="143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Конструкция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721784" y="3037682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20436" y="5553097"/>
            <a:ext cx="10786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</a:t>
            </a:r>
            <a:r>
              <a:rPr lang="ru-RU" dirty="0" smtClean="0">
                <a:solidFill>
                  <a:srgbClr val="7030A0"/>
                </a:solidFill>
              </a:rPr>
              <a:t>Терна́рная усло́вная опера́ция </a:t>
            </a:r>
            <a:r>
              <a:rPr lang="ru-RU" dirty="0" smtClean="0"/>
              <a:t>(от лат. ternarius — «тройной») — реализованная во многих языках</a:t>
            </a:r>
          </a:p>
          <a:p>
            <a:r>
              <a:rPr lang="ru-RU" dirty="0" smtClean="0"/>
              <a:t>программирования операция, возвращающая свой второй или третий операнд в зависимости от значения</a:t>
            </a:r>
          </a:p>
          <a:p>
            <a:r>
              <a:rPr lang="ru-RU" dirty="0" smtClean="0"/>
              <a:t>логического выражения, заданного первым операндом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9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364" y="216130"/>
            <a:ext cx="672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Пример оформления </a:t>
            </a:r>
            <a:r>
              <a:rPr lang="ru-RU" sz="2800" dirty="0" smtClean="0">
                <a:solidFill>
                  <a:srgbClr val="7030A0"/>
                </a:solidFill>
              </a:rPr>
              <a:t>тернарной</a:t>
            </a:r>
            <a:r>
              <a:rPr lang="ru-RU" sz="2800" dirty="0" smtClean="0"/>
              <a:t> операции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31" y="1591906"/>
            <a:ext cx="8946248" cy="1310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58" y="3754582"/>
            <a:ext cx="10775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solidFill>
                  <a:srgbClr val="7030A0"/>
                </a:solidFill>
              </a:rPr>
              <a:t>Конструкция тернарной операции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endParaRPr lang="en-US" sz="2400" dirty="0" smtClean="0"/>
          </a:p>
          <a:p>
            <a:endParaRPr lang="ru-RU" dirty="0" smtClean="0"/>
          </a:p>
          <a:p>
            <a:r>
              <a:rPr lang="ru-RU" dirty="0" smtClean="0"/>
              <a:t>Условие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</a:t>
            </a:r>
            <a:r>
              <a:rPr lang="ru-RU" dirty="0" smtClean="0"/>
              <a:t>Что нужно сделать, если результат условия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Что нужно сделать</a:t>
            </a:r>
            <a:r>
              <a:rPr lang="en-US" dirty="0"/>
              <a:t>,</a:t>
            </a:r>
            <a:r>
              <a:rPr lang="ru-RU" dirty="0" smtClean="0"/>
              <a:t> если результат условия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964" y="3014748"/>
            <a:ext cx="271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Фун</a:t>
            </a:r>
            <a:r>
              <a:rPr lang="ru-RU" sz="3600" dirty="0"/>
              <a:t>к</a:t>
            </a:r>
            <a:r>
              <a:rPr lang="ru-RU" sz="3600" dirty="0" smtClean="0"/>
              <a:t>ции в </a:t>
            </a:r>
            <a:r>
              <a:rPr lang="en-US" sz="3600" dirty="0" smtClean="0">
                <a:solidFill>
                  <a:srgbClr val="7030A0"/>
                </a:solidFill>
              </a:rPr>
              <a:t>JS</a:t>
            </a:r>
            <a:endParaRPr lang="ru-RU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4" y="839585"/>
            <a:ext cx="117763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Функция</a:t>
            </a:r>
            <a:r>
              <a:rPr lang="ru-RU" sz="2800" dirty="0" smtClean="0"/>
              <a:t> – это конструкция, которая инкапсулирует (содержит в себе, сокрывает) в себе какую-либо логику (фрагмент кода). </a:t>
            </a:r>
          </a:p>
          <a:p>
            <a:endParaRPr lang="ru-RU" sz="2800" dirty="0"/>
          </a:p>
          <a:p>
            <a:r>
              <a:rPr lang="ru-RU" sz="2800" b="1" dirty="0" smtClean="0">
                <a:solidFill>
                  <a:srgbClr val="C00000"/>
                </a:solidFill>
              </a:rPr>
              <a:t>!!!</a:t>
            </a:r>
            <a:r>
              <a:rPr lang="ru-RU" sz="2800" dirty="0" smtClean="0"/>
              <a:t> Важный факт о функциях: для того, чтобы функция отработала, её обязательно нужно вызвать </a:t>
            </a:r>
            <a:r>
              <a:rPr lang="ru-RU" sz="2800" b="1" dirty="0" smtClean="0">
                <a:solidFill>
                  <a:srgbClr val="C00000"/>
                </a:solidFill>
              </a:rPr>
              <a:t>!!!</a:t>
            </a:r>
          </a:p>
          <a:p>
            <a:endParaRPr lang="ru-RU" sz="2800" b="1" dirty="0">
              <a:solidFill>
                <a:srgbClr val="C00000"/>
              </a:solidFill>
            </a:endParaRPr>
          </a:p>
          <a:p>
            <a:r>
              <a:rPr lang="ru-RU" sz="2800" dirty="0" smtClean="0"/>
              <a:t>В языке программирования </a:t>
            </a:r>
            <a:r>
              <a:rPr lang="en-US" sz="2800" dirty="0" smtClean="0"/>
              <a:t>JS </a:t>
            </a:r>
            <a:r>
              <a:rPr lang="ru-RU" sz="2800" dirty="0" smtClean="0"/>
              <a:t>существует два паттерна вызова функций: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Function declaration (</a:t>
            </a:r>
            <a:r>
              <a:rPr lang="ru-RU" sz="2800" dirty="0" smtClean="0"/>
              <a:t>объявление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Function expression</a:t>
            </a:r>
            <a:r>
              <a:rPr lang="ru-RU" sz="2800" dirty="0" smtClean="0"/>
              <a:t> (выражение)</a:t>
            </a:r>
          </a:p>
          <a:p>
            <a:pPr marL="514350" indent="-514350">
              <a:buAutoNum type="arabicParenR"/>
            </a:pPr>
            <a:endParaRPr lang="ru-RU" sz="2800" dirty="0"/>
          </a:p>
          <a:p>
            <a:r>
              <a:rPr lang="ru-RU" sz="2800" dirty="0" smtClean="0"/>
              <a:t>*Подробнее о том, какая разница есть между </a:t>
            </a:r>
            <a:r>
              <a:rPr lang="en-US" sz="2800" dirty="0" smtClean="0"/>
              <a:t>Function declaration </a:t>
            </a:r>
            <a:r>
              <a:rPr lang="ru-RU" sz="2800" dirty="0" smtClean="0"/>
              <a:t>и </a:t>
            </a:r>
            <a:r>
              <a:rPr lang="en-US" sz="2800" dirty="0" smtClean="0"/>
              <a:t>Function Expression </a:t>
            </a:r>
            <a:r>
              <a:rPr lang="ru-RU" sz="2800" dirty="0" smtClean="0"/>
              <a:t>мы рассмотрим на последующих занятиях.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87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10" y="174567"/>
            <a:ext cx="1177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Пример функции с последующим вызовом: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7" y="2406361"/>
            <a:ext cx="6449803" cy="18928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76" y="2406361"/>
            <a:ext cx="4925296" cy="8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10" y="354676"/>
            <a:ext cx="11776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Ещё одна </a:t>
            </a:r>
            <a:r>
              <a:rPr lang="ru-RU" sz="2800" dirty="0" smtClean="0">
                <a:solidFill>
                  <a:srgbClr val="7030A0"/>
                </a:solidFill>
              </a:rPr>
              <a:t>важная составляющая функций</a:t>
            </a:r>
            <a:r>
              <a:rPr lang="ru-RU" sz="2800" dirty="0" smtClean="0"/>
              <a:t> – это данные, которые она принимает на вход – их называют </a:t>
            </a:r>
            <a:r>
              <a:rPr lang="ru-RU" sz="2800" dirty="0" smtClean="0">
                <a:solidFill>
                  <a:srgbClr val="7030A0"/>
                </a:solidFill>
              </a:rPr>
              <a:t>параметрами</a:t>
            </a:r>
            <a:r>
              <a:rPr lang="ru-RU" sz="2800" dirty="0" smtClean="0"/>
              <a:t> или </a:t>
            </a:r>
            <a:r>
              <a:rPr lang="ru-RU" sz="2800" dirty="0" smtClean="0">
                <a:solidFill>
                  <a:srgbClr val="7030A0"/>
                </a:solidFill>
              </a:rPr>
              <a:t>аргументами</a:t>
            </a:r>
            <a:r>
              <a:rPr lang="ru-RU" sz="2800" dirty="0" smtClean="0"/>
              <a:t> функции.</a:t>
            </a:r>
          </a:p>
          <a:p>
            <a:r>
              <a:rPr lang="ru-RU" sz="2800" dirty="0" smtClean="0"/>
              <a:t>Аргументы указываются в круглых скобках после названия функции. Их может быть произвольное количество.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21" y="2808575"/>
            <a:ext cx="5442122" cy="1860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910" y="5306998"/>
            <a:ext cx="117227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Данные на вход для функции мы передаём в функцию </a:t>
            </a:r>
            <a:r>
              <a:rPr lang="ru-RU" sz="2800" dirty="0" smtClean="0">
                <a:solidFill>
                  <a:srgbClr val="7030A0"/>
                </a:solidFill>
              </a:rPr>
              <a:t>во время её вызова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Тут очень важен порядок. Мы должны следить за тем, какие аргументы на </a:t>
            </a:r>
          </a:p>
          <a:p>
            <a:r>
              <a:rPr lang="ru-RU" sz="2800" dirty="0"/>
              <a:t>к</a:t>
            </a:r>
            <a:r>
              <a:rPr lang="ru-RU" sz="2800" dirty="0" smtClean="0"/>
              <a:t>аком месте стоят.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39891" y="2953948"/>
            <a:ext cx="24625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 данном случае:</a:t>
            </a:r>
          </a:p>
          <a:p>
            <a:r>
              <a:rPr lang="en-US" sz="2400" dirty="0" smtClean="0"/>
              <a:t>a = 1</a:t>
            </a:r>
          </a:p>
          <a:p>
            <a:r>
              <a:rPr lang="en-US" sz="2400" dirty="0" smtClean="0"/>
              <a:t>b = 2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 = 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0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1" y="163483"/>
            <a:ext cx="1187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предыдущих примерах мы использовали примитивные функции, которые занимались</a:t>
            </a:r>
          </a:p>
          <a:p>
            <a:r>
              <a:rPr lang="ru-RU" sz="2400" dirty="0"/>
              <a:t>т</a:t>
            </a:r>
            <a:r>
              <a:rPr lang="ru-RU" sz="2400" dirty="0" smtClean="0"/>
              <a:t>олько лишь выводом информации в консоль. Но в </a:t>
            </a:r>
            <a:r>
              <a:rPr lang="en-US" sz="2400" dirty="0" smtClean="0"/>
              <a:t>JS </a:t>
            </a:r>
            <a:r>
              <a:rPr lang="ru-RU" sz="2400" dirty="0" smtClean="0"/>
              <a:t>мы практически всегда будем использовать функции таким образом, чтобы они </a:t>
            </a:r>
            <a:r>
              <a:rPr lang="ru-RU" sz="2400" dirty="0" smtClean="0">
                <a:solidFill>
                  <a:srgbClr val="7030A0"/>
                </a:solidFill>
              </a:rPr>
              <a:t>возвращали нам какой-либо результат </a:t>
            </a:r>
            <a:r>
              <a:rPr lang="ru-RU" sz="2400" dirty="0" smtClean="0"/>
              <a:t>своей работы. Возвращаемый результат мы обозначаем </a:t>
            </a:r>
            <a:r>
              <a:rPr lang="ru-RU" sz="2400" dirty="0" smtClean="0">
                <a:solidFill>
                  <a:srgbClr val="7030A0"/>
                </a:solidFill>
              </a:rPr>
              <a:t>в теле функции </a:t>
            </a:r>
            <a:r>
              <a:rPr lang="ru-RU" sz="2400" dirty="0" smtClean="0"/>
              <a:t>с помощью</a:t>
            </a:r>
          </a:p>
          <a:p>
            <a:r>
              <a:rPr lang="ru-RU" sz="2400" dirty="0" smtClean="0"/>
              <a:t>ключевого слова </a:t>
            </a:r>
            <a:r>
              <a:rPr lang="en-US" sz="2400" b="1" i="1" dirty="0" smtClean="0">
                <a:solidFill>
                  <a:srgbClr val="7030A0"/>
                </a:solidFill>
              </a:rPr>
              <a:t>return</a:t>
            </a:r>
            <a:r>
              <a:rPr lang="en-US" sz="2400" dirty="0" smtClean="0"/>
              <a:t>. </a:t>
            </a:r>
            <a:r>
              <a:rPr lang="ru-RU" sz="2400" dirty="0" smtClean="0"/>
              <a:t>Мы можем записать результат работы функции в переменную,</a:t>
            </a:r>
          </a:p>
          <a:p>
            <a:r>
              <a:rPr lang="ru-RU" sz="2400" dirty="0" smtClean="0"/>
              <a:t>либо сразу вывести её результат в консоль.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1" y="3407266"/>
            <a:ext cx="5408613" cy="19710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59" y="3407266"/>
            <a:ext cx="5428438" cy="873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0193" y="6129128"/>
            <a:ext cx="26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 </a:t>
            </a:r>
            <a:r>
              <a:rPr lang="ru-RU" dirty="0" smtClean="0"/>
              <a:t>англ. </a:t>
            </a:r>
            <a:r>
              <a:rPr lang="en-US" dirty="0"/>
              <a:t>r</a:t>
            </a:r>
            <a:r>
              <a:rPr lang="en-US" dirty="0" smtClean="0"/>
              <a:t>eturn – </a:t>
            </a:r>
            <a:r>
              <a:rPr lang="ru-RU" dirty="0" smtClean="0"/>
              <a:t>вернуть.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2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964" y="3014748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Циклы в </a:t>
            </a:r>
            <a:r>
              <a:rPr lang="en-US" sz="3600" dirty="0" smtClean="0">
                <a:solidFill>
                  <a:srgbClr val="7030A0"/>
                </a:solidFill>
              </a:rPr>
              <a:t>JS</a:t>
            </a:r>
            <a:endParaRPr lang="ru-RU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475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31</cp:revision>
  <dcterms:created xsi:type="dcterms:W3CDTF">2021-10-11T18:17:16Z</dcterms:created>
  <dcterms:modified xsi:type="dcterms:W3CDTF">2021-10-12T18:48:26Z</dcterms:modified>
</cp:coreProperties>
</file>