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BCF50-87BF-4B10-926C-DD28FD5100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FFEF-076E-4CC2-9E31-A7705955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EFFEF-076E-4CC2-9E31-A7705955DC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BF40-6C1A-C150-AF52-B41210956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90954-C33A-B42E-6DA6-F7AC3EF4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9585-B46A-1E16-C121-19002401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9B40-E121-EEB5-B864-91FAB3E0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28BE-CC1F-C898-E26D-187C4510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B443-0D53-58D8-F9AC-14AB15A1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36CC2-4A4C-E660-42F0-88CE715D4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CC52D-0B45-C22D-24FB-B52B338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AF6C-32C6-A996-2EBD-3E21C43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DA57-7A1A-164B-988E-6A1ACAE3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176B7-AB07-7DE3-1474-290F03368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5E626-01B6-55FC-8351-1C1B0182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222CA-FDB4-8C8B-441C-8EE8CC25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05592-479B-7680-EE88-051B3B59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A2DD-FFD6-A2BF-308B-F4779A56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1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C1FF-5BB0-26B4-A0B7-736CFC35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36AC-8F0D-3FC6-2A51-0DE764A9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5414-7131-AE2F-9D17-42D41CB0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9E3A-69C3-2844-D511-B4AF1D7C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02EC-CCF5-D185-DB41-E5D5FDEF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AE76-3CFF-DDCC-4A2C-CAA5C913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AB40-2908-BD28-C769-AE0173F02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FD98-3EC8-0776-69CB-46CCBE68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825F-7271-6BEE-B4DD-EEC06F31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134C-A841-07FB-2126-22BB71F3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94F2-4D3C-BDBC-27AD-C2A7C359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FF31-899B-90B4-AC2B-6D6EC719D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CCB1C-FEBE-74ED-B95B-C7751DD8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6AF17-EC29-E843-1EC9-3D898F9E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3A60E-167B-A55E-C373-56754D5B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8DE3F-3DE7-6339-BF84-889AB9B7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B13F-9786-56AD-A7F3-70FF5E04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BFC4-5E04-AC59-AB46-F41BA8DC1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542DB-C6AF-9D78-0940-01F2E42ED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401E-198E-EA5B-8570-0CA43EDC5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3ECBD-DACB-31FA-0C9E-FC6B92EED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0AA70-B616-92EB-7A19-8016C578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3630F-0DC4-410D-01F4-6F9B3CFD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406DC-D850-5074-80EF-541539AC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28B8-8781-A604-3C7D-1F4983B5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37DEC-15B6-2046-3FDB-692A5CC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E722-9BD6-E362-7E39-C822B821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056ED-269E-55B4-9569-78589BE3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EC8D4-C3FF-A5F2-FEF6-8C6FC399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8D417-B399-6EE1-038D-B9A9900C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0A1C1-31AE-1A2C-5093-C73A4A57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1812-B908-AE16-EA20-CECD78C4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D947-BA48-0427-2806-6745FCFA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D0429-0DB6-8968-8355-C0839097D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04F0F-E19B-DE23-7645-8414B281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1A0D-6AB1-6680-D1A1-032AA6A2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CB316-EE07-FB6A-A0D6-84312F0E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2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5C9C-A070-3EB2-3FD3-CCC5FAFB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5AE20-4818-1793-B475-89875B899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A0FD-1417-49A1-3789-A4E6EB54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CE44F-D6F7-0CC9-1BD9-42A3957B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A6DF-31EF-41F4-13FF-9957D5F6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7A313-06A1-1EF4-40ED-26AB811E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ECE1C-99DE-EF97-B103-401D1368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1E48-3F65-3149-144C-1FA7F7FC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EEC2-7774-2F5C-00B9-D4550BD6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3CC2A-9EAA-4E28-8552-39F02FE4DFB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CD74-7541-50D6-D1A4-A6D6BBFE0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A956-4326-DB91-FAE8-32179CB5C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2CF6D-7574-4AC5-A23A-5944CAEBB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github.com/BaburG/SE4458-Go-Examp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8fjU_hlwDI" TargetMode="External"/><Relationship Id="rId2" Type="http://schemas.openxmlformats.org/officeDocument/2006/relationships/hyperlink" Target="https://codewave.com/insights/companies-using-golang-apps-startu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.dev/solutions/case-studies" TargetMode="Externa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en.wikipedia.org/wiki/Go_(programming_language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o first created and drew the Golang gopher? | by Tremaine Eto | Medium">
            <a:extLst>
              <a:ext uri="{FF2B5EF4-FFF2-40B4-BE49-F238E27FC236}">
                <a16:creationId xmlns:a16="http://schemas.microsoft.com/office/drawing/2014/main" id="{5FF56B8F-D9F4-DC41-9FC7-F25F874E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2502" y="623275"/>
            <a:ext cx="5607882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ight Triangle 10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A334B-D050-F2AF-DA8D-0068AB47F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2886" y="1056640"/>
            <a:ext cx="3417271" cy="3125746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Go(lang)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5AFE1-5624-D6B9-76F4-1E6C0911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2496" y="4301656"/>
            <a:ext cx="2705619" cy="762618"/>
          </a:xfrm>
        </p:spPr>
        <p:txBody>
          <a:bodyPr anchor="t">
            <a:normAutofit/>
          </a:bodyPr>
          <a:lstStyle/>
          <a:p>
            <a:pPr algn="l"/>
            <a:r>
              <a:rPr lang="en-US" sz="1600"/>
              <a:t>SE4458</a:t>
            </a:r>
            <a:br>
              <a:rPr lang="en-US" sz="1600"/>
            </a:br>
            <a:r>
              <a:rPr lang="en-US" sz="1600"/>
              <a:t>Bab</a:t>
            </a:r>
            <a:r>
              <a:rPr lang="tr-TR" sz="1600"/>
              <a:t>ür Gür</a:t>
            </a:r>
            <a:r>
              <a:rPr lang="en-US" sz="1600"/>
              <a:t> 23070006120</a:t>
            </a:r>
            <a:br>
              <a:rPr lang="en-US" sz="1600"/>
            </a:br>
            <a:r>
              <a:rPr lang="en-US" sz="1600"/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73890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53F1A-E144-3817-E6ED-D7EA0DBE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How to run the 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B0C6-92A2-C965-1ACA-A19A6A71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Download the repo</a:t>
            </a:r>
          </a:p>
          <a:p>
            <a:pPr lvl="1"/>
            <a:r>
              <a:rPr lang="en-US" dirty="0">
                <a:hlinkClick r:id="rId2"/>
              </a:rPr>
              <a:t>https://github.com/BaburG/SE4458-Go-Example</a:t>
            </a:r>
            <a:endParaRPr lang="en-US" dirty="0"/>
          </a:p>
          <a:p>
            <a:r>
              <a:rPr lang="en-US" sz="2400" dirty="0"/>
              <a:t>Have docker compose (or Docker Desktop) installed</a:t>
            </a:r>
          </a:p>
          <a:p>
            <a:pPr lvl="1"/>
            <a:r>
              <a:rPr lang="en-US" dirty="0">
                <a:hlinkClick r:id="rId3"/>
              </a:rPr>
              <a:t>https://www.docker.com/</a:t>
            </a:r>
            <a:endParaRPr lang="en-US" dirty="0"/>
          </a:p>
          <a:p>
            <a:r>
              <a:rPr lang="en-US" sz="2400" dirty="0"/>
              <a:t>In the project folder run the command</a:t>
            </a:r>
          </a:p>
          <a:p>
            <a:pPr lvl="1"/>
            <a:r>
              <a:rPr lang="en-US" dirty="0">
                <a:highlight>
                  <a:srgbClr val="808080"/>
                </a:highlight>
              </a:rPr>
              <a:t>$docker compose up</a:t>
            </a:r>
          </a:p>
        </p:txBody>
      </p:sp>
    </p:spTree>
    <p:extLst>
      <p:ext uri="{BB962C8B-B14F-4D97-AF65-F5344CB8AC3E}">
        <p14:creationId xmlns:p14="http://schemas.microsoft.com/office/powerpoint/2010/main" val="121513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E74E-DB8F-7729-5FB9-E64B14C9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A650-A583-130E-68C8-3B3DD02D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https://codewave.com/insights/companies-using-golang-apps-startups/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https://www.youtube.com/watch?v=N8fjU_hlwDI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https://en.wikipedia.org/wiki/Go_(programming_language)</a:t>
            </a:r>
            <a:endParaRPr lang="en-US" dirty="0"/>
          </a:p>
          <a:p>
            <a:r>
              <a:rPr lang="en-US" dirty="0">
                <a:hlinkClick r:id="rId5"/>
              </a:rPr>
              <a:t>https://chatgpt.com/</a:t>
            </a:r>
            <a:endParaRPr lang="en-US" dirty="0"/>
          </a:p>
          <a:p>
            <a:r>
              <a:rPr lang="en-US" dirty="0">
                <a:hlinkClick r:id="rId6"/>
              </a:rPr>
              <a:t>https://go.dev/solutions</a:t>
            </a:r>
            <a:r>
              <a:rPr lang="en-US">
                <a:hlinkClick r:id="rId6"/>
              </a:rPr>
              <a:t>/case-studies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1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E339-F11F-9FF5-6697-F2B89CEB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/>
              <a:t>Quick Background</a:t>
            </a:r>
            <a:endParaRPr lang="en-US" dirty="0"/>
          </a:p>
        </p:txBody>
      </p:sp>
      <p:pic>
        <p:nvPicPr>
          <p:cNvPr id="2050" name="Picture 2" descr="Amazon.com: Desktop Small Ornament Decorative Item Cartoon Gopher Golang  Mascot,Blue : Home &amp; Kitchen">
            <a:extLst>
              <a:ext uri="{FF2B5EF4-FFF2-40B4-BE49-F238E27FC236}">
                <a16:creationId xmlns:a16="http://schemas.microsoft.com/office/drawing/2014/main" id="{A6E408CB-1E53-EF7C-FB81-72DBA8E4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" b="2726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7AD3-63BF-382D-4369-080E415C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/>
              <a:t>Go is an open-source programming language designed for systems programming and known for its simplicity, concurrency support, and efficient memory management.</a:t>
            </a:r>
          </a:p>
          <a:p>
            <a:r>
              <a:rPr lang="en-US" sz="2000"/>
              <a:t>Go was created at Google by Robert Griesemer, Rob Pike, and Ken Thompson, development started in 2007, and was released as an open-source project in 2009.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9701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B75BE-0E6F-2BA3-BB8A-044279FC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Why Go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7603-3008-9B02-3035-DE2DC567C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Simplicity and Performance</a:t>
            </a:r>
          </a:p>
          <a:p>
            <a:pPr lvl="1"/>
            <a:r>
              <a:rPr lang="en-US" sz="2000" dirty="0"/>
              <a:t>Statically typed and compiled</a:t>
            </a:r>
          </a:p>
          <a:p>
            <a:r>
              <a:rPr lang="en-US" sz="2000" dirty="0"/>
              <a:t>Concurrency </a:t>
            </a:r>
          </a:p>
          <a:p>
            <a:pPr lvl="1"/>
            <a:r>
              <a:rPr lang="en-US" sz="2000" dirty="0"/>
              <a:t>Easy Concurrency through Goroutines and Channels</a:t>
            </a:r>
          </a:p>
          <a:p>
            <a:r>
              <a:rPr lang="en-US" sz="2000" dirty="0"/>
              <a:t>Highly Scalable</a:t>
            </a:r>
          </a:p>
          <a:p>
            <a:r>
              <a:rPr lang="en-US" sz="2000" dirty="0"/>
              <a:t>Robust Standard Library</a:t>
            </a:r>
          </a:p>
          <a:p>
            <a:r>
              <a:rPr lang="en-US" sz="2000" dirty="0"/>
              <a:t>Error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D9057-2F30-CCEB-23E1-9DE85375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2950802"/>
            <a:ext cx="5150277" cy="27811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6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CFB45-CA41-B912-DFE2-87E73841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About Scalability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C971-FE4D-2C82-9F4B-AB5611FD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Goroutines</a:t>
            </a:r>
          </a:p>
          <a:p>
            <a:pPr lvl="1"/>
            <a:r>
              <a:rPr lang="en-US" sz="1800"/>
              <a:t>Lightweight threads managed by Go scheduler</a:t>
            </a:r>
          </a:p>
          <a:p>
            <a:pPr lvl="1"/>
            <a:r>
              <a:rPr lang="en-US" sz="1800"/>
              <a:t>Multiple go routines can be run to leverage multi-core systems fully</a:t>
            </a:r>
          </a:p>
          <a:p>
            <a:r>
              <a:rPr lang="en-US" sz="1800"/>
              <a:t>Channels</a:t>
            </a:r>
          </a:p>
          <a:p>
            <a:pPr lvl="1"/>
            <a:r>
              <a:rPr lang="en-US" sz="1800"/>
              <a:t>Allows safe communication between goroutine</a:t>
            </a:r>
          </a:p>
          <a:p>
            <a:pPr lvl="1"/>
            <a:r>
              <a:rPr lang="en-US" sz="1800"/>
              <a:t>Easy data consistency without tools like mutex</a:t>
            </a:r>
          </a:p>
          <a:p>
            <a:pPr lvl="1"/>
            <a:r>
              <a:rPr lang="en-US" sz="1800"/>
              <a:t>Channels allow orchestrating goroutines simply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BCFE5-1E4A-2E33-0B25-4F3C264D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59" y="650494"/>
            <a:ext cx="5531576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DD63C-F76B-F780-2572-F5628F9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Error handling and Standard Library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4AA6-3358-0FD1-D70C-E10FCF3C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Error Handling</a:t>
            </a:r>
          </a:p>
          <a:p>
            <a:pPr lvl="1"/>
            <a:r>
              <a:rPr lang="en-US" sz="1800"/>
              <a:t>Simple, explicit error handling</a:t>
            </a:r>
          </a:p>
          <a:p>
            <a:pPr lvl="1"/>
            <a:r>
              <a:rPr lang="en-US" sz="1800"/>
              <a:t>Encourages handling errors right after they happen</a:t>
            </a:r>
          </a:p>
          <a:p>
            <a:r>
              <a:rPr lang="en-US" sz="1800"/>
              <a:t>Batteries-included Standard Library</a:t>
            </a:r>
          </a:p>
          <a:p>
            <a:pPr lvl="1"/>
            <a:r>
              <a:rPr lang="en-US" sz="1800"/>
              <a:t>Includes:</a:t>
            </a:r>
          </a:p>
          <a:p>
            <a:pPr lvl="2"/>
            <a:r>
              <a:rPr lang="en-US" sz="1800"/>
              <a:t>Net/http package for client and server tasks</a:t>
            </a:r>
          </a:p>
          <a:p>
            <a:pPr lvl="2"/>
            <a:r>
              <a:rPr lang="en-US" sz="1800"/>
              <a:t>Encoding/json package</a:t>
            </a:r>
          </a:p>
          <a:p>
            <a:pPr lvl="2"/>
            <a:r>
              <a:rPr lang="en-US" sz="1800"/>
              <a:t>Os package</a:t>
            </a:r>
          </a:p>
          <a:p>
            <a:pPr lvl="2"/>
            <a:r>
              <a:rPr lang="en-US" sz="1800"/>
              <a:t>Time package</a:t>
            </a:r>
          </a:p>
          <a:p>
            <a:pPr lvl="2"/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10437-A7FC-123D-E023-DB1D48A4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8" r="30129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897A2-9BEA-8AFE-6EFB-B9AEE80C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Why choose go?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130A7-3146-9194-3D3A-D157F8D73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3080" name="Picture 8" descr="View Golang-think , - Logo Golang ...">
            <a:extLst>
              <a:ext uri="{FF2B5EF4-FFF2-40B4-BE49-F238E27FC236}">
                <a16:creationId xmlns:a16="http://schemas.microsoft.com/office/drawing/2014/main" id="{3417AC1F-F964-60DA-E975-B3D4980F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63" b="90503" l="9574" r="89362">
                        <a14:foregroundMark x1="62766" y1="30168" x2="62766" y2="30168"/>
                        <a14:foregroundMark x1="62766" y1="29609" x2="65603" y2="22346"/>
                        <a14:foregroundMark x1="41135" y1="34637" x2="38298" y2="18436"/>
                        <a14:foregroundMark x1="54255" y1="56425" x2="45390" y2="47486"/>
                        <a14:foregroundMark x1="26950" y1="91061" x2="49291" y2="89944"/>
                        <a14:foregroundMark x1="49291" y1="89944" x2="53901" y2="89944"/>
                        <a14:foregroundMark x1="56383" y1="46369" x2="60993" y2="18436"/>
                        <a14:foregroundMark x1="32979" y1="40223" x2="47872" y2="24022"/>
                        <a14:foregroundMark x1="30496" y1="35196" x2="37589" y2="16201"/>
                        <a14:foregroundMark x1="52837" y1="39665" x2="60284" y2="7263"/>
                        <a14:foregroundMark x1="60284" y1="7263" x2="60284" y2="7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3799" y="591670"/>
            <a:ext cx="4319805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3E564-9981-0EA6-E937-F6B8E8D2F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752A9-76E7-B5A0-5747-A21E27ECD769}"/>
              </a:ext>
            </a:extLst>
          </p:cNvPr>
          <p:cNvSpPr txBox="1"/>
          <p:nvPr/>
        </p:nvSpPr>
        <p:spPr>
          <a:xfrm>
            <a:off x="4886633" y="6027174"/>
            <a:ext cx="226141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don’t take my word…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327239-285E-CEF4-C2B5-997EDE9BC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9" y="3436810"/>
            <a:ext cx="3999465" cy="27750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D5C7BB-AD4B-D503-BDB0-318B82BB2164}"/>
              </a:ext>
            </a:extLst>
          </p:cNvPr>
          <p:cNvSpPr txBox="1"/>
          <p:nvPr/>
        </p:nvSpPr>
        <p:spPr>
          <a:xfrm>
            <a:off x="2052320" y="3942080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 Twitch dev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CE3EC-A567-D545-C778-A97E69397773}"/>
              </a:ext>
            </a:extLst>
          </p:cNvPr>
          <p:cNvSpPr txBox="1"/>
          <p:nvPr/>
        </p:nvSpPr>
        <p:spPr>
          <a:xfrm>
            <a:off x="8046720" y="4409440"/>
            <a:ext cx="3637280" cy="1200329"/>
          </a:xfrm>
          <a:custGeom>
            <a:avLst/>
            <a:gdLst>
              <a:gd name="connsiteX0" fmla="*/ 0 w 3637280"/>
              <a:gd name="connsiteY0" fmla="*/ 0 h 1200329"/>
              <a:gd name="connsiteX1" fmla="*/ 519611 w 3637280"/>
              <a:gd name="connsiteY1" fmla="*/ 0 h 1200329"/>
              <a:gd name="connsiteX2" fmla="*/ 966477 w 3637280"/>
              <a:gd name="connsiteY2" fmla="*/ 0 h 1200329"/>
              <a:gd name="connsiteX3" fmla="*/ 1522461 w 3637280"/>
              <a:gd name="connsiteY3" fmla="*/ 0 h 1200329"/>
              <a:gd name="connsiteX4" fmla="*/ 1969327 w 3637280"/>
              <a:gd name="connsiteY4" fmla="*/ 0 h 1200329"/>
              <a:gd name="connsiteX5" fmla="*/ 2452566 w 3637280"/>
              <a:gd name="connsiteY5" fmla="*/ 0 h 1200329"/>
              <a:gd name="connsiteX6" fmla="*/ 3008550 w 3637280"/>
              <a:gd name="connsiteY6" fmla="*/ 0 h 1200329"/>
              <a:gd name="connsiteX7" fmla="*/ 3637280 w 3637280"/>
              <a:gd name="connsiteY7" fmla="*/ 0 h 1200329"/>
              <a:gd name="connsiteX8" fmla="*/ 3637280 w 3637280"/>
              <a:gd name="connsiteY8" fmla="*/ 364100 h 1200329"/>
              <a:gd name="connsiteX9" fmla="*/ 3637280 w 3637280"/>
              <a:gd name="connsiteY9" fmla="*/ 752206 h 1200329"/>
              <a:gd name="connsiteX10" fmla="*/ 3637280 w 3637280"/>
              <a:gd name="connsiteY10" fmla="*/ 1200329 h 1200329"/>
              <a:gd name="connsiteX11" fmla="*/ 3044923 w 3637280"/>
              <a:gd name="connsiteY11" fmla="*/ 1200329 h 1200329"/>
              <a:gd name="connsiteX12" fmla="*/ 2525312 w 3637280"/>
              <a:gd name="connsiteY12" fmla="*/ 1200329 h 1200329"/>
              <a:gd name="connsiteX13" fmla="*/ 1932955 w 3637280"/>
              <a:gd name="connsiteY13" fmla="*/ 1200329 h 1200329"/>
              <a:gd name="connsiteX14" fmla="*/ 1449716 w 3637280"/>
              <a:gd name="connsiteY14" fmla="*/ 1200329 h 1200329"/>
              <a:gd name="connsiteX15" fmla="*/ 966477 w 3637280"/>
              <a:gd name="connsiteY15" fmla="*/ 1200329 h 1200329"/>
              <a:gd name="connsiteX16" fmla="*/ 0 w 3637280"/>
              <a:gd name="connsiteY16" fmla="*/ 1200329 h 1200329"/>
              <a:gd name="connsiteX17" fmla="*/ 0 w 3637280"/>
              <a:gd name="connsiteY17" fmla="*/ 836229 h 1200329"/>
              <a:gd name="connsiteX18" fmla="*/ 0 w 3637280"/>
              <a:gd name="connsiteY18" fmla="*/ 448123 h 1200329"/>
              <a:gd name="connsiteX19" fmla="*/ 0 w 3637280"/>
              <a:gd name="connsiteY19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280" h="1200329" extrusionOk="0">
                <a:moveTo>
                  <a:pt x="0" y="0"/>
                </a:moveTo>
                <a:cubicBezTo>
                  <a:pt x="152755" y="-2044"/>
                  <a:pt x="302630" y="53748"/>
                  <a:pt x="519611" y="0"/>
                </a:cubicBezTo>
                <a:cubicBezTo>
                  <a:pt x="736592" y="-53748"/>
                  <a:pt x="758918" y="31586"/>
                  <a:pt x="966477" y="0"/>
                </a:cubicBezTo>
                <a:cubicBezTo>
                  <a:pt x="1174036" y="-31586"/>
                  <a:pt x="1316779" y="14840"/>
                  <a:pt x="1522461" y="0"/>
                </a:cubicBezTo>
                <a:cubicBezTo>
                  <a:pt x="1728143" y="-14840"/>
                  <a:pt x="1850587" y="21881"/>
                  <a:pt x="1969327" y="0"/>
                </a:cubicBezTo>
                <a:cubicBezTo>
                  <a:pt x="2088067" y="-21881"/>
                  <a:pt x="2355604" y="19616"/>
                  <a:pt x="2452566" y="0"/>
                </a:cubicBezTo>
                <a:cubicBezTo>
                  <a:pt x="2549528" y="-19616"/>
                  <a:pt x="2812670" y="36978"/>
                  <a:pt x="3008550" y="0"/>
                </a:cubicBezTo>
                <a:cubicBezTo>
                  <a:pt x="3204430" y="-36978"/>
                  <a:pt x="3458140" y="56382"/>
                  <a:pt x="3637280" y="0"/>
                </a:cubicBezTo>
                <a:cubicBezTo>
                  <a:pt x="3656355" y="74680"/>
                  <a:pt x="3622739" y="206714"/>
                  <a:pt x="3637280" y="364100"/>
                </a:cubicBezTo>
                <a:cubicBezTo>
                  <a:pt x="3651821" y="521486"/>
                  <a:pt x="3595069" y="584551"/>
                  <a:pt x="3637280" y="752206"/>
                </a:cubicBezTo>
                <a:cubicBezTo>
                  <a:pt x="3679491" y="919861"/>
                  <a:pt x="3620794" y="983812"/>
                  <a:pt x="3637280" y="1200329"/>
                </a:cubicBezTo>
                <a:cubicBezTo>
                  <a:pt x="3509360" y="1237127"/>
                  <a:pt x="3249190" y="1195685"/>
                  <a:pt x="3044923" y="1200329"/>
                </a:cubicBezTo>
                <a:cubicBezTo>
                  <a:pt x="2840656" y="1204973"/>
                  <a:pt x="2678859" y="1191059"/>
                  <a:pt x="2525312" y="1200329"/>
                </a:cubicBezTo>
                <a:cubicBezTo>
                  <a:pt x="2371765" y="1209599"/>
                  <a:pt x="2102134" y="1194101"/>
                  <a:pt x="1932955" y="1200329"/>
                </a:cubicBezTo>
                <a:cubicBezTo>
                  <a:pt x="1763776" y="1206557"/>
                  <a:pt x="1652752" y="1183642"/>
                  <a:pt x="1449716" y="1200329"/>
                </a:cubicBezTo>
                <a:cubicBezTo>
                  <a:pt x="1246680" y="1217016"/>
                  <a:pt x="1202013" y="1182346"/>
                  <a:pt x="966477" y="1200329"/>
                </a:cubicBezTo>
                <a:cubicBezTo>
                  <a:pt x="730941" y="1218312"/>
                  <a:pt x="438801" y="1130390"/>
                  <a:pt x="0" y="1200329"/>
                </a:cubicBezTo>
                <a:cubicBezTo>
                  <a:pt x="-7514" y="1037334"/>
                  <a:pt x="38025" y="923114"/>
                  <a:pt x="0" y="836229"/>
                </a:cubicBezTo>
                <a:cubicBezTo>
                  <a:pt x="-38025" y="749344"/>
                  <a:pt x="40803" y="593659"/>
                  <a:pt x="0" y="448123"/>
                </a:cubicBezTo>
                <a:cubicBezTo>
                  <a:pt x="-40803" y="302587"/>
                  <a:pt x="18945" y="223317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0904947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Source</a:t>
            </a:r>
          </a:p>
          <a:p>
            <a:r>
              <a:rPr lang="en-US" dirty="0">
                <a:solidFill>
                  <a:schemeClr val="bg2"/>
                </a:solidFill>
              </a:rPr>
              <a:t>“I’m Coming Around To Go…”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https://www.youtube.com/watch?v=N8fjU_hlwDI</a:t>
            </a:r>
          </a:p>
        </p:txBody>
      </p:sp>
    </p:spTree>
    <p:extLst>
      <p:ext uri="{BB962C8B-B14F-4D97-AF65-F5344CB8AC3E}">
        <p14:creationId xmlns:p14="http://schemas.microsoft.com/office/powerpoint/2010/main" val="332317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9" name="Rectangle 4128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82E93-E5FA-8E9B-87BB-BCC4C5CB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3999971" cy="1686349"/>
          </a:xfrm>
        </p:spPr>
        <p:txBody>
          <a:bodyPr>
            <a:normAutofit/>
          </a:bodyPr>
          <a:lstStyle/>
          <a:p>
            <a:r>
              <a:rPr lang="en-US" sz="4000"/>
              <a:t>Who is currently using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BA46-7CF9-5CB7-8139-12D5195F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254"/>
            <a:ext cx="3999971" cy="3707050"/>
          </a:xfrm>
        </p:spPr>
        <p:txBody>
          <a:bodyPr>
            <a:normAutofit/>
          </a:bodyPr>
          <a:lstStyle/>
          <a:p>
            <a:r>
              <a:rPr lang="en-US" sz="2000"/>
              <a:t>Popular Apps using Go</a:t>
            </a:r>
          </a:p>
          <a:p>
            <a:pPr lvl="1"/>
            <a:r>
              <a:rPr lang="en-US" sz="2000"/>
              <a:t>Uber</a:t>
            </a:r>
          </a:p>
          <a:p>
            <a:pPr lvl="1"/>
            <a:r>
              <a:rPr lang="en-US" sz="2000"/>
              <a:t>Dropbox</a:t>
            </a:r>
          </a:p>
          <a:p>
            <a:pPr lvl="1"/>
            <a:r>
              <a:rPr lang="en-US" sz="2000"/>
              <a:t>Twitch</a:t>
            </a:r>
          </a:p>
          <a:p>
            <a:pPr lvl="1"/>
            <a:r>
              <a:rPr lang="en-US" sz="2000"/>
              <a:t>SoundCloud</a:t>
            </a:r>
          </a:p>
          <a:p>
            <a:pPr lvl="1"/>
            <a:r>
              <a:rPr lang="en-US" sz="2000"/>
              <a:t>Netflix</a:t>
            </a:r>
          </a:p>
          <a:p>
            <a:r>
              <a:rPr lang="en-US" sz="2000"/>
              <a:t>Services using Go</a:t>
            </a:r>
          </a:p>
          <a:p>
            <a:pPr lvl="1"/>
            <a:r>
              <a:rPr lang="en-US" sz="2000"/>
              <a:t>Kubernetes</a:t>
            </a:r>
          </a:p>
          <a:p>
            <a:pPr lvl="1"/>
            <a:r>
              <a:rPr lang="en-US" sz="2000"/>
              <a:t>Docker</a:t>
            </a:r>
          </a:p>
          <a:p>
            <a:pPr lvl="1"/>
            <a:r>
              <a:rPr lang="en-US" sz="2000"/>
              <a:t>Terraform</a:t>
            </a:r>
          </a:p>
        </p:txBody>
      </p:sp>
      <p:pic>
        <p:nvPicPr>
          <p:cNvPr id="4118" name="Picture 22">
            <a:extLst>
              <a:ext uri="{FF2B5EF4-FFF2-40B4-BE49-F238E27FC236}">
                <a16:creationId xmlns:a16="http://schemas.microsoft.com/office/drawing/2014/main" id="{B2BFC30B-1F78-3882-AEFC-6CA7AB37F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5440" y="2593341"/>
            <a:ext cx="1669654" cy="16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network, dropbox, Logo, Social Icon">
            <a:extLst>
              <a:ext uri="{FF2B5EF4-FFF2-40B4-BE49-F238E27FC236}">
                <a16:creationId xmlns:a16="http://schemas.microsoft.com/office/drawing/2014/main" id="{852CA7CC-14B7-C218-0BB9-B8227D112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415" y="1242071"/>
            <a:ext cx="2120766" cy="21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73DAE2-6CBD-FA82-08E4-518AA4353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445" y="2259833"/>
            <a:ext cx="2120766" cy="2120766"/>
          </a:xfrm>
          <a:prstGeom prst="rect">
            <a:avLst/>
          </a:prstGeom>
        </p:spPr>
      </p:pic>
      <p:pic>
        <p:nvPicPr>
          <p:cNvPr id="4124" name="Picture 28">
            <a:extLst>
              <a:ext uri="{FF2B5EF4-FFF2-40B4-BE49-F238E27FC236}">
                <a16:creationId xmlns:a16="http://schemas.microsoft.com/office/drawing/2014/main" id="{B8ADF726-D8E2-14F3-FF75-9BA77C3BC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5466" y="4262994"/>
            <a:ext cx="1916814" cy="185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Uber's new logo is just the word 'Uber' | Mashable">
            <a:extLst>
              <a:ext uri="{FF2B5EF4-FFF2-40B4-BE49-F238E27FC236}">
                <a16:creationId xmlns:a16="http://schemas.microsoft.com/office/drawing/2014/main" id="{1B346A56-FB02-4E39-AA8F-EE4F29B9F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3065" y="1063643"/>
            <a:ext cx="2120766" cy="119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64FB5D-B2EA-180E-188B-360265BF5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7765" y="1260711"/>
            <a:ext cx="2120766" cy="7475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454465-A963-7D54-DF5A-776CE61225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0185" y="4262994"/>
            <a:ext cx="1669654" cy="1669654"/>
          </a:xfrm>
          <a:prstGeom prst="rect">
            <a:avLst/>
          </a:prstGeom>
        </p:spPr>
      </p:pic>
      <p:pic>
        <p:nvPicPr>
          <p:cNvPr id="21" name="Picture 20" descr="A blue circle with white squares&#10;&#10;Description automatically generated">
            <a:extLst>
              <a:ext uri="{FF2B5EF4-FFF2-40B4-BE49-F238E27FC236}">
                <a16:creationId xmlns:a16="http://schemas.microsoft.com/office/drawing/2014/main" id="{CF240819-0777-C400-F47C-6CBD1E1AC2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1870" y="4647061"/>
            <a:ext cx="1621930" cy="16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6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93330-F196-48F4-27C5-C3B90FD6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Go Example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57FD-6938-8FB9-39FC-017831D4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Simple note webapp in go</a:t>
            </a:r>
          </a:p>
          <a:p>
            <a:pPr lvl="1"/>
            <a:endParaRPr lang="en-US" sz="1600" dirty="0"/>
          </a:p>
          <a:p>
            <a:r>
              <a:rPr lang="en-US" sz="2000" dirty="0"/>
              <a:t>Stack used:</a:t>
            </a:r>
          </a:p>
          <a:p>
            <a:pPr lvl="1"/>
            <a:r>
              <a:rPr lang="en-US" sz="2000" dirty="0"/>
              <a:t>Go</a:t>
            </a:r>
          </a:p>
          <a:p>
            <a:pPr lvl="1"/>
            <a:r>
              <a:rPr lang="en-US" sz="2000" dirty="0"/>
              <a:t>Bootstrap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 err="1"/>
              <a:t>Traefik</a:t>
            </a:r>
            <a:endParaRPr lang="en-US" sz="2000" dirty="0"/>
          </a:p>
          <a:p>
            <a:pPr lvl="1"/>
            <a:r>
              <a:rPr lang="en-US" sz="2000" dirty="0"/>
              <a:t>Docker Compose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78211-F7F2-B816-0214-F6E491AE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26" y="774285"/>
            <a:ext cx="4266401" cy="2581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0A137-BB47-23B7-4423-E9DC535E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020755"/>
            <a:ext cx="4389120" cy="168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0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349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Go(lang)</vt:lpstr>
      <vt:lpstr>Quick Background</vt:lpstr>
      <vt:lpstr>Why Go</vt:lpstr>
      <vt:lpstr>About Scalability</vt:lpstr>
      <vt:lpstr>Error handling and Standard Library</vt:lpstr>
      <vt:lpstr>Why choose go?</vt:lpstr>
      <vt:lpstr>PowerPoint Presentation</vt:lpstr>
      <vt:lpstr>Who is currently using Go?</vt:lpstr>
      <vt:lpstr>Go Example project</vt:lpstr>
      <vt:lpstr>How to run the example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Babur Gur</dc:creator>
  <cp:lastModifiedBy>Babur Gur</cp:lastModifiedBy>
  <cp:revision>1</cp:revision>
  <dcterms:created xsi:type="dcterms:W3CDTF">2024-10-20T15:22:40Z</dcterms:created>
  <dcterms:modified xsi:type="dcterms:W3CDTF">2024-10-20T18:07:32Z</dcterms:modified>
</cp:coreProperties>
</file>