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2" r:id="rId5"/>
    <p:sldId id="267" r:id="rId6"/>
    <p:sldId id="273" r:id="rId7"/>
    <p:sldId id="268" r:id="rId8"/>
    <p:sldId id="269" r:id="rId9"/>
    <p:sldId id="275" r:id="rId10"/>
    <p:sldId id="276" r:id="rId11"/>
    <p:sldId id="259" r:id="rId12"/>
    <p:sldId id="260" r:id="rId13"/>
    <p:sldId id="270" r:id="rId14"/>
    <p:sldId id="261" r:id="rId15"/>
    <p:sldId id="263" r:id="rId16"/>
    <p:sldId id="277" r:id="rId17"/>
    <p:sldId id="274" r:id="rId18"/>
    <p:sldId id="264" r:id="rId19"/>
    <p:sldId id="278" r:id="rId20"/>
    <p:sldId id="265" r:id="rId21"/>
    <p:sldId id="26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4B2CB-9A25-4355-8225-FA2A796EDF0C}"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B8751-E27D-42F1-8686-392D0FBC34DF}" type="slidenum">
              <a:rPr lang="en-US" smtClean="0"/>
              <a:t>‹#›</a:t>
            </a:fld>
            <a:endParaRPr lang="en-US"/>
          </a:p>
        </p:txBody>
      </p:sp>
    </p:spTree>
    <p:extLst>
      <p:ext uri="{BB962C8B-B14F-4D97-AF65-F5344CB8AC3E}">
        <p14:creationId xmlns:p14="http://schemas.microsoft.com/office/powerpoint/2010/main" val="1543409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6BFC4-41E0-4009-B530-357BF3BDB9B8}" type="datetime1">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234489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091EC-EAD4-497E-B313-5C4879D94978}" type="datetime1">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257913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6D76B-F4D5-4EDD-8D79-5DC853CBB90E}" type="datetime1">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111472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303BE-BB39-4D81-A7F8-B73959623E3B}" type="datetime1">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390229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DB7887-08D5-463B-99D0-3CE510C0B610}" type="datetime1">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420387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F2173-56E3-4B85-8EB5-04E627071546}" type="datetime1">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267262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377F3-60E9-4A77-B91C-E9B3A2EDBF88}" type="datetime1">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88988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A9A32-FF65-4522-864E-46F6F757859C}" type="datetime1">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32535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C541E-F56F-4E26-BF02-99CC966FC49D}" type="datetime1">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34475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F139DA-B765-4096-8C3C-D1E3E071687C}" type="datetime1">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175197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3DC2F-4476-4BE1-A96F-5BB5D4C627E1}" type="datetime1">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705CA-DC1B-413C-BF93-E838D2F03046}" type="slidenum">
              <a:rPr lang="en-US" smtClean="0"/>
              <a:t>‹#›</a:t>
            </a:fld>
            <a:endParaRPr lang="en-US"/>
          </a:p>
        </p:txBody>
      </p:sp>
    </p:spTree>
    <p:extLst>
      <p:ext uri="{BB962C8B-B14F-4D97-AF65-F5344CB8AC3E}">
        <p14:creationId xmlns:p14="http://schemas.microsoft.com/office/powerpoint/2010/main" val="351390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F9BF8-E340-4D7E-AA20-FC768006A40E}" type="datetime1">
              <a:rPr lang="en-US" smtClean="0"/>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05CA-DC1B-413C-BF93-E838D2F03046}" type="slidenum">
              <a:rPr lang="en-US" smtClean="0"/>
              <a:t>‹#›</a:t>
            </a:fld>
            <a:endParaRPr lang="en-US"/>
          </a:p>
        </p:txBody>
      </p:sp>
    </p:spTree>
    <p:extLst>
      <p:ext uri="{BB962C8B-B14F-4D97-AF65-F5344CB8AC3E}">
        <p14:creationId xmlns:p14="http://schemas.microsoft.com/office/powerpoint/2010/main" val="173285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61012"/>
            <a:ext cx="9144000" cy="1058091"/>
          </a:xfrm>
        </p:spPr>
        <p:txBody>
          <a:bodyPr/>
          <a:lstStyle/>
          <a:p>
            <a:r>
              <a:rPr lang="en-US" b="1" dirty="0" smtClean="0"/>
              <a:t>Workshop on </a:t>
            </a:r>
            <a:r>
              <a:rPr lang="en-US" b="1" dirty="0" err="1" smtClean="0"/>
              <a:t>Redis</a:t>
            </a:r>
            <a:endParaRPr lang="en-US" b="1" dirty="0"/>
          </a:p>
        </p:txBody>
      </p:sp>
      <p:sp>
        <p:nvSpPr>
          <p:cNvPr id="3" name="Subtitle 2"/>
          <p:cNvSpPr>
            <a:spLocks noGrp="1"/>
          </p:cNvSpPr>
          <p:nvPr>
            <p:ph type="subTitle" idx="1"/>
          </p:nvPr>
        </p:nvSpPr>
        <p:spPr/>
        <p:txBody>
          <a:bodyPr>
            <a:normAutofit lnSpcReduction="10000"/>
          </a:bodyPr>
          <a:lstStyle/>
          <a:p>
            <a:r>
              <a:rPr lang="en-US" u="sng" dirty="0" smtClean="0"/>
              <a:t>Presenter</a:t>
            </a:r>
          </a:p>
          <a:p>
            <a:r>
              <a:rPr lang="en-US" dirty="0" smtClean="0"/>
              <a:t>Baburam Chaudhary </a:t>
            </a:r>
          </a:p>
          <a:p>
            <a:r>
              <a:rPr lang="en-US" dirty="0" err="1" smtClean="0"/>
              <a:t>M.Tech</a:t>
            </a:r>
            <a:r>
              <a:rPr lang="en-US" dirty="0" smtClean="0"/>
              <a:t> in AI (2022)</a:t>
            </a:r>
          </a:p>
          <a:p>
            <a:r>
              <a:rPr lang="en-US" dirty="0" err="1" smtClean="0"/>
              <a:t>DoCSE</a:t>
            </a:r>
            <a:r>
              <a:rPr lang="en-US" dirty="0" smtClean="0"/>
              <a:t>, KU</a:t>
            </a:r>
            <a:endParaRPr lang="en-US" dirty="0"/>
          </a:p>
        </p:txBody>
      </p:sp>
      <p:sp>
        <p:nvSpPr>
          <p:cNvPr id="4" name="TextBox 3"/>
          <p:cNvSpPr txBox="1"/>
          <p:nvPr/>
        </p:nvSpPr>
        <p:spPr>
          <a:xfrm>
            <a:off x="5109754" y="5688874"/>
            <a:ext cx="1972491" cy="369332"/>
          </a:xfrm>
          <a:prstGeom prst="rect">
            <a:avLst/>
          </a:prstGeom>
          <a:noFill/>
        </p:spPr>
        <p:txBody>
          <a:bodyPr wrap="square" rtlCol="0">
            <a:spAutoFit/>
          </a:bodyPr>
          <a:lstStyle/>
          <a:p>
            <a:r>
              <a:rPr lang="en-US" dirty="0" smtClean="0"/>
              <a:t>Date: 27 Aug, 2023</a:t>
            </a:r>
            <a:endParaRPr lang="en-US" dirty="0"/>
          </a:p>
        </p:txBody>
      </p:sp>
      <p:sp>
        <p:nvSpPr>
          <p:cNvPr id="5" name="Slide Number Placeholder 4"/>
          <p:cNvSpPr>
            <a:spLocks noGrp="1"/>
          </p:cNvSpPr>
          <p:nvPr>
            <p:ph type="sldNum" sz="quarter" idx="12"/>
          </p:nvPr>
        </p:nvSpPr>
        <p:spPr/>
        <p:txBody>
          <a:bodyPr/>
          <a:lstStyle/>
          <a:p>
            <a:fld id="{F94705CA-DC1B-413C-BF93-E838D2F03046}" type="slidenum">
              <a:rPr lang="en-US" smtClean="0"/>
              <a:t>1</a:t>
            </a:fld>
            <a:endParaRPr lang="en-US"/>
          </a:p>
        </p:txBody>
      </p:sp>
    </p:spTree>
    <p:extLst>
      <p:ext uri="{BB962C8B-B14F-4D97-AF65-F5344CB8AC3E}">
        <p14:creationId xmlns:p14="http://schemas.microsoft.com/office/powerpoint/2010/main" val="372644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Client Libraries and Interfaces (contd.)</a:t>
            </a:r>
            <a:endParaRPr lang="en-US" b="1" dirty="0"/>
          </a:p>
        </p:txBody>
      </p:sp>
      <p:sp>
        <p:nvSpPr>
          <p:cNvPr id="3" name="Content Placeholder 2"/>
          <p:cNvSpPr>
            <a:spLocks noGrp="1"/>
          </p:cNvSpPr>
          <p:nvPr>
            <p:ph idx="1"/>
          </p:nvPr>
        </p:nvSpPr>
        <p:spPr>
          <a:xfrm>
            <a:off x="838200" y="1537676"/>
            <a:ext cx="10515600" cy="4971687"/>
          </a:xfrm>
        </p:spPr>
        <p:txBody>
          <a:bodyPr>
            <a:normAutofit fontScale="77500" lnSpcReduction="20000"/>
          </a:bodyPr>
          <a:lstStyle/>
          <a:p>
            <a:pPr marL="0" indent="0">
              <a:buNone/>
            </a:pPr>
            <a:r>
              <a:rPr lang="en-US" sz="3300" dirty="0" smtClean="0"/>
              <a:t>There </a:t>
            </a:r>
            <a:r>
              <a:rPr lang="en-US" sz="3300" dirty="0"/>
              <a:t>are also various tools and interfaces that provide graphical or command-line ways to interact with </a:t>
            </a:r>
            <a:r>
              <a:rPr lang="en-US" sz="3300" dirty="0" err="1"/>
              <a:t>Redis</a:t>
            </a:r>
            <a:r>
              <a:rPr lang="en-US" sz="3300" dirty="0"/>
              <a:t> </a:t>
            </a:r>
            <a:r>
              <a:rPr lang="en-US" sz="3300" dirty="0" smtClean="0"/>
              <a:t>servers.</a:t>
            </a:r>
          </a:p>
          <a:p>
            <a:pPr marL="514350" indent="-514350">
              <a:buFont typeface="+mj-lt"/>
              <a:buAutoNum type="arabicPeriod"/>
            </a:pPr>
            <a:r>
              <a:rPr lang="en-US" sz="3300" b="1" dirty="0" err="1"/>
              <a:t>Redis</a:t>
            </a:r>
            <a:r>
              <a:rPr lang="en-US" sz="3300" b="1" dirty="0"/>
              <a:t> CLI: </a:t>
            </a:r>
            <a:r>
              <a:rPr lang="en-US" sz="3300" dirty="0"/>
              <a:t>The </a:t>
            </a:r>
            <a:r>
              <a:rPr lang="en-US" sz="3300" dirty="0" err="1"/>
              <a:t>Redis</a:t>
            </a:r>
            <a:r>
              <a:rPr lang="en-US" sz="3300" dirty="0"/>
              <a:t> command-line interface is a built-in tool that allows direct interaction with a </a:t>
            </a:r>
            <a:r>
              <a:rPr lang="en-US" sz="3300" dirty="0" err="1"/>
              <a:t>Redis</a:t>
            </a:r>
            <a:r>
              <a:rPr lang="en-US" sz="3300" dirty="0"/>
              <a:t> server from the command line. It's a powerful way to execute </a:t>
            </a:r>
            <a:r>
              <a:rPr lang="en-US" sz="3300" dirty="0" err="1"/>
              <a:t>Redis</a:t>
            </a:r>
            <a:r>
              <a:rPr lang="en-US" sz="3300" dirty="0"/>
              <a:t> commands and manage data</a:t>
            </a:r>
            <a:r>
              <a:rPr lang="en-US" sz="3300" dirty="0" smtClean="0"/>
              <a:t>.</a:t>
            </a:r>
            <a:endParaRPr lang="en-US" sz="3300" dirty="0"/>
          </a:p>
          <a:p>
            <a:pPr marL="514350" indent="-514350">
              <a:buFont typeface="+mj-lt"/>
              <a:buAutoNum type="arabicPeriod"/>
            </a:pPr>
            <a:r>
              <a:rPr lang="en-US" sz="3300" b="1" dirty="0" err="1"/>
              <a:t>RedisInsight</a:t>
            </a:r>
            <a:r>
              <a:rPr lang="en-US" sz="3300" b="1" dirty="0"/>
              <a:t>: </a:t>
            </a:r>
            <a:r>
              <a:rPr lang="en-US" sz="3300" dirty="0" err="1"/>
              <a:t>RedisInsight</a:t>
            </a:r>
            <a:r>
              <a:rPr lang="en-US" sz="3300" dirty="0"/>
              <a:t> is a graphical user interface (GUI) tool provided by </a:t>
            </a:r>
            <a:r>
              <a:rPr lang="en-US" sz="3300" dirty="0" err="1"/>
              <a:t>Redis</a:t>
            </a:r>
            <a:r>
              <a:rPr lang="en-US" sz="3300" dirty="0"/>
              <a:t> Labs. It offers a user-friendly way to visualize and manage </a:t>
            </a:r>
            <a:r>
              <a:rPr lang="en-US" sz="3300" dirty="0" err="1"/>
              <a:t>Redis</a:t>
            </a:r>
            <a:r>
              <a:rPr lang="en-US" sz="3300" dirty="0"/>
              <a:t> data and operations</a:t>
            </a:r>
            <a:r>
              <a:rPr lang="en-US" sz="3300" dirty="0" smtClean="0"/>
              <a:t>.</a:t>
            </a:r>
            <a:endParaRPr lang="en-US" sz="3300" dirty="0"/>
          </a:p>
          <a:p>
            <a:pPr marL="514350" indent="-514350">
              <a:buFont typeface="+mj-lt"/>
              <a:buAutoNum type="arabicPeriod"/>
            </a:pPr>
            <a:r>
              <a:rPr lang="en-US" sz="3300" b="1" dirty="0" err="1"/>
              <a:t>phpRedisAdmin</a:t>
            </a:r>
            <a:r>
              <a:rPr lang="en-US" sz="3300" b="1" dirty="0"/>
              <a:t>: </a:t>
            </a:r>
            <a:r>
              <a:rPr lang="en-US" sz="3300" dirty="0" err="1"/>
              <a:t>phpRedisAdmin</a:t>
            </a:r>
            <a:r>
              <a:rPr lang="en-US" sz="3300" dirty="0"/>
              <a:t> is a web-based management tool for </a:t>
            </a:r>
            <a:r>
              <a:rPr lang="en-US" sz="3300" dirty="0" err="1"/>
              <a:t>Redis</a:t>
            </a:r>
            <a:r>
              <a:rPr lang="en-US" sz="3300" dirty="0"/>
              <a:t> that provides an interface for browsing and managing </a:t>
            </a:r>
            <a:r>
              <a:rPr lang="en-US" sz="3300" dirty="0" err="1"/>
              <a:t>Redis</a:t>
            </a:r>
            <a:r>
              <a:rPr lang="en-US" sz="3300" dirty="0"/>
              <a:t> databases</a:t>
            </a:r>
            <a:r>
              <a:rPr lang="en-US" sz="3300" dirty="0" smtClean="0"/>
              <a:t>.</a:t>
            </a:r>
            <a:endParaRPr lang="en-US" sz="3300" dirty="0"/>
          </a:p>
          <a:p>
            <a:pPr marL="0" indent="0">
              <a:buNone/>
            </a:pPr>
            <a:r>
              <a:rPr lang="en-US" sz="3300" dirty="0"/>
              <a:t>These client libraries and interfaces collectively make working with </a:t>
            </a:r>
            <a:r>
              <a:rPr lang="en-US" sz="3300" dirty="0" err="1"/>
              <a:t>Redis</a:t>
            </a:r>
            <a:r>
              <a:rPr lang="en-US" sz="3300" dirty="0"/>
              <a:t> more accessible and efficient for developers in various programming languages and environments.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10</a:t>
            </a:fld>
            <a:endParaRPr lang="en-US"/>
          </a:p>
        </p:txBody>
      </p:sp>
    </p:spTree>
    <p:extLst>
      <p:ext uri="{BB962C8B-B14F-4D97-AF65-F5344CB8AC3E}">
        <p14:creationId xmlns:p14="http://schemas.microsoft.com/office/powerpoint/2010/main" val="2958712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 in </a:t>
            </a:r>
            <a:r>
              <a:rPr lang="en-US" b="1" dirty="0" err="1" smtClean="0"/>
              <a:t>Redis</a:t>
            </a:r>
            <a:endParaRPr lang="en-US" b="1" dirty="0"/>
          </a:p>
        </p:txBody>
      </p:sp>
      <p:sp>
        <p:nvSpPr>
          <p:cNvPr id="3" name="Content Placeholder 2"/>
          <p:cNvSpPr>
            <a:spLocks noGrp="1"/>
          </p:cNvSpPr>
          <p:nvPr>
            <p:ph idx="1"/>
          </p:nvPr>
        </p:nvSpPr>
        <p:spPr>
          <a:xfrm>
            <a:off x="838200" y="1443446"/>
            <a:ext cx="10515600" cy="5055325"/>
          </a:xfrm>
        </p:spPr>
        <p:txBody>
          <a:bodyPr>
            <a:normAutofit fontScale="92500" lnSpcReduction="20000"/>
          </a:bodyPr>
          <a:lstStyle/>
          <a:p>
            <a:pPr marL="514350" indent="-514350">
              <a:buAutoNum type="arabicPeriod"/>
            </a:pPr>
            <a:r>
              <a:rPr lang="en-US" b="1" dirty="0" smtClean="0"/>
              <a:t>Strings</a:t>
            </a:r>
            <a:r>
              <a:rPr lang="en-US" dirty="0" smtClean="0"/>
              <a:t>: </a:t>
            </a:r>
            <a:r>
              <a:rPr lang="en-US" dirty="0" err="1" smtClean="0"/>
              <a:t>Redis</a:t>
            </a:r>
            <a:r>
              <a:rPr lang="en-US" dirty="0" smtClean="0"/>
              <a:t> strings are the most basic </a:t>
            </a:r>
            <a:r>
              <a:rPr lang="en-US" dirty="0" err="1" smtClean="0"/>
              <a:t>Redis</a:t>
            </a:r>
            <a:r>
              <a:rPr lang="en-US" dirty="0" smtClean="0"/>
              <a:t> data type, representing a sequence of bytes.</a:t>
            </a:r>
          </a:p>
          <a:p>
            <a:pPr marL="514350" indent="-514350">
              <a:buAutoNum type="arabicPeriod"/>
            </a:pPr>
            <a:r>
              <a:rPr lang="en-US" b="1" dirty="0" smtClean="0"/>
              <a:t>Lists</a:t>
            </a:r>
            <a:r>
              <a:rPr lang="en-US" dirty="0" smtClean="0"/>
              <a:t>: </a:t>
            </a:r>
            <a:r>
              <a:rPr lang="en-US" dirty="0" err="1" smtClean="0"/>
              <a:t>Redis</a:t>
            </a:r>
            <a:r>
              <a:rPr lang="en-US" dirty="0" smtClean="0"/>
              <a:t> lists are lists of string sorted by insertion order.</a:t>
            </a:r>
          </a:p>
          <a:p>
            <a:pPr marL="514350" indent="-514350">
              <a:buAutoNum type="arabicPeriod"/>
            </a:pPr>
            <a:r>
              <a:rPr lang="en-US" b="1" dirty="0" smtClean="0"/>
              <a:t>Sets</a:t>
            </a:r>
            <a:r>
              <a:rPr lang="en-US" dirty="0" smtClean="0"/>
              <a:t>: </a:t>
            </a:r>
            <a:r>
              <a:rPr lang="en-US" dirty="0" err="1" smtClean="0"/>
              <a:t>Redis</a:t>
            </a:r>
            <a:r>
              <a:rPr lang="en-US" dirty="0" smtClean="0"/>
              <a:t> sets are unordered collections of unique strings that act like the sets in Python programming.</a:t>
            </a:r>
          </a:p>
          <a:p>
            <a:pPr marL="514350" indent="-514350">
              <a:buAutoNum type="arabicPeriod"/>
            </a:pPr>
            <a:r>
              <a:rPr lang="en-US" b="1" dirty="0" smtClean="0"/>
              <a:t>Hashes</a:t>
            </a:r>
            <a:r>
              <a:rPr lang="en-US" dirty="0" smtClean="0"/>
              <a:t>: </a:t>
            </a:r>
            <a:r>
              <a:rPr lang="en-US" dirty="0" err="1" smtClean="0"/>
              <a:t>Redis</a:t>
            </a:r>
            <a:r>
              <a:rPr lang="en-US" dirty="0" smtClean="0"/>
              <a:t> hashes are record types modeled as collections of field-value pairs. </a:t>
            </a:r>
            <a:r>
              <a:rPr lang="en-US" dirty="0" err="1" smtClean="0"/>
              <a:t>Redis</a:t>
            </a:r>
            <a:r>
              <a:rPr lang="en-US" dirty="0" smtClean="0"/>
              <a:t> hashes resemble python dictionaries.</a:t>
            </a:r>
          </a:p>
          <a:p>
            <a:pPr marL="514350" indent="-514350">
              <a:buAutoNum type="arabicPeriod"/>
            </a:pPr>
            <a:r>
              <a:rPr lang="en-US" b="1" dirty="0" smtClean="0"/>
              <a:t>Sorted Sets</a:t>
            </a:r>
            <a:r>
              <a:rPr lang="en-US" dirty="0" smtClean="0"/>
              <a:t>: </a:t>
            </a:r>
            <a:r>
              <a:rPr lang="en-US" dirty="0" err="1" smtClean="0"/>
              <a:t>Redis</a:t>
            </a:r>
            <a:r>
              <a:rPr lang="en-US" dirty="0" smtClean="0"/>
              <a:t> sorted sets are collections of unique strings that maintain order by each string’s associated score.</a:t>
            </a:r>
          </a:p>
          <a:p>
            <a:pPr marL="514350" indent="-514350">
              <a:buAutoNum type="arabicPeriod"/>
            </a:pPr>
            <a:r>
              <a:rPr lang="en-US" b="1" dirty="0" smtClean="0"/>
              <a:t>Bitmaps and </a:t>
            </a:r>
            <a:r>
              <a:rPr lang="en-US" b="1" dirty="0" err="1" smtClean="0"/>
              <a:t>HyerLogLogs</a:t>
            </a:r>
            <a:r>
              <a:rPr lang="en-US" dirty="0" smtClean="0"/>
              <a:t>: Bitmaps let you perform bitwise operations on strings, and </a:t>
            </a:r>
            <a:r>
              <a:rPr lang="en-US" dirty="0" err="1" smtClean="0"/>
              <a:t>HyperLogLogs</a:t>
            </a:r>
            <a:r>
              <a:rPr lang="en-US" dirty="0" smtClean="0"/>
              <a:t> data structures provide probabilistic estimates of the cardinality (i.e., number of elements) of large sets.</a:t>
            </a:r>
          </a:p>
          <a:p>
            <a:pPr marL="514350" indent="-514350">
              <a:buAutoNum type="arabicPeriod"/>
            </a:pPr>
            <a:r>
              <a:rPr lang="en-US" b="1" dirty="0" smtClean="0"/>
              <a:t>Geospatial indexes</a:t>
            </a:r>
            <a:r>
              <a:rPr lang="en-US" dirty="0" smtClean="0"/>
              <a:t>: </a:t>
            </a:r>
            <a:r>
              <a:rPr lang="en-US" dirty="0" err="1" smtClean="0"/>
              <a:t>Redis</a:t>
            </a:r>
            <a:r>
              <a:rPr lang="en-US" dirty="0" smtClean="0"/>
              <a:t> geospatial indexes are useful for finding locations within a given geographic radius or bounding box.</a:t>
            </a:r>
          </a:p>
          <a:p>
            <a:pPr marL="0" indent="0">
              <a:buNone/>
            </a:pP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11</a:t>
            </a:fld>
            <a:endParaRPr lang="en-US"/>
          </a:p>
        </p:txBody>
      </p:sp>
    </p:spTree>
    <p:extLst>
      <p:ext uri="{BB962C8B-B14F-4D97-AF65-F5344CB8AC3E}">
        <p14:creationId xmlns:p14="http://schemas.microsoft.com/office/powerpoint/2010/main" val="108014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Operations</a:t>
            </a:r>
            <a:endParaRPr lang="en-US" b="1" dirty="0"/>
          </a:p>
        </p:txBody>
      </p:sp>
      <p:sp>
        <p:nvSpPr>
          <p:cNvPr id="3" name="Content Placeholder 2"/>
          <p:cNvSpPr>
            <a:spLocks noGrp="1"/>
          </p:cNvSpPr>
          <p:nvPr>
            <p:ph idx="1"/>
          </p:nvPr>
        </p:nvSpPr>
        <p:spPr>
          <a:xfrm>
            <a:off x="838200" y="1558834"/>
            <a:ext cx="10515600" cy="5035695"/>
          </a:xfrm>
        </p:spPr>
        <p:txBody>
          <a:bodyPr>
            <a:normAutofit fontScale="92500" lnSpcReduction="20000"/>
          </a:bodyPr>
          <a:lstStyle/>
          <a:p>
            <a:pPr marL="514350" indent="-514350">
              <a:buAutoNum type="arabicPeriod"/>
            </a:pPr>
            <a:r>
              <a:rPr lang="en-US" dirty="0" smtClean="0"/>
              <a:t>Connecting to a </a:t>
            </a:r>
            <a:r>
              <a:rPr lang="en-US" dirty="0" err="1" smtClean="0"/>
              <a:t>Redis</a:t>
            </a:r>
            <a:r>
              <a:rPr lang="en-US" dirty="0" smtClean="0"/>
              <a:t> server: (for local environment)</a:t>
            </a:r>
          </a:p>
          <a:p>
            <a:pPr marL="1428750" lvl="2" indent="-514350">
              <a:buAutoNum type="romanLcParenR"/>
            </a:pPr>
            <a:r>
              <a:rPr lang="en-US" dirty="0" smtClean="0"/>
              <a:t>using </a:t>
            </a:r>
            <a:r>
              <a:rPr lang="en-US" dirty="0" err="1" smtClean="0"/>
              <a:t>redis</a:t>
            </a:r>
            <a:r>
              <a:rPr lang="en-US" dirty="0" smtClean="0"/>
              <a:t> server CLI: </a:t>
            </a:r>
          </a:p>
          <a:p>
            <a:pPr marL="914400" lvl="2" indent="0">
              <a:buNone/>
            </a:pPr>
            <a:r>
              <a:rPr lang="en-US" dirty="0"/>
              <a:t>	</a:t>
            </a:r>
            <a:r>
              <a:rPr lang="en-US" dirty="0" smtClean="0"/>
              <a:t>$ </a:t>
            </a:r>
            <a:r>
              <a:rPr lang="en-US" dirty="0" err="1" smtClean="0">
                <a:solidFill>
                  <a:srgbClr val="FF0000"/>
                </a:solidFill>
              </a:rPr>
              <a:t>sudo</a:t>
            </a:r>
            <a:r>
              <a:rPr lang="en-US" dirty="0" smtClean="0">
                <a:solidFill>
                  <a:srgbClr val="FF0000"/>
                </a:solidFill>
              </a:rPr>
              <a:t> service </a:t>
            </a:r>
            <a:r>
              <a:rPr lang="en-US" dirty="0" err="1" smtClean="0">
                <a:solidFill>
                  <a:srgbClr val="FF0000"/>
                </a:solidFill>
              </a:rPr>
              <a:t>redis</a:t>
            </a:r>
            <a:r>
              <a:rPr lang="en-US" dirty="0" smtClean="0">
                <a:solidFill>
                  <a:srgbClr val="FF0000"/>
                </a:solidFill>
              </a:rPr>
              <a:t>-server start</a:t>
            </a:r>
          </a:p>
          <a:p>
            <a:pPr marL="914400" lvl="2" indent="0">
              <a:buNone/>
            </a:pPr>
            <a:r>
              <a:rPr lang="en-US" dirty="0"/>
              <a:t>	</a:t>
            </a:r>
            <a:r>
              <a:rPr lang="en-US" dirty="0" smtClean="0"/>
              <a:t>$ </a:t>
            </a:r>
            <a:r>
              <a:rPr lang="en-US" dirty="0" err="1" smtClean="0">
                <a:solidFill>
                  <a:srgbClr val="FF0000"/>
                </a:solidFill>
              </a:rPr>
              <a:t>redis</a:t>
            </a:r>
            <a:r>
              <a:rPr lang="en-US" dirty="0" smtClean="0">
                <a:solidFill>
                  <a:srgbClr val="FF0000"/>
                </a:solidFill>
              </a:rPr>
              <a:t>-cli</a:t>
            </a:r>
          </a:p>
          <a:p>
            <a:pPr marL="1371600" lvl="3" indent="0">
              <a:buNone/>
            </a:pPr>
            <a:r>
              <a:rPr lang="en-US" dirty="0" smtClean="0">
                <a:solidFill>
                  <a:srgbClr val="FF0000"/>
                </a:solidFill>
              </a:rPr>
              <a:t>127.0.0.1:6379&gt;</a:t>
            </a:r>
          </a:p>
          <a:p>
            <a:pPr marL="1428750" lvl="2" indent="-514350">
              <a:buAutoNum type="romanLcParenR"/>
            </a:pPr>
            <a:r>
              <a:rPr lang="en-US" dirty="0" smtClean="0"/>
              <a:t>using </a:t>
            </a:r>
            <a:r>
              <a:rPr lang="en-US" dirty="0" err="1" smtClean="0"/>
              <a:t>redis</a:t>
            </a:r>
            <a:r>
              <a:rPr lang="en-US" dirty="0" smtClean="0"/>
              <a:t> Python: </a:t>
            </a:r>
          </a:p>
          <a:p>
            <a:pPr marL="1828800" lvl="4" indent="0">
              <a:buNone/>
            </a:pPr>
            <a:r>
              <a:rPr lang="en-US" dirty="0" smtClean="0">
                <a:solidFill>
                  <a:srgbClr val="FF0000"/>
                </a:solidFill>
              </a:rPr>
              <a:t>import </a:t>
            </a:r>
            <a:r>
              <a:rPr lang="en-US" dirty="0" err="1" smtClean="0">
                <a:solidFill>
                  <a:srgbClr val="FF0000"/>
                </a:solidFill>
              </a:rPr>
              <a:t>redis</a:t>
            </a:r>
            <a:endParaRPr lang="en-US" dirty="0" smtClean="0">
              <a:solidFill>
                <a:srgbClr val="FF0000"/>
              </a:solidFill>
            </a:endParaRPr>
          </a:p>
          <a:p>
            <a:pPr marL="1828800" lvl="4" indent="0">
              <a:buNone/>
            </a:pPr>
            <a:r>
              <a:rPr lang="en-US" dirty="0" smtClean="0">
                <a:solidFill>
                  <a:srgbClr val="FF0000"/>
                </a:solidFill>
              </a:rPr>
              <a:t>r = </a:t>
            </a:r>
            <a:r>
              <a:rPr lang="en-US" dirty="0" err="1" smtClean="0">
                <a:solidFill>
                  <a:srgbClr val="FF0000"/>
                </a:solidFill>
              </a:rPr>
              <a:t>redis.Redis</a:t>
            </a:r>
            <a:r>
              <a:rPr lang="en-US" dirty="0" smtClean="0">
                <a:solidFill>
                  <a:srgbClr val="FF0000"/>
                </a:solidFill>
              </a:rPr>
              <a:t>(host=“localhost”, port=6379)</a:t>
            </a:r>
          </a:p>
          <a:p>
            <a:pPr marL="514350" indent="-514350">
              <a:buAutoNum type="arabicPeriod"/>
            </a:pPr>
            <a:r>
              <a:rPr lang="en-US" dirty="0" smtClean="0"/>
              <a:t>Setting and retrieving values</a:t>
            </a:r>
          </a:p>
          <a:p>
            <a:pPr marL="914400" lvl="2" indent="0">
              <a:buNone/>
            </a:pPr>
            <a:r>
              <a:rPr lang="en-US" dirty="0" smtClean="0"/>
              <a:t>$ </a:t>
            </a:r>
            <a:r>
              <a:rPr lang="en-US" dirty="0" smtClean="0">
                <a:solidFill>
                  <a:srgbClr val="FF0000"/>
                </a:solidFill>
              </a:rPr>
              <a:t>set key1 “Hello World”      </a:t>
            </a:r>
            <a:r>
              <a:rPr lang="en-US" dirty="0" smtClean="0"/>
              <a:t>// set key value</a:t>
            </a:r>
          </a:p>
          <a:p>
            <a:pPr marL="914400" lvl="2" indent="0">
              <a:buNone/>
            </a:pPr>
            <a:r>
              <a:rPr lang="en-US" dirty="0" smtClean="0"/>
              <a:t>$ </a:t>
            </a:r>
            <a:r>
              <a:rPr lang="en-US" dirty="0" smtClean="0">
                <a:solidFill>
                  <a:srgbClr val="FF0000"/>
                </a:solidFill>
              </a:rPr>
              <a:t>get key1                                </a:t>
            </a:r>
            <a:r>
              <a:rPr lang="en-US" dirty="0" smtClean="0"/>
              <a:t>// get key</a:t>
            </a:r>
          </a:p>
          <a:p>
            <a:pPr marL="914400" lvl="2" indent="0">
              <a:buNone/>
            </a:pPr>
            <a:endParaRPr lang="en-US" dirty="0" smtClean="0"/>
          </a:p>
          <a:p>
            <a:pPr marL="914400" lvl="2" indent="0">
              <a:buNone/>
            </a:pPr>
            <a:r>
              <a:rPr lang="en-US" dirty="0" smtClean="0"/>
              <a:t>using </a:t>
            </a:r>
            <a:r>
              <a:rPr lang="en-US" dirty="0" err="1" smtClean="0"/>
              <a:t>redis</a:t>
            </a:r>
            <a:r>
              <a:rPr lang="en-US" dirty="0" smtClean="0"/>
              <a:t> Python</a:t>
            </a:r>
          </a:p>
          <a:p>
            <a:pPr marL="914400" lvl="2" indent="0">
              <a:buNone/>
            </a:pPr>
            <a:endParaRPr lang="en-US" dirty="0" smtClean="0">
              <a:solidFill>
                <a:srgbClr val="FF0000"/>
              </a:solidFill>
            </a:endParaRPr>
          </a:p>
          <a:p>
            <a:pPr marL="914400" lvl="2" indent="0">
              <a:buNone/>
            </a:pPr>
            <a:r>
              <a:rPr lang="en-US" dirty="0" err="1" smtClean="0">
                <a:solidFill>
                  <a:srgbClr val="FF0000"/>
                </a:solidFill>
              </a:rPr>
              <a:t>r.set</a:t>
            </a:r>
            <a:r>
              <a:rPr lang="en-US" dirty="0" smtClean="0">
                <a:solidFill>
                  <a:srgbClr val="FF0000"/>
                </a:solidFill>
              </a:rPr>
              <a:t>(name=“key1”, value=“Hello World”)</a:t>
            </a:r>
          </a:p>
          <a:p>
            <a:pPr marL="914400" lvl="2" indent="0">
              <a:buNone/>
            </a:pPr>
            <a:r>
              <a:rPr lang="en-US" dirty="0" err="1" smtClean="0">
                <a:solidFill>
                  <a:srgbClr val="FF0000"/>
                </a:solidFill>
              </a:rPr>
              <a:t>get_value</a:t>
            </a:r>
            <a:r>
              <a:rPr lang="en-US" dirty="0" smtClean="0">
                <a:solidFill>
                  <a:srgbClr val="FF0000"/>
                </a:solidFill>
              </a:rPr>
              <a:t> = </a:t>
            </a:r>
            <a:r>
              <a:rPr lang="en-US" dirty="0" err="1" smtClean="0">
                <a:solidFill>
                  <a:srgbClr val="FF0000"/>
                </a:solidFill>
              </a:rPr>
              <a:t>r.get</a:t>
            </a:r>
            <a:r>
              <a:rPr lang="en-US" dirty="0" smtClean="0">
                <a:solidFill>
                  <a:srgbClr val="FF0000"/>
                </a:solidFill>
              </a:rPr>
              <a:t>(name=“key1”)</a:t>
            </a:r>
          </a:p>
          <a:p>
            <a:pPr marL="914400" lvl="2" indent="0">
              <a:buNone/>
            </a:pPr>
            <a:r>
              <a:rPr lang="en-US" dirty="0" smtClean="0">
                <a:solidFill>
                  <a:srgbClr val="FF0000"/>
                </a:solidFill>
              </a:rPr>
              <a:t>print(</a:t>
            </a:r>
            <a:r>
              <a:rPr lang="en-US" dirty="0" err="1" smtClean="0">
                <a:solidFill>
                  <a:srgbClr val="FF0000"/>
                </a:solidFill>
              </a:rPr>
              <a:t>get_value</a:t>
            </a:r>
            <a:r>
              <a:rPr lang="en-US" dirty="0" smtClean="0">
                <a:solidFill>
                  <a:srgbClr val="FF0000"/>
                </a:solidFill>
              </a:rPr>
              <a:t>)</a:t>
            </a:r>
          </a:p>
        </p:txBody>
      </p:sp>
      <p:sp>
        <p:nvSpPr>
          <p:cNvPr id="4" name="Slide Number Placeholder 3"/>
          <p:cNvSpPr>
            <a:spLocks noGrp="1"/>
          </p:cNvSpPr>
          <p:nvPr>
            <p:ph type="sldNum" sz="quarter" idx="12"/>
          </p:nvPr>
        </p:nvSpPr>
        <p:spPr/>
        <p:txBody>
          <a:bodyPr/>
          <a:lstStyle/>
          <a:p>
            <a:fld id="{F94705CA-DC1B-413C-BF93-E838D2F03046}" type="slidenum">
              <a:rPr lang="en-US" smtClean="0"/>
              <a:t>12</a:t>
            </a:fld>
            <a:endParaRPr lang="en-US"/>
          </a:p>
        </p:txBody>
      </p:sp>
    </p:spTree>
    <p:extLst>
      <p:ext uri="{BB962C8B-B14F-4D97-AF65-F5344CB8AC3E}">
        <p14:creationId xmlns:p14="http://schemas.microsoft.com/office/powerpoint/2010/main" val="415810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Operations (contd.)</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3. Expire and TTL (Time To Live) for keys</a:t>
            </a:r>
          </a:p>
          <a:p>
            <a:pPr marL="457200" lvl="1" indent="0">
              <a:buNone/>
            </a:pPr>
            <a:r>
              <a:rPr lang="en-US" dirty="0" smtClean="0"/>
              <a:t>$ </a:t>
            </a:r>
            <a:r>
              <a:rPr lang="en-US" dirty="0" smtClean="0">
                <a:solidFill>
                  <a:srgbClr val="FF0000"/>
                </a:solidFill>
              </a:rPr>
              <a:t>SET </a:t>
            </a:r>
            <a:r>
              <a:rPr lang="en-US" dirty="0" err="1" smtClean="0">
                <a:solidFill>
                  <a:srgbClr val="FF0000"/>
                </a:solidFill>
              </a:rPr>
              <a:t>otp</a:t>
            </a:r>
            <a:r>
              <a:rPr lang="en-US" dirty="0" smtClean="0">
                <a:solidFill>
                  <a:srgbClr val="FF0000"/>
                </a:solidFill>
              </a:rPr>
              <a:t> “4920” EX 30 </a:t>
            </a:r>
            <a:r>
              <a:rPr lang="en-US" dirty="0" smtClean="0"/>
              <a:t>// here key </a:t>
            </a:r>
            <a:r>
              <a:rPr lang="en-US" dirty="0" err="1" smtClean="0"/>
              <a:t>otp</a:t>
            </a:r>
            <a:r>
              <a:rPr lang="en-US" dirty="0" smtClean="0"/>
              <a:t> is valid for 30 seconds, after that it will 				be automatically deleted.</a:t>
            </a:r>
          </a:p>
          <a:p>
            <a:pPr marL="457200" lvl="1" indent="0">
              <a:buNone/>
            </a:pPr>
            <a:r>
              <a:rPr lang="en-US" dirty="0" smtClean="0"/>
              <a:t>$ </a:t>
            </a:r>
            <a:r>
              <a:rPr lang="en-US" dirty="0" smtClean="0">
                <a:solidFill>
                  <a:srgbClr val="FF0000"/>
                </a:solidFill>
              </a:rPr>
              <a:t>TTL </a:t>
            </a:r>
            <a:r>
              <a:rPr lang="en-US" dirty="0" err="1" smtClean="0">
                <a:solidFill>
                  <a:srgbClr val="FF0000"/>
                </a:solidFill>
              </a:rPr>
              <a:t>otp</a:t>
            </a:r>
            <a:r>
              <a:rPr lang="en-US" dirty="0" smtClean="0">
                <a:solidFill>
                  <a:srgbClr val="FF0000"/>
                </a:solidFill>
              </a:rPr>
              <a:t>                          </a:t>
            </a:r>
            <a:r>
              <a:rPr lang="en-US" dirty="0" smtClean="0"/>
              <a:t>// get how many seconds is remaining.</a:t>
            </a:r>
          </a:p>
          <a:p>
            <a:pPr marL="0" indent="0">
              <a:buNone/>
            </a:pPr>
            <a:r>
              <a:rPr lang="en-US" dirty="0" smtClean="0"/>
              <a:t>4. Incrementing and decrementing values</a:t>
            </a:r>
          </a:p>
          <a:p>
            <a:pPr marL="457200" lvl="1" indent="0">
              <a:buNone/>
            </a:pPr>
            <a:r>
              <a:rPr lang="en-US" dirty="0" smtClean="0"/>
              <a:t>$ </a:t>
            </a:r>
            <a:r>
              <a:rPr lang="en-US" dirty="0" smtClean="0">
                <a:solidFill>
                  <a:srgbClr val="FF0000"/>
                </a:solidFill>
              </a:rPr>
              <a:t>SET key1 “10”                                            </a:t>
            </a:r>
            <a:r>
              <a:rPr lang="en-US" dirty="0" smtClean="0"/>
              <a:t>$ </a:t>
            </a:r>
            <a:r>
              <a:rPr lang="en-US" dirty="0" smtClean="0">
                <a:solidFill>
                  <a:srgbClr val="FF0000"/>
                </a:solidFill>
              </a:rPr>
              <a:t>DECR key1   </a:t>
            </a:r>
            <a:r>
              <a:rPr lang="en-US" dirty="0" smtClean="0"/>
              <a:t>// decrease value by 1</a:t>
            </a:r>
          </a:p>
          <a:p>
            <a:pPr marL="457200" lvl="1" indent="0">
              <a:buNone/>
            </a:pPr>
            <a:r>
              <a:rPr lang="en-US" dirty="0" smtClean="0"/>
              <a:t>$ </a:t>
            </a:r>
            <a:r>
              <a:rPr lang="en-US" dirty="0" smtClean="0">
                <a:solidFill>
                  <a:srgbClr val="FF0000"/>
                </a:solidFill>
              </a:rPr>
              <a:t>GET key1   </a:t>
            </a:r>
            <a:r>
              <a:rPr lang="en-US" dirty="0" smtClean="0"/>
              <a:t>// output: 10                          $ </a:t>
            </a:r>
            <a:r>
              <a:rPr lang="en-US" dirty="0" smtClean="0">
                <a:solidFill>
                  <a:srgbClr val="FF0000"/>
                </a:solidFill>
              </a:rPr>
              <a:t>GET key1     </a:t>
            </a:r>
            <a:r>
              <a:rPr lang="en-US" dirty="0" smtClean="0"/>
              <a:t>// output: 10</a:t>
            </a:r>
          </a:p>
          <a:p>
            <a:pPr marL="457200" lvl="1" indent="0">
              <a:buNone/>
            </a:pPr>
            <a:r>
              <a:rPr lang="en-US" dirty="0" smtClean="0"/>
              <a:t>$ </a:t>
            </a:r>
            <a:r>
              <a:rPr lang="en-US" dirty="0" smtClean="0">
                <a:solidFill>
                  <a:srgbClr val="FF0000"/>
                </a:solidFill>
              </a:rPr>
              <a:t>INCR key1</a:t>
            </a:r>
          </a:p>
          <a:p>
            <a:pPr marL="457200" lvl="1" indent="0">
              <a:buNone/>
            </a:pPr>
            <a:r>
              <a:rPr lang="en-US" dirty="0" smtClean="0"/>
              <a:t>$ </a:t>
            </a:r>
            <a:r>
              <a:rPr lang="en-US" dirty="0" smtClean="0">
                <a:solidFill>
                  <a:srgbClr val="FF0000"/>
                </a:solidFill>
              </a:rPr>
              <a:t>GET key1   </a:t>
            </a:r>
            <a:r>
              <a:rPr lang="en-US" dirty="0" smtClean="0"/>
              <a:t>// output: 11</a:t>
            </a:r>
          </a:p>
          <a:p>
            <a:pPr marL="0" indent="0">
              <a:buNone/>
            </a:pPr>
            <a:r>
              <a:rPr lang="en-US" dirty="0" smtClean="0"/>
              <a:t>5. Deleting keys</a:t>
            </a:r>
          </a:p>
          <a:p>
            <a:pPr marL="457200" lvl="1" indent="0">
              <a:buNone/>
            </a:pPr>
            <a:r>
              <a:rPr lang="en-US" dirty="0" smtClean="0"/>
              <a:t>$ </a:t>
            </a:r>
            <a:r>
              <a:rPr lang="en-US" dirty="0" smtClean="0">
                <a:solidFill>
                  <a:srgbClr val="FF0000"/>
                </a:solidFill>
              </a:rPr>
              <a:t>DEL </a:t>
            </a:r>
            <a:r>
              <a:rPr lang="en-US" dirty="0" err="1" smtClean="0">
                <a:solidFill>
                  <a:srgbClr val="FF0000"/>
                </a:solidFill>
              </a:rPr>
              <a:t>otp</a:t>
            </a:r>
            <a:r>
              <a:rPr lang="en-US" dirty="0" smtClean="0">
                <a:solidFill>
                  <a:srgbClr val="FF0000"/>
                </a:solidFill>
              </a:rPr>
              <a:t> key1</a:t>
            </a:r>
          </a:p>
          <a:p>
            <a:pPr marL="0" indent="0">
              <a:buNone/>
            </a:pP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13</a:t>
            </a:fld>
            <a:endParaRPr lang="en-US"/>
          </a:p>
        </p:txBody>
      </p:sp>
    </p:spTree>
    <p:extLst>
      <p:ext uri="{BB962C8B-B14F-4D97-AF65-F5344CB8AC3E}">
        <p14:creationId xmlns:p14="http://schemas.microsoft.com/office/powerpoint/2010/main" val="177026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Persistence and Durability</a:t>
            </a:r>
            <a:endParaRPr lang="en-US" b="1" dirty="0"/>
          </a:p>
        </p:txBody>
      </p:sp>
      <p:sp>
        <p:nvSpPr>
          <p:cNvPr id="3" name="Content Placeholder 2"/>
          <p:cNvSpPr>
            <a:spLocks noGrp="1"/>
          </p:cNvSpPr>
          <p:nvPr>
            <p:ph idx="1"/>
          </p:nvPr>
        </p:nvSpPr>
        <p:spPr/>
        <p:txBody>
          <a:bodyPr/>
          <a:lstStyle/>
          <a:p>
            <a:pPr marL="514350" indent="-514350">
              <a:buAutoNum type="arabicPeriod"/>
            </a:pPr>
            <a:r>
              <a:rPr lang="en-US" dirty="0"/>
              <a:t>RDB(</a:t>
            </a:r>
            <a:r>
              <a:rPr lang="en-US" dirty="0" err="1"/>
              <a:t>Redis</a:t>
            </a:r>
            <a:r>
              <a:rPr lang="en-US" dirty="0"/>
              <a:t> Database) </a:t>
            </a:r>
            <a:r>
              <a:rPr lang="en-US" dirty="0" smtClean="0"/>
              <a:t>snapshots:</a:t>
            </a:r>
          </a:p>
          <a:p>
            <a:pPr marL="457200" lvl="1" indent="0">
              <a:buNone/>
            </a:pPr>
            <a:r>
              <a:rPr lang="en-US" dirty="0" smtClean="0"/>
              <a:t> RDB persistence performs point-in-time snapshots of your dataset at specified intervals.</a:t>
            </a:r>
          </a:p>
          <a:p>
            <a:pPr marL="514350" indent="-514350">
              <a:buAutoNum type="arabicPeriod"/>
            </a:pPr>
            <a:r>
              <a:rPr lang="en-US" dirty="0" smtClean="0"/>
              <a:t>AOF(Append Only File) logs:</a:t>
            </a:r>
          </a:p>
          <a:p>
            <a:pPr marL="457200" lvl="1" indent="0">
              <a:buNone/>
            </a:pPr>
            <a:r>
              <a:rPr lang="en-US" dirty="0" smtClean="0"/>
              <a:t>AOF persistence logs every write operation received by the server. For instance, we can set AOF after every 10 SET operations.</a:t>
            </a:r>
          </a:p>
          <a:p>
            <a:pPr marL="514350" indent="-514350">
              <a:buAutoNum type="arabicPeriod"/>
            </a:pPr>
            <a:r>
              <a:rPr lang="en-US" dirty="0" smtClean="0"/>
              <a:t>RDB + AOF: You can also combine both AOF and RDB in the same instance.</a:t>
            </a: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14</a:t>
            </a:fld>
            <a:endParaRPr lang="en-US"/>
          </a:p>
        </p:txBody>
      </p:sp>
    </p:spTree>
    <p:extLst>
      <p:ext uri="{BB962C8B-B14F-4D97-AF65-F5344CB8AC3E}">
        <p14:creationId xmlns:p14="http://schemas.microsoft.com/office/powerpoint/2010/main" val="85837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dirty="0" smtClean="0"/>
              <a:t>Transactions and Atomicity</a:t>
            </a:r>
          </a:p>
        </p:txBody>
      </p:sp>
      <p:sp>
        <p:nvSpPr>
          <p:cNvPr id="3" name="Content Placeholder 2"/>
          <p:cNvSpPr>
            <a:spLocks noGrp="1"/>
          </p:cNvSpPr>
          <p:nvPr>
            <p:ph idx="1"/>
          </p:nvPr>
        </p:nvSpPr>
        <p:spPr/>
        <p:txBody>
          <a:bodyPr>
            <a:normAutofit/>
          </a:bodyPr>
          <a:lstStyle/>
          <a:p>
            <a:r>
              <a:rPr lang="en-US" dirty="0" err="1" smtClean="0"/>
              <a:t>Redis</a:t>
            </a:r>
            <a:r>
              <a:rPr lang="en-US" dirty="0" smtClean="0"/>
              <a:t> Transactions allow the execution of a group of commands in a single step, they are centered around the commands MULTI, EXEC, DISCARD and WATCH. </a:t>
            </a:r>
          </a:p>
          <a:p>
            <a:r>
              <a:rPr lang="en-US" dirty="0" err="1" smtClean="0"/>
              <a:t>Redis</a:t>
            </a:r>
            <a:r>
              <a:rPr lang="en-US" dirty="0" smtClean="0"/>
              <a:t> Transactions make two important guarantees:</a:t>
            </a:r>
          </a:p>
          <a:p>
            <a:pPr marL="914400" lvl="1" indent="-457200">
              <a:buAutoNum type="arabicPeriod"/>
            </a:pPr>
            <a:r>
              <a:rPr lang="en-US" dirty="0" smtClean="0"/>
              <a:t>All </a:t>
            </a:r>
            <a:r>
              <a:rPr lang="en-US" dirty="0"/>
              <a:t>the commands in a transaction are serialized and executed sequentially . A request sent by another client will never be served in the middle of the execution of a </a:t>
            </a:r>
            <a:r>
              <a:rPr lang="en-US" dirty="0" err="1"/>
              <a:t>Redis</a:t>
            </a:r>
            <a:r>
              <a:rPr lang="en-US" dirty="0"/>
              <a:t> Transaction</a:t>
            </a:r>
            <a:r>
              <a:rPr lang="en-US" dirty="0" smtClean="0"/>
              <a:t>.</a:t>
            </a:r>
          </a:p>
          <a:p>
            <a:pPr marL="914400" lvl="1" indent="-457200">
              <a:buAutoNum type="arabicPeriod"/>
            </a:pPr>
            <a:r>
              <a:rPr lang="en-US" dirty="0" smtClean="0"/>
              <a:t>EXEC command triggers the execution of all the commands in the transaction, so if a client losses the connection to the server before calling EXEC command none of the operations are performed, instead if EXEC command is called, all the operations are performed.</a:t>
            </a:r>
            <a:endParaRPr lang="en-US" dirty="0"/>
          </a:p>
        </p:txBody>
      </p:sp>
      <p:sp>
        <p:nvSpPr>
          <p:cNvPr id="5" name="Slide Number Placeholder 4"/>
          <p:cNvSpPr>
            <a:spLocks noGrp="1"/>
          </p:cNvSpPr>
          <p:nvPr>
            <p:ph type="sldNum" sz="quarter" idx="12"/>
          </p:nvPr>
        </p:nvSpPr>
        <p:spPr/>
        <p:txBody>
          <a:bodyPr/>
          <a:lstStyle/>
          <a:p>
            <a:fld id="{F94705CA-DC1B-413C-BF93-E838D2F03046}" type="slidenum">
              <a:rPr lang="en-US" smtClean="0"/>
              <a:t>15</a:t>
            </a:fld>
            <a:endParaRPr lang="en-US"/>
          </a:p>
        </p:txBody>
      </p:sp>
    </p:spTree>
    <p:extLst>
      <p:ext uri="{BB962C8B-B14F-4D97-AF65-F5344CB8AC3E}">
        <p14:creationId xmlns:p14="http://schemas.microsoft.com/office/powerpoint/2010/main" val="23430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Drawbacks of Using </a:t>
            </a:r>
            <a:r>
              <a:rPr lang="en-US" b="1" dirty="0" err="1" smtClean="0"/>
              <a:t>Redis</a:t>
            </a:r>
            <a:endParaRPr lang="en-US" b="1" dirty="0"/>
          </a:p>
        </p:txBody>
      </p:sp>
      <p:sp>
        <p:nvSpPr>
          <p:cNvPr id="3" name="Content Placeholder 2"/>
          <p:cNvSpPr>
            <a:spLocks noGrp="1"/>
          </p:cNvSpPr>
          <p:nvPr>
            <p:ph idx="1"/>
          </p:nvPr>
        </p:nvSpPr>
        <p:spPr>
          <a:xfrm>
            <a:off x="838200" y="1576250"/>
            <a:ext cx="10515600" cy="4859383"/>
          </a:xfrm>
        </p:spPr>
        <p:txBody>
          <a:bodyPr>
            <a:normAutofit fontScale="92500" lnSpcReduction="10000"/>
          </a:bodyPr>
          <a:lstStyle/>
          <a:p>
            <a:pPr marL="0" indent="0">
              <a:buNone/>
            </a:pPr>
            <a:r>
              <a:rPr lang="en-US" dirty="0"/>
              <a:t>1. One of the main drawbacks of </a:t>
            </a:r>
            <a:r>
              <a:rPr lang="en-US" dirty="0" err="1"/>
              <a:t>Redis</a:t>
            </a:r>
            <a:r>
              <a:rPr lang="en-US" dirty="0"/>
              <a:t> is that it stores data entirely in memory, which means that it can be sensitive to data loss in the event of a </a:t>
            </a:r>
            <a:r>
              <a:rPr lang="en-US" dirty="0" smtClean="0"/>
              <a:t>crash </a:t>
            </a:r>
            <a:r>
              <a:rPr lang="en-US" dirty="0"/>
              <a:t>or shutdown. To address this issue, </a:t>
            </a:r>
            <a:r>
              <a:rPr lang="en-US" dirty="0" err="1"/>
              <a:t>Redis</a:t>
            </a:r>
            <a:r>
              <a:rPr lang="en-US" dirty="0"/>
              <a:t> provides features such as persistence and replication, which allow data to be saved to disk and replicated across multiple servers. However, these features can add complexity and overhead, which may not be suitable for all applications.</a:t>
            </a:r>
          </a:p>
          <a:p>
            <a:pPr marL="0" indent="0">
              <a:buNone/>
            </a:pPr>
            <a:endParaRPr lang="en-US" dirty="0"/>
          </a:p>
          <a:p>
            <a:pPr marL="0" indent="0">
              <a:buNone/>
            </a:pPr>
            <a:r>
              <a:rPr lang="en-US" dirty="0"/>
              <a:t>2. </a:t>
            </a:r>
            <a:r>
              <a:rPr lang="en-US" dirty="0" err="1"/>
              <a:t>Redis</a:t>
            </a:r>
            <a:r>
              <a:rPr lang="en-US" dirty="0"/>
              <a:t> is a single-threaded system, which means that it can only process one command at a time. This can limit the performance and scalability of </a:t>
            </a:r>
            <a:r>
              <a:rPr lang="en-US" dirty="0" err="1"/>
              <a:t>Redis</a:t>
            </a:r>
            <a:r>
              <a:rPr lang="en-US" dirty="0"/>
              <a:t> in applications that require high concurrency and parallelism. To address this issue, </a:t>
            </a:r>
            <a:r>
              <a:rPr lang="en-US" dirty="0" err="1"/>
              <a:t>Redis</a:t>
            </a:r>
            <a:r>
              <a:rPr lang="en-US" dirty="0"/>
              <a:t> provides clustering and </a:t>
            </a:r>
            <a:r>
              <a:rPr lang="en-US" dirty="0" err="1"/>
              <a:t>sharding</a:t>
            </a:r>
            <a:r>
              <a:rPr lang="en-US" dirty="0"/>
              <a:t> features that allow data to be distributed across multiple servers, but these features can be complex to set up and manage.</a:t>
            </a:r>
          </a:p>
        </p:txBody>
      </p:sp>
      <p:sp>
        <p:nvSpPr>
          <p:cNvPr id="4" name="Slide Number Placeholder 3"/>
          <p:cNvSpPr>
            <a:spLocks noGrp="1"/>
          </p:cNvSpPr>
          <p:nvPr>
            <p:ph type="sldNum" sz="quarter" idx="12"/>
          </p:nvPr>
        </p:nvSpPr>
        <p:spPr/>
        <p:txBody>
          <a:bodyPr/>
          <a:lstStyle/>
          <a:p>
            <a:fld id="{F94705CA-DC1B-413C-BF93-E838D2F03046}" type="slidenum">
              <a:rPr lang="en-US" smtClean="0"/>
              <a:t>16</a:t>
            </a:fld>
            <a:endParaRPr lang="en-US"/>
          </a:p>
        </p:txBody>
      </p:sp>
    </p:spTree>
    <p:extLst>
      <p:ext uri="{BB962C8B-B14F-4D97-AF65-F5344CB8AC3E}">
        <p14:creationId xmlns:p14="http://schemas.microsoft.com/office/powerpoint/2010/main" val="157236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lstStyle/>
          <a:p>
            <a:r>
              <a:rPr lang="en-US" dirty="0" smtClean="0"/>
              <a:t>Designed to be accessed by trusted clients.</a:t>
            </a:r>
          </a:p>
          <a:p>
            <a:r>
              <a:rPr lang="en-US" dirty="0" smtClean="0"/>
              <a:t>Do not allow external / internet exposure.</a:t>
            </a:r>
          </a:p>
          <a:p>
            <a:r>
              <a:rPr lang="en-US" dirty="0" smtClean="0"/>
              <a:t>Simple authentication can be setup.</a:t>
            </a:r>
          </a:p>
          <a:p>
            <a:r>
              <a:rPr lang="en-US" dirty="0" smtClean="0"/>
              <a:t>Can be restricted to certain interfaces.</a:t>
            </a: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17</a:t>
            </a:fld>
            <a:endParaRPr lang="en-US"/>
          </a:p>
        </p:txBody>
      </p:sp>
    </p:spTree>
    <p:extLst>
      <p:ext uri="{BB962C8B-B14F-4D97-AF65-F5344CB8AC3E}">
        <p14:creationId xmlns:p14="http://schemas.microsoft.com/office/powerpoint/2010/main" val="402125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dirty="0" smtClean="0"/>
              <a:t>Use </a:t>
            </a:r>
            <a:r>
              <a:rPr lang="en-US" b="1" dirty="0" smtClean="0"/>
              <a:t>Cases</a:t>
            </a:r>
          </a:p>
        </p:txBody>
      </p:sp>
      <p:sp>
        <p:nvSpPr>
          <p:cNvPr id="3" name="Content Placeholder 2"/>
          <p:cNvSpPr>
            <a:spLocks noGrp="1"/>
          </p:cNvSpPr>
          <p:nvPr>
            <p:ph idx="1"/>
          </p:nvPr>
        </p:nvSpPr>
        <p:spPr>
          <a:xfrm>
            <a:off x="838200" y="1149531"/>
            <a:ext cx="10515600" cy="5303519"/>
          </a:xfrm>
        </p:spPr>
        <p:txBody>
          <a:bodyPr>
            <a:normAutofit fontScale="92500" lnSpcReduction="10000"/>
          </a:bodyPr>
          <a:lstStyle/>
          <a:p>
            <a:pPr marL="457200" lvl="1" indent="0">
              <a:buNone/>
            </a:pPr>
            <a:endParaRPr lang="en-US" dirty="0" smtClean="0"/>
          </a:p>
          <a:p>
            <a:pPr marL="0" indent="0">
              <a:buNone/>
            </a:pPr>
            <a:r>
              <a:rPr lang="en-US" b="1" dirty="0"/>
              <a:t>1. Real-time analytics: </a:t>
            </a:r>
            <a:r>
              <a:rPr lang="en-US" dirty="0"/>
              <a:t>Applications can use </a:t>
            </a:r>
            <a:r>
              <a:rPr lang="en-US" dirty="0" err="1"/>
              <a:t>Redis</a:t>
            </a:r>
            <a:r>
              <a:rPr lang="en-US" dirty="0"/>
              <a:t> to store and process large amounts of data in real-time, allowing organizations to quickly analyze and visualize data to make business decisions.</a:t>
            </a:r>
          </a:p>
          <a:p>
            <a:pPr marL="0" indent="0">
              <a:buNone/>
            </a:pPr>
            <a:r>
              <a:rPr lang="en-US" b="1" dirty="0"/>
              <a:t>2. Online gaming: </a:t>
            </a:r>
            <a:r>
              <a:rPr lang="en-US" dirty="0"/>
              <a:t>Gaming software can use </a:t>
            </a:r>
            <a:r>
              <a:rPr lang="en-US" dirty="0" err="1"/>
              <a:t>Redis</a:t>
            </a:r>
            <a:r>
              <a:rPr lang="en-US" dirty="0"/>
              <a:t> to store and manage game state, such as player profiles, game scores, and leaderboards, which allows for fast and seamless gameplay.</a:t>
            </a:r>
          </a:p>
          <a:p>
            <a:pPr marL="0" indent="0">
              <a:buNone/>
            </a:pPr>
            <a:r>
              <a:rPr lang="en-US" b="1" dirty="0"/>
              <a:t>3. E-commerce: </a:t>
            </a:r>
            <a:r>
              <a:rPr lang="en-US" dirty="0"/>
              <a:t>Ecommerce apps can use </a:t>
            </a:r>
            <a:r>
              <a:rPr lang="en-US" dirty="0" err="1"/>
              <a:t>Redis</a:t>
            </a:r>
            <a:r>
              <a:rPr lang="en-US" dirty="0"/>
              <a:t> to store and manage data related to online shopping, such as product catalogs, user profiles, and shopping cart contents, which enables fast and efficient shopping experiences for users.</a:t>
            </a:r>
          </a:p>
          <a:p>
            <a:pPr marL="0" indent="0">
              <a:buNone/>
            </a:pPr>
            <a:r>
              <a:rPr lang="en-US" b="1" dirty="0"/>
              <a:t>4. Social media: </a:t>
            </a:r>
            <a:r>
              <a:rPr lang="en-US" dirty="0"/>
              <a:t>Social apps can use </a:t>
            </a:r>
            <a:r>
              <a:rPr lang="en-US" dirty="0" err="1"/>
              <a:t>Redis</a:t>
            </a:r>
            <a:r>
              <a:rPr lang="en-US" dirty="0"/>
              <a:t> to store and manage data related to social media interactions, such as user profiles, friend lists, and news feeds, which allows for fast and smooth user experiences.</a:t>
            </a:r>
            <a:endParaRPr lang="en-US" dirty="0"/>
          </a:p>
        </p:txBody>
      </p:sp>
      <p:sp>
        <p:nvSpPr>
          <p:cNvPr id="6" name="Slide Number Placeholder 5"/>
          <p:cNvSpPr>
            <a:spLocks noGrp="1"/>
          </p:cNvSpPr>
          <p:nvPr>
            <p:ph type="sldNum" sz="quarter" idx="12"/>
          </p:nvPr>
        </p:nvSpPr>
        <p:spPr/>
        <p:txBody>
          <a:bodyPr/>
          <a:lstStyle/>
          <a:p>
            <a:fld id="{F94705CA-DC1B-413C-BF93-E838D2F03046}" type="slidenum">
              <a:rPr lang="en-US" smtClean="0"/>
              <a:t>18</a:t>
            </a:fld>
            <a:endParaRPr lang="en-US"/>
          </a:p>
        </p:txBody>
      </p:sp>
    </p:spTree>
    <p:extLst>
      <p:ext uri="{BB962C8B-B14F-4D97-AF65-F5344CB8AC3E}">
        <p14:creationId xmlns:p14="http://schemas.microsoft.com/office/powerpoint/2010/main" val="409826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dirty="0" smtClean="0"/>
              <a:t>Use </a:t>
            </a:r>
            <a:r>
              <a:rPr lang="en-US" b="1" dirty="0" smtClean="0"/>
              <a:t>Cases</a:t>
            </a:r>
          </a:p>
        </p:txBody>
      </p:sp>
      <p:sp>
        <p:nvSpPr>
          <p:cNvPr id="3" name="Content Placeholder 2"/>
          <p:cNvSpPr>
            <a:spLocks noGrp="1"/>
          </p:cNvSpPr>
          <p:nvPr>
            <p:ph idx="1"/>
          </p:nvPr>
        </p:nvSpPr>
        <p:spPr>
          <a:xfrm>
            <a:off x="838200" y="1410346"/>
            <a:ext cx="10515600" cy="4766617"/>
          </a:xfrm>
        </p:spPr>
        <p:txBody>
          <a:bodyPr/>
          <a:lstStyle/>
          <a:p>
            <a:pPr marL="0" indent="0">
              <a:buNone/>
            </a:pPr>
            <a:r>
              <a:rPr lang="en-US" b="1" dirty="0" smtClean="0"/>
              <a:t>5. Using </a:t>
            </a:r>
            <a:r>
              <a:rPr lang="en-US" b="1" dirty="0" err="1" smtClean="0"/>
              <a:t>Redis</a:t>
            </a:r>
            <a:r>
              <a:rPr lang="en-US" b="1" dirty="0" smtClean="0"/>
              <a:t> as a cache.</a:t>
            </a:r>
          </a:p>
          <a:p>
            <a:pPr marL="457200" lvl="1" indent="0">
              <a:buNone/>
            </a:pPr>
            <a:r>
              <a:rPr lang="en-US" dirty="0" smtClean="0"/>
              <a:t>Cache eviction policies (LRU(</a:t>
            </a:r>
            <a:r>
              <a:rPr lang="en-US" dirty="0"/>
              <a:t>Least Recently Used</a:t>
            </a:r>
            <a:r>
              <a:rPr lang="en-US" dirty="0" smtClean="0"/>
              <a:t>), LFU(</a:t>
            </a:r>
            <a:r>
              <a:rPr lang="en-US" dirty="0"/>
              <a:t>Least Frequently Used</a:t>
            </a:r>
            <a:r>
              <a:rPr lang="en-US" dirty="0" smtClean="0"/>
              <a:t>), etc.)</a:t>
            </a:r>
          </a:p>
          <a:p>
            <a:pPr marL="457200" lvl="1" indent="0">
              <a:buNone/>
            </a:pPr>
            <a:r>
              <a:rPr lang="en-US" dirty="0" smtClean="0"/>
              <a:t>Cache invalidation strategies: Expiry(TTL), for instance, </a:t>
            </a:r>
          </a:p>
          <a:p>
            <a:pPr marL="457200" lvl="1" indent="0">
              <a:buNone/>
            </a:pPr>
            <a:r>
              <a:rPr lang="en-US" dirty="0" smtClean="0"/>
              <a:t>$ SET a 10 EX 60   // Here, key a will be expire after 60 seconds.</a:t>
            </a:r>
            <a:endParaRPr lang="en-US" dirty="0"/>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005" y="3793654"/>
            <a:ext cx="7127087" cy="2847370"/>
          </a:xfrm>
          <a:prstGeom prst="rect">
            <a:avLst/>
          </a:prstGeom>
        </p:spPr>
      </p:pic>
      <p:sp>
        <p:nvSpPr>
          <p:cNvPr id="5" name="TextBox 4"/>
          <p:cNvSpPr txBox="1"/>
          <p:nvPr/>
        </p:nvSpPr>
        <p:spPr>
          <a:xfrm>
            <a:off x="8400082" y="5439906"/>
            <a:ext cx="3533613" cy="369332"/>
          </a:xfrm>
          <a:prstGeom prst="rect">
            <a:avLst/>
          </a:prstGeom>
          <a:noFill/>
        </p:spPr>
        <p:txBody>
          <a:bodyPr wrap="square" rtlCol="0">
            <a:spAutoFit/>
          </a:bodyPr>
          <a:lstStyle/>
          <a:p>
            <a:r>
              <a:rPr lang="en-US" dirty="0" smtClean="0"/>
              <a:t>Figure: How </a:t>
            </a:r>
            <a:r>
              <a:rPr lang="en-US" dirty="0" err="1" smtClean="0"/>
              <a:t>Redis</a:t>
            </a:r>
            <a:r>
              <a:rPr lang="en-US" dirty="0" smtClean="0"/>
              <a:t> Typically Works</a:t>
            </a:r>
            <a:endParaRPr lang="en-US" dirty="0"/>
          </a:p>
        </p:txBody>
      </p:sp>
      <p:sp>
        <p:nvSpPr>
          <p:cNvPr id="6" name="Slide Number Placeholder 5"/>
          <p:cNvSpPr>
            <a:spLocks noGrp="1"/>
          </p:cNvSpPr>
          <p:nvPr>
            <p:ph type="sldNum" sz="quarter" idx="12"/>
          </p:nvPr>
        </p:nvSpPr>
        <p:spPr/>
        <p:txBody>
          <a:bodyPr/>
          <a:lstStyle/>
          <a:p>
            <a:fld id="{F94705CA-DC1B-413C-BF93-E838D2F03046}" type="slidenum">
              <a:rPr lang="en-US" smtClean="0"/>
              <a:t>19</a:t>
            </a:fld>
            <a:endParaRPr lang="en-US"/>
          </a:p>
        </p:txBody>
      </p:sp>
    </p:spTree>
    <p:extLst>
      <p:ext uri="{BB962C8B-B14F-4D97-AF65-F5344CB8AC3E}">
        <p14:creationId xmlns:p14="http://schemas.microsoft.com/office/powerpoint/2010/main" val="118413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Introduction to </a:t>
            </a:r>
            <a:r>
              <a:rPr lang="en-US" dirty="0" err="1" smtClean="0"/>
              <a:t>Redis</a:t>
            </a:r>
            <a:endParaRPr lang="en-US" dirty="0" smtClean="0"/>
          </a:p>
          <a:p>
            <a:pPr marL="514350" indent="-514350">
              <a:buAutoNum type="arabicPeriod"/>
            </a:pPr>
            <a:r>
              <a:rPr lang="en-US" dirty="0" smtClean="0"/>
              <a:t>Client Libraries and Interfaces</a:t>
            </a:r>
          </a:p>
          <a:p>
            <a:pPr marL="514350" indent="-514350">
              <a:buAutoNum type="arabicPeriod"/>
            </a:pPr>
            <a:r>
              <a:rPr lang="en-US" dirty="0" smtClean="0"/>
              <a:t>Data Types in </a:t>
            </a:r>
            <a:r>
              <a:rPr lang="en-US" dirty="0" err="1" smtClean="0"/>
              <a:t>Redis</a:t>
            </a:r>
            <a:endParaRPr lang="en-US" dirty="0" smtClean="0"/>
          </a:p>
          <a:p>
            <a:pPr marL="514350" indent="-514350">
              <a:buAutoNum type="arabicPeriod"/>
            </a:pPr>
            <a:r>
              <a:rPr lang="en-US" dirty="0" smtClean="0"/>
              <a:t>Basic Operations</a:t>
            </a:r>
          </a:p>
          <a:p>
            <a:pPr marL="514350" indent="-514350">
              <a:buAutoNum type="arabicPeriod"/>
            </a:pPr>
            <a:r>
              <a:rPr lang="en-US" dirty="0" smtClean="0"/>
              <a:t>Persistence and Durability</a:t>
            </a:r>
          </a:p>
          <a:p>
            <a:pPr marL="514350" indent="-514350">
              <a:buAutoNum type="arabicPeriod"/>
            </a:pPr>
            <a:r>
              <a:rPr lang="en-US" dirty="0" smtClean="0"/>
              <a:t>Transactions and </a:t>
            </a:r>
            <a:r>
              <a:rPr lang="en-US" dirty="0" smtClean="0"/>
              <a:t>Atomicity</a:t>
            </a:r>
          </a:p>
          <a:p>
            <a:pPr marL="514350" indent="-514350">
              <a:buAutoNum type="arabicPeriod"/>
            </a:pPr>
            <a:r>
              <a:rPr lang="en-US" dirty="0" smtClean="0"/>
              <a:t>Drawbacks of </a:t>
            </a:r>
            <a:r>
              <a:rPr lang="en-US" dirty="0" err="1" smtClean="0"/>
              <a:t>Redis</a:t>
            </a:r>
            <a:endParaRPr lang="en-US" dirty="0" smtClean="0"/>
          </a:p>
          <a:p>
            <a:pPr marL="514350" indent="-514350">
              <a:buAutoNum type="arabicPeriod"/>
            </a:pPr>
            <a:r>
              <a:rPr lang="en-US" dirty="0" smtClean="0"/>
              <a:t>Security</a:t>
            </a:r>
            <a:endParaRPr lang="en-US" dirty="0" smtClean="0"/>
          </a:p>
          <a:p>
            <a:pPr marL="514350" indent="-514350">
              <a:buAutoNum type="arabicPeriod"/>
            </a:pPr>
            <a:r>
              <a:rPr lang="en-US" dirty="0" smtClean="0"/>
              <a:t>Use </a:t>
            </a:r>
            <a:r>
              <a:rPr lang="en-US" dirty="0" smtClean="0"/>
              <a:t>Cases</a:t>
            </a:r>
          </a:p>
          <a:p>
            <a:pPr marL="514350" indent="-514350">
              <a:buAutoNum type="arabicPeriod"/>
            </a:pPr>
            <a:r>
              <a:rPr lang="en-US" dirty="0" smtClean="0"/>
              <a:t>Hands-on </a:t>
            </a:r>
            <a:r>
              <a:rPr lang="en-US" dirty="0" err="1" smtClean="0"/>
              <a:t>Excercises</a:t>
            </a: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2</a:t>
            </a:fld>
            <a:endParaRPr lang="en-US"/>
          </a:p>
        </p:txBody>
      </p:sp>
    </p:spTree>
    <p:extLst>
      <p:ext uri="{BB962C8B-B14F-4D97-AF65-F5344CB8AC3E}">
        <p14:creationId xmlns:p14="http://schemas.microsoft.com/office/powerpoint/2010/main" val="1708896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dirty="0" smtClean="0"/>
              <a:t>Hands-on </a:t>
            </a:r>
            <a:r>
              <a:rPr lang="en-US" b="1" dirty="0" err="1" smtClean="0"/>
              <a:t>Excercises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err="1" smtClean="0"/>
              <a:t>SetUp</a:t>
            </a:r>
            <a:endParaRPr lang="en-US" b="1" dirty="0" smtClean="0"/>
          </a:p>
          <a:p>
            <a:pPr marL="0" indent="0">
              <a:buNone/>
            </a:pPr>
            <a:r>
              <a:rPr lang="en-US" dirty="0" smtClean="0">
                <a:solidFill>
                  <a:srgbClr val="FF0000"/>
                </a:solidFill>
              </a:rPr>
              <a:t>Linux System</a:t>
            </a:r>
            <a:endParaRPr lang="en-US" dirty="0">
              <a:solidFill>
                <a:srgbClr val="FF0000"/>
              </a:solidFill>
            </a:endParaRPr>
          </a:p>
          <a:p>
            <a:pPr marL="514350" indent="-514350">
              <a:buAutoNum type="arabicPeriod"/>
            </a:pPr>
            <a:r>
              <a:rPr lang="en-US" dirty="0" smtClean="0"/>
              <a:t>Open the Terminal and type following command</a:t>
            </a:r>
          </a:p>
          <a:p>
            <a:pPr marL="0" indent="0">
              <a:buNone/>
            </a:pPr>
            <a:r>
              <a:rPr lang="en-US" dirty="0" smtClean="0"/>
              <a:t>$ </a:t>
            </a:r>
            <a:r>
              <a:rPr lang="en-US" dirty="0" err="1" smtClean="0">
                <a:solidFill>
                  <a:srgbClr val="FF0000"/>
                </a:solidFill>
              </a:rPr>
              <a:t>sudo</a:t>
            </a:r>
            <a:r>
              <a:rPr lang="en-US" dirty="0" smtClean="0">
                <a:solidFill>
                  <a:srgbClr val="FF0000"/>
                </a:solidFill>
              </a:rPr>
              <a:t> apt-get update</a:t>
            </a:r>
          </a:p>
          <a:p>
            <a:pPr marL="0" indent="0">
              <a:buNone/>
            </a:pPr>
            <a:r>
              <a:rPr lang="en-US" dirty="0" smtClean="0"/>
              <a:t>$ </a:t>
            </a:r>
            <a:r>
              <a:rPr lang="en-US" dirty="0" err="1" smtClean="0">
                <a:solidFill>
                  <a:srgbClr val="FF0000"/>
                </a:solidFill>
              </a:rPr>
              <a:t>sudo</a:t>
            </a:r>
            <a:r>
              <a:rPr lang="en-US" dirty="0" smtClean="0">
                <a:solidFill>
                  <a:srgbClr val="FF0000"/>
                </a:solidFill>
              </a:rPr>
              <a:t> apt-install </a:t>
            </a:r>
            <a:r>
              <a:rPr lang="en-US" dirty="0" err="1" smtClean="0">
                <a:solidFill>
                  <a:srgbClr val="FF0000"/>
                </a:solidFill>
              </a:rPr>
              <a:t>redis</a:t>
            </a:r>
            <a:endParaRPr lang="en-US" dirty="0" smtClean="0">
              <a:solidFill>
                <a:srgbClr val="FF0000"/>
              </a:solidFill>
            </a:endParaRPr>
          </a:p>
          <a:p>
            <a:pPr marL="0" indent="0">
              <a:buNone/>
            </a:pPr>
            <a:r>
              <a:rPr lang="en-US" dirty="0"/>
              <a:t/>
            </a:r>
            <a:br>
              <a:rPr lang="en-US" dirty="0"/>
            </a:br>
            <a:r>
              <a:rPr lang="en-US" dirty="0" smtClean="0"/>
              <a:t>That’s it </a:t>
            </a:r>
            <a:r>
              <a:rPr lang="en-US" dirty="0" err="1" smtClean="0"/>
              <a:t>redis</a:t>
            </a:r>
            <a:r>
              <a:rPr lang="en-US" dirty="0" smtClean="0"/>
              <a:t> is installed in your Linux system.</a:t>
            </a:r>
          </a:p>
          <a:p>
            <a:pPr marL="0" indent="0">
              <a:buNone/>
            </a:pPr>
            <a:endParaRPr lang="en-US" dirty="0" smtClean="0"/>
          </a:p>
          <a:p>
            <a:pPr marL="0" indent="0">
              <a:buNone/>
            </a:pPr>
            <a:r>
              <a:rPr lang="en-US" dirty="0" smtClean="0"/>
              <a:t>2. </a:t>
            </a:r>
            <a:r>
              <a:rPr lang="en-US" dirty="0" smtClean="0"/>
              <a:t>  For </a:t>
            </a:r>
            <a:r>
              <a:rPr lang="en-US" dirty="0" err="1" smtClean="0"/>
              <a:t>Redis</a:t>
            </a:r>
            <a:r>
              <a:rPr lang="en-US" dirty="0" err="1" smtClean="0"/>
              <a:t>-py</a:t>
            </a:r>
            <a:r>
              <a:rPr lang="en-US" dirty="0" smtClean="0"/>
              <a:t>, </a:t>
            </a:r>
            <a:r>
              <a:rPr lang="en-US" dirty="0" smtClean="0"/>
              <a:t>enter following command in Terminal</a:t>
            </a:r>
          </a:p>
          <a:p>
            <a:pPr marL="0" indent="0">
              <a:buNone/>
            </a:pPr>
            <a:r>
              <a:rPr lang="en-US" dirty="0" smtClean="0"/>
              <a:t>$ </a:t>
            </a:r>
            <a:r>
              <a:rPr lang="en-US" dirty="0" smtClean="0">
                <a:solidFill>
                  <a:srgbClr val="FF0000"/>
                </a:solidFill>
              </a:rPr>
              <a:t>pip install </a:t>
            </a:r>
            <a:r>
              <a:rPr lang="en-US" dirty="0" err="1" smtClean="0">
                <a:solidFill>
                  <a:srgbClr val="FF0000"/>
                </a:solidFill>
              </a:rPr>
              <a:t>redis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94705CA-DC1B-413C-BF93-E838D2F03046}" type="slidenum">
              <a:rPr lang="en-US" smtClean="0"/>
              <a:t>20</a:t>
            </a:fld>
            <a:endParaRPr lang="en-US"/>
          </a:p>
        </p:txBody>
      </p:sp>
    </p:spTree>
    <p:extLst>
      <p:ext uri="{BB962C8B-B14F-4D97-AF65-F5344CB8AC3E}">
        <p14:creationId xmlns:p14="http://schemas.microsoft.com/office/powerpoint/2010/main" val="163338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lstStyle/>
          <a:p>
            <a:pPr marL="0" indent="0">
              <a:buNone/>
            </a:pPr>
            <a:r>
              <a:rPr lang="en-US" dirty="0" smtClean="0"/>
              <a:t>1. redis.io/docs/</a:t>
            </a: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21</a:t>
            </a:fld>
            <a:endParaRPr lang="en-US"/>
          </a:p>
        </p:txBody>
      </p:sp>
    </p:spTree>
    <p:extLst>
      <p:ext uri="{BB962C8B-B14F-4D97-AF65-F5344CB8AC3E}">
        <p14:creationId xmlns:p14="http://schemas.microsoft.com/office/powerpoint/2010/main" val="2549986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0654" y="3338512"/>
            <a:ext cx="2810691" cy="1325563"/>
          </a:xfrm>
        </p:spPr>
        <p:txBody>
          <a:bodyPr/>
          <a:lstStyle/>
          <a:p>
            <a:r>
              <a:rPr lang="en-US" dirty="0" smtClean="0"/>
              <a:t>Thank YOU</a:t>
            </a:r>
            <a:endParaRPr lang="en-US" dirty="0"/>
          </a:p>
        </p:txBody>
      </p:sp>
      <p:sp>
        <p:nvSpPr>
          <p:cNvPr id="3" name="Content Placeholder 2"/>
          <p:cNvSpPr>
            <a:spLocks noGrp="1"/>
          </p:cNvSpPr>
          <p:nvPr>
            <p:ph idx="1"/>
          </p:nvPr>
        </p:nvSpPr>
        <p:spPr>
          <a:xfrm>
            <a:off x="838200" y="1825624"/>
            <a:ext cx="10515600" cy="4351338"/>
          </a:xfrm>
        </p:spPr>
        <p:txBody>
          <a:bodyPr/>
          <a:lstStyle/>
          <a:p>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22</a:t>
            </a:fld>
            <a:endParaRPr lang="en-US"/>
          </a:p>
        </p:txBody>
      </p:sp>
    </p:spTree>
    <p:extLst>
      <p:ext uri="{BB962C8B-B14F-4D97-AF65-F5344CB8AC3E}">
        <p14:creationId xmlns:p14="http://schemas.microsoft.com/office/powerpoint/2010/main" val="2890370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Redis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What is </a:t>
            </a:r>
            <a:r>
              <a:rPr lang="en-US" dirty="0" err="1" smtClean="0"/>
              <a:t>Redis</a:t>
            </a:r>
            <a:r>
              <a:rPr lang="en-US" dirty="0" smtClean="0"/>
              <a:t>?</a:t>
            </a:r>
          </a:p>
          <a:p>
            <a:pPr>
              <a:buFont typeface="Wingdings" panose="05000000000000000000" pitchFamily="2" charset="2"/>
              <a:buChar char="Ø"/>
            </a:pPr>
            <a:r>
              <a:rPr lang="en-US" dirty="0" err="1" smtClean="0"/>
              <a:t>Redis</a:t>
            </a:r>
            <a:r>
              <a:rPr lang="en-US" dirty="0" smtClean="0"/>
              <a:t> (</a:t>
            </a:r>
            <a:r>
              <a:rPr lang="en-US" dirty="0" err="1" smtClean="0">
                <a:solidFill>
                  <a:srgbClr val="FF0000"/>
                </a:solidFill>
              </a:rPr>
              <a:t>RE</a:t>
            </a:r>
            <a:r>
              <a:rPr lang="en-US" dirty="0" err="1" smtClean="0"/>
              <a:t>mote</a:t>
            </a:r>
            <a:r>
              <a:rPr lang="en-US" dirty="0" smtClean="0"/>
              <a:t> </a:t>
            </a:r>
            <a:r>
              <a:rPr lang="en-US" dirty="0" err="1" smtClean="0">
                <a:solidFill>
                  <a:srgbClr val="FF0000"/>
                </a:solidFill>
              </a:rPr>
              <a:t>DI</a:t>
            </a:r>
            <a:r>
              <a:rPr lang="en-US" dirty="0" err="1" smtClean="0"/>
              <a:t>ctionary</a:t>
            </a:r>
            <a:r>
              <a:rPr lang="en-US" dirty="0" smtClean="0"/>
              <a:t> </a:t>
            </a:r>
            <a:r>
              <a:rPr lang="en-US" dirty="0" smtClean="0">
                <a:solidFill>
                  <a:srgbClr val="FF0000"/>
                </a:solidFill>
              </a:rPr>
              <a:t>S</a:t>
            </a:r>
            <a:r>
              <a:rPr lang="en-US" dirty="0" smtClean="0"/>
              <a:t>erver) is an </a:t>
            </a:r>
          </a:p>
          <a:p>
            <a:pPr marL="0" indent="0">
              <a:buNone/>
            </a:pPr>
            <a:r>
              <a:rPr lang="en-US" b="1" dirty="0" smtClean="0"/>
              <a:t>open-source in-memory storage</a:t>
            </a:r>
            <a:r>
              <a:rPr lang="en-US" dirty="0" smtClean="0"/>
              <a:t>, used as a </a:t>
            </a:r>
          </a:p>
          <a:p>
            <a:pPr marL="0" indent="0">
              <a:buNone/>
            </a:pPr>
            <a:r>
              <a:rPr lang="en-US" dirty="0" smtClean="0"/>
              <a:t>distributed, in-memory</a:t>
            </a:r>
            <a:r>
              <a:rPr lang="en-US" b="1" dirty="0" smtClean="0"/>
              <a:t> key-value database</a:t>
            </a:r>
            <a:r>
              <a:rPr lang="en-US" dirty="0" smtClean="0"/>
              <a:t>, </a:t>
            </a:r>
          </a:p>
          <a:p>
            <a:pPr marL="0" indent="0">
              <a:buNone/>
            </a:pPr>
            <a:r>
              <a:rPr lang="en-US" dirty="0" smtClean="0"/>
              <a:t>cache and message broker, with optional durability.</a:t>
            </a:r>
          </a:p>
          <a:p>
            <a:pPr>
              <a:buFont typeface="Wingdings" panose="05000000000000000000" pitchFamily="2" charset="2"/>
              <a:buChar char="Ø"/>
            </a:pPr>
            <a:r>
              <a:rPr lang="en-US" dirty="0" smtClean="0"/>
              <a:t>Initial release: May 10, 2009, </a:t>
            </a:r>
          </a:p>
          <a:p>
            <a:pPr>
              <a:buFont typeface="Wingdings" panose="05000000000000000000" pitchFamily="2" charset="2"/>
              <a:buChar char="Ø"/>
            </a:pPr>
            <a:r>
              <a:rPr lang="en-US" dirty="0" smtClean="0"/>
              <a:t>It was written in ANSI C, and works on most POSIX systems like Linux, *BSD, and Mac OS X without external dependencies.</a:t>
            </a:r>
          </a:p>
          <a:p>
            <a:pPr>
              <a:buFont typeface="Wingdings" panose="05000000000000000000" pitchFamily="2" charset="2"/>
              <a:buChar char="Ø"/>
            </a:pPr>
            <a:r>
              <a:rPr lang="en-US" dirty="0" smtClean="0"/>
              <a:t>There is no official support for Windows builds. To install </a:t>
            </a:r>
            <a:r>
              <a:rPr lang="en-US" dirty="0" err="1" smtClean="0"/>
              <a:t>Redis</a:t>
            </a:r>
            <a:r>
              <a:rPr lang="en-US" dirty="0" smtClean="0"/>
              <a:t> on Windows, you’ll first need to enable WSL2.</a:t>
            </a:r>
          </a:p>
          <a:p>
            <a:pPr>
              <a:buFont typeface="Wingdings" panose="05000000000000000000" pitchFamily="2" charset="2"/>
              <a:buChar char="Ø"/>
            </a:pPr>
            <a:r>
              <a:rPr lang="en-US" dirty="0" smtClean="0"/>
              <a:t>NoSQL database.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612" y="703955"/>
            <a:ext cx="3493873" cy="3493873"/>
          </a:xfrm>
          <a:prstGeom prst="rect">
            <a:avLst/>
          </a:prstGeom>
        </p:spPr>
      </p:pic>
      <p:sp>
        <p:nvSpPr>
          <p:cNvPr id="5" name="Slide Number Placeholder 4"/>
          <p:cNvSpPr>
            <a:spLocks noGrp="1"/>
          </p:cNvSpPr>
          <p:nvPr>
            <p:ph type="sldNum" sz="quarter" idx="12"/>
          </p:nvPr>
        </p:nvSpPr>
        <p:spPr/>
        <p:txBody>
          <a:bodyPr/>
          <a:lstStyle/>
          <a:p>
            <a:fld id="{F94705CA-DC1B-413C-BF93-E838D2F03046}" type="slidenum">
              <a:rPr lang="en-US" smtClean="0"/>
              <a:t>3</a:t>
            </a:fld>
            <a:endParaRPr lang="en-US"/>
          </a:p>
        </p:txBody>
      </p:sp>
    </p:spTree>
    <p:extLst>
      <p:ext uri="{BB962C8B-B14F-4D97-AF65-F5344CB8AC3E}">
        <p14:creationId xmlns:p14="http://schemas.microsoft.com/office/powerpoint/2010/main" val="1102748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Redis</a:t>
            </a:r>
            <a:r>
              <a:rPr lang="en-US" b="1" dirty="0" smtClean="0"/>
              <a:t> (contd.)</a:t>
            </a:r>
            <a:endParaRPr lang="en-US" b="1" dirty="0"/>
          </a:p>
        </p:txBody>
      </p:sp>
      <p:sp>
        <p:nvSpPr>
          <p:cNvPr id="3" name="Content Placeholder 2"/>
          <p:cNvSpPr>
            <a:spLocks noGrp="1"/>
          </p:cNvSpPr>
          <p:nvPr>
            <p:ph idx="1"/>
          </p:nvPr>
        </p:nvSpPr>
        <p:spPr/>
        <p:txBody>
          <a:bodyPr>
            <a:normAutofit/>
          </a:bodyPr>
          <a:lstStyle/>
          <a:p>
            <a:r>
              <a:rPr lang="en-US" dirty="0" smtClean="0"/>
              <a:t>It is often referred to as a data structure server, since the keys can contain strings, lists, sets, sorted sets, hashes, etc.</a:t>
            </a:r>
          </a:p>
          <a:p>
            <a:r>
              <a:rPr lang="en-US" dirty="0" err="1" smtClean="0"/>
              <a:t>Redis</a:t>
            </a:r>
            <a:r>
              <a:rPr lang="en-US" dirty="0" smtClean="0"/>
              <a:t> is used in companies like: </a:t>
            </a:r>
          </a:p>
          <a:p>
            <a:pPr lvl="1">
              <a:buFont typeface="Wingdings" panose="05000000000000000000" pitchFamily="2" charset="2"/>
              <a:buChar char="§"/>
            </a:pPr>
            <a:r>
              <a:rPr lang="en-US" dirty="0" smtClean="0"/>
              <a:t>Twitter</a:t>
            </a:r>
          </a:p>
          <a:p>
            <a:pPr lvl="1">
              <a:buFont typeface="Wingdings" panose="05000000000000000000" pitchFamily="2" charset="2"/>
              <a:buChar char="§"/>
            </a:pPr>
            <a:r>
              <a:rPr lang="en-US" dirty="0" smtClean="0"/>
              <a:t>Airbnb</a:t>
            </a:r>
          </a:p>
          <a:p>
            <a:pPr lvl="1">
              <a:buFont typeface="Wingdings" panose="05000000000000000000" pitchFamily="2" charset="2"/>
              <a:buChar char="§"/>
            </a:pPr>
            <a:r>
              <a:rPr lang="en-US" dirty="0" smtClean="0"/>
              <a:t>Adobe</a:t>
            </a:r>
          </a:p>
          <a:p>
            <a:pPr lvl="1">
              <a:buFont typeface="Wingdings" panose="05000000000000000000" pitchFamily="2" charset="2"/>
              <a:buChar char="§"/>
            </a:pPr>
            <a:r>
              <a:rPr lang="en-US" dirty="0" smtClean="0"/>
              <a:t>Amazon</a:t>
            </a:r>
          </a:p>
          <a:p>
            <a:pPr lvl="1">
              <a:buFont typeface="Wingdings" panose="05000000000000000000" pitchFamily="2" charset="2"/>
              <a:buChar char="§"/>
            </a:pPr>
            <a:r>
              <a:rPr lang="en-US" dirty="0" smtClean="0"/>
              <a:t>Tinder</a:t>
            </a:r>
          </a:p>
          <a:p>
            <a:pPr lvl="1">
              <a:buFont typeface="Wingdings" panose="05000000000000000000" pitchFamily="2" charset="2"/>
              <a:buChar char="§"/>
            </a:pPr>
            <a:r>
              <a:rPr lang="en-US" dirty="0" smtClean="0"/>
              <a:t>Yahoo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6225" y="3341869"/>
            <a:ext cx="3154017" cy="81807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2771" y="5141244"/>
            <a:ext cx="1633829" cy="50803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7251" y="3750906"/>
            <a:ext cx="2229349" cy="67044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43973" y="2688213"/>
            <a:ext cx="639258" cy="65365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8314" y="4294879"/>
            <a:ext cx="2857500" cy="16002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18231" y="4586272"/>
            <a:ext cx="2857500" cy="1600200"/>
          </a:xfrm>
          <a:prstGeom prst="rect">
            <a:avLst/>
          </a:prstGeom>
        </p:spPr>
      </p:pic>
      <p:sp>
        <p:nvSpPr>
          <p:cNvPr id="10" name="Slide Number Placeholder 9"/>
          <p:cNvSpPr>
            <a:spLocks noGrp="1"/>
          </p:cNvSpPr>
          <p:nvPr>
            <p:ph type="sldNum" sz="quarter" idx="12"/>
          </p:nvPr>
        </p:nvSpPr>
        <p:spPr/>
        <p:txBody>
          <a:bodyPr/>
          <a:lstStyle/>
          <a:p>
            <a:fld id="{F94705CA-DC1B-413C-BF93-E838D2F03046}" type="slidenum">
              <a:rPr lang="en-US" smtClean="0"/>
              <a:t>4</a:t>
            </a:fld>
            <a:endParaRPr lang="en-US"/>
          </a:p>
        </p:txBody>
      </p:sp>
    </p:spTree>
    <p:extLst>
      <p:ext uri="{BB962C8B-B14F-4D97-AF65-F5344CB8AC3E}">
        <p14:creationId xmlns:p14="http://schemas.microsoft.com/office/powerpoint/2010/main" val="2627052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Redis</a:t>
            </a:r>
            <a:r>
              <a:rPr lang="en-US" b="1" dirty="0" smtClean="0"/>
              <a:t> (contd.)</a:t>
            </a:r>
            <a:endParaRPr lang="en-US" dirty="0"/>
          </a:p>
        </p:txBody>
      </p:sp>
      <p:sp>
        <p:nvSpPr>
          <p:cNvPr id="3" name="Content Placeholder 2"/>
          <p:cNvSpPr>
            <a:spLocks noGrp="1"/>
          </p:cNvSpPr>
          <p:nvPr>
            <p:ph idx="1"/>
          </p:nvPr>
        </p:nvSpPr>
        <p:spPr>
          <a:xfrm>
            <a:off x="838200" y="1497874"/>
            <a:ext cx="10515600" cy="5042263"/>
          </a:xfrm>
        </p:spPr>
        <p:txBody>
          <a:bodyPr>
            <a:normAutofit lnSpcReduction="10000"/>
          </a:bodyPr>
          <a:lstStyle/>
          <a:p>
            <a:pPr marL="0" indent="0">
              <a:buNone/>
            </a:pPr>
            <a:r>
              <a:rPr lang="en-US" dirty="0" smtClean="0"/>
              <a:t>Why use </a:t>
            </a:r>
            <a:r>
              <a:rPr lang="en-US" dirty="0" err="1" smtClean="0"/>
              <a:t>Redis</a:t>
            </a:r>
            <a:r>
              <a:rPr lang="en-US" dirty="0" smtClean="0"/>
              <a:t>?</a:t>
            </a:r>
          </a:p>
          <a:p>
            <a:r>
              <a:rPr lang="en-US" dirty="0" err="1" smtClean="0"/>
              <a:t>Redis</a:t>
            </a:r>
            <a:r>
              <a:rPr lang="en-US" dirty="0" smtClean="0"/>
              <a:t> is an advanced key-value store that can function as a NoSQL database or as a memory-cache store to improve performance when serving data that is stored in system memory.</a:t>
            </a:r>
          </a:p>
          <a:p>
            <a:r>
              <a:rPr lang="en-US" dirty="0" smtClean="0"/>
              <a:t>It is used as cache, and message broker.</a:t>
            </a:r>
          </a:p>
          <a:p>
            <a:r>
              <a:rPr lang="en-US" dirty="0" smtClean="0"/>
              <a:t>Very flexible.</a:t>
            </a:r>
          </a:p>
          <a:p>
            <a:r>
              <a:rPr lang="en-US" dirty="0" smtClean="0"/>
              <a:t>Very Fast: Can perform around 110,000 SETs per second, about 81,000 GETs per second.</a:t>
            </a:r>
          </a:p>
          <a:p>
            <a:r>
              <a:rPr lang="en-US" dirty="0" smtClean="0"/>
              <a:t>Rich Datatype </a:t>
            </a:r>
            <a:r>
              <a:rPr lang="en-US" dirty="0" smtClean="0"/>
              <a:t>Support</a:t>
            </a:r>
          </a:p>
          <a:p>
            <a:r>
              <a:rPr lang="en-US" dirty="0" err="1"/>
              <a:t>Redis</a:t>
            </a:r>
            <a:r>
              <a:rPr lang="en-US" dirty="0"/>
              <a:t> supports the use of pub/sub channels for fast data sharing between applications.</a:t>
            </a:r>
            <a:endParaRPr lang="en-US" dirty="0" smtClean="0"/>
          </a:p>
          <a:p>
            <a:pPr marL="0" indent="0">
              <a:buNone/>
            </a:pPr>
            <a:endParaRPr lang="en-US" dirty="0" smtClean="0"/>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5</a:t>
            </a:fld>
            <a:endParaRPr lang="en-US"/>
          </a:p>
        </p:txBody>
      </p:sp>
    </p:spTree>
    <p:extLst>
      <p:ext uri="{BB962C8B-B14F-4D97-AF65-F5344CB8AC3E}">
        <p14:creationId xmlns:p14="http://schemas.microsoft.com/office/powerpoint/2010/main" val="127051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Redis</a:t>
            </a:r>
            <a:r>
              <a:rPr lang="en-US" b="1" dirty="0" smtClean="0"/>
              <a:t> (contd.)</a:t>
            </a:r>
            <a:endParaRPr lang="en-US" b="1" dirty="0"/>
          </a:p>
        </p:txBody>
      </p:sp>
      <p:sp>
        <p:nvSpPr>
          <p:cNvPr id="3" name="Content Placeholder 2"/>
          <p:cNvSpPr>
            <a:spLocks noGrp="1"/>
          </p:cNvSpPr>
          <p:nvPr>
            <p:ph idx="1"/>
          </p:nvPr>
        </p:nvSpPr>
        <p:spPr/>
        <p:txBody>
          <a:bodyPr/>
          <a:lstStyle/>
          <a:p>
            <a:pPr marL="0" indent="0">
              <a:buNone/>
            </a:pPr>
            <a:r>
              <a:rPr lang="en-US" dirty="0" smtClean="0"/>
              <a:t>How to interact with </a:t>
            </a:r>
            <a:r>
              <a:rPr lang="en-US" dirty="0" err="1" smtClean="0"/>
              <a:t>Redis</a:t>
            </a:r>
            <a:r>
              <a:rPr lang="en-US" dirty="0" smtClean="0"/>
              <a:t>?</a:t>
            </a:r>
          </a:p>
          <a:p>
            <a:r>
              <a:rPr lang="en-US" dirty="0" smtClean="0"/>
              <a:t>Once installed in a server, run the </a:t>
            </a:r>
            <a:r>
              <a:rPr lang="en-US" dirty="0" err="1" smtClean="0"/>
              <a:t>Redis</a:t>
            </a:r>
            <a:r>
              <a:rPr lang="en-US" dirty="0" smtClean="0"/>
              <a:t> CLI (Command Line Interface) to issue commands to </a:t>
            </a:r>
            <a:r>
              <a:rPr lang="en-US" dirty="0" err="1" smtClean="0"/>
              <a:t>Redis</a:t>
            </a:r>
            <a:r>
              <a:rPr lang="en-US" dirty="0" smtClean="0"/>
              <a:t>. While working on the CLI tool, your command-line prompt will change to:</a:t>
            </a:r>
          </a:p>
          <a:p>
            <a:pPr marL="0" indent="0">
              <a:buNone/>
            </a:pPr>
            <a:r>
              <a:rPr lang="en-US" dirty="0"/>
              <a:t> </a:t>
            </a:r>
            <a:r>
              <a:rPr lang="en-US" dirty="0" smtClean="0"/>
              <a:t>  </a:t>
            </a:r>
            <a:r>
              <a:rPr lang="en-US" dirty="0" err="1" smtClean="0"/>
              <a:t>redis</a:t>
            </a:r>
            <a:r>
              <a:rPr lang="en-US" dirty="0" smtClean="0"/>
              <a:t>&gt;</a:t>
            </a:r>
          </a:p>
          <a:p>
            <a:pPr marL="0" indent="0">
              <a:buNone/>
            </a:pPr>
            <a:r>
              <a:rPr lang="en-US" dirty="0" smtClean="0"/>
              <a:t>   or (in case of local server)</a:t>
            </a:r>
          </a:p>
          <a:p>
            <a:pPr marL="0" indent="0">
              <a:buNone/>
            </a:pPr>
            <a:r>
              <a:rPr lang="en-US" dirty="0"/>
              <a:t> </a:t>
            </a:r>
            <a:r>
              <a:rPr lang="en-US" dirty="0" smtClean="0"/>
              <a:t>  127.0.0.1:6379&gt; </a:t>
            </a: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6</a:t>
            </a:fld>
            <a:endParaRPr lang="en-US"/>
          </a:p>
        </p:txBody>
      </p:sp>
    </p:spTree>
    <p:extLst>
      <p:ext uri="{BB962C8B-B14F-4D97-AF65-F5344CB8AC3E}">
        <p14:creationId xmlns:p14="http://schemas.microsoft.com/office/powerpoint/2010/main" val="20752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Redis</a:t>
            </a:r>
            <a:r>
              <a:rPr lang="en-US" b="1" dirty="0" smtClean="0"/>
              <a:t> (contd.)</a:t>
            </a:r>
            <a:endParaRPr lang="en-US" b="1" dirty="0"/>
          </a:p>
        </p:txBody>
      </p:sp>
      <p:sp>
        <p:nvSpPr>
          <p:cNvPr id="3" name="Content Placeholder 2"/>
          <p:cNvSpPr>
            <a:spLocks noGrp="1"/>
          </p:cNvSpPr>
          <p:nvPr>
            <p:ph idx="1"/>
          </p:nvPr>
        </p:nvSpPr>
        <p:spPr>
          <a:xfrm>
            <a:off x="838200" y="1528354"/>
            <a:ext cx="10515600" cy="4968240"/>
          </a:xfrm>
        </p:spPr>
        <p:txBody>
          <a:bodyPr>
            <a:normAutofit fontScale="92500" lnSpcReduction="20000"/>
          </a:bodyPr>
          <a:lstStyle/>
          <a:p>
            <a:pPr marL="0" indent="0">
              <a:buNone/>
            </a:pPr>
            <a:r>
              <a:rPr lang="en-US" b="1" dirty="0" smtClean="0"/>
              <a:t>Key features and advantages</a:t>
            </a:r>
          </a:p>
          <a:p>
            <a:pPr marL="514350" indent="-514350">
              <a:buAutoNum type="arabicPeriod"/>
            </a:pPr>
            <a:r>
              <a:rPr lang="en-US" b="1" dirty="0" smtClean="0"/>
              <a:t>In-memory data structures</a:t>
            </a:r>
          </a:p>
          <a:p>
            <a:pPr marL="914400" lvl="2" indent="0">
              <a:buNone/>
            </a:pPr>
            <a:r>
              <a:rPr lang="en-US" dirty="0" smtClean="0"/>
              <a:t>Well-known  as a “data structure server”, with support for strings, hashes, lists, sets, sorted sets, streams, and more.</a:t>
            </a:r>
          </a:p>
          <a:p>
            <a:pPr marL="514350" indent="-514350">
              <a:buFont typeface="+mj-lt"/>
              <a:buAutoNum type="arabicPeriod"/>
            </a:pPr>
            <a:r>
              <a:rPr lang="en-US" b="1" dirty="0" smtClean="0"/>
              <a:t>Programmability</a:t>
            </a:r>
            <a:r>
              <a:rPr lang="en-US" dirty="0" smtClean="0"/>
              <a:t> </a:t>
            </a:r>
          </a:p>
          <a:p>
            <a:pPr marL="914400" lvl="2" indent="0">
              <a:buNone/>
            </a:pPr>
            <a:r>
              <a:rPr lang="en-US" dirty="0" err="1"/>
              <a:t>Redis</a:t>
            </a:r>
            <a:r>
              <a:rPr lang="en-US" dirty="0"/>
              <a:t> provides a built-in scripting engine that supports </a:t>
            </a:r>
            <a:r>
              <a:rPr lang="en-US" dirty="0" err="1"/>
              <a:t>Lua</a:t>
            </a:r>
            <a:r>
              <a:rPr lang="en-US" dirty="0"/>
              <a:t>, it allows developers to write and execute scripts that manipulate data stored in a </a:t>
            </a:r>
            <a:r>
              <a:rPr lang="en-US" dirty="0" err="1"/>
              <a:t>Redis</a:t>
            </a:r>
            <a:r>
              <a:rPr lang="en-US" dirty="0"/>
              <a:t> database.</a:t>
            </a:r>
            <a:endParaRPr lang="en-US" dirty="0" smtClean="0"/>
          </a:p>
          <a:p>
            <a:pPr marL="514350" indent="-514350">
              <a:buFont typeface="+mj-lt"/>
              <a:buAutoNum type="arabicPeriod"/>
            </a:pPr>
            <a:r>
              <a:rPr lang="en-US" b="1" dirty="0" smtClean="0"/>
              <a:t>Extensibility</a:t>
            </a:r>
          </a:p>
          <a:p>
            <a:pPr marL="914400" lvl="2" indent="0">
              <a:buNone/>
            </a:pPr>
            <a:r>
              <a:rPr lang="en-US" dirty="0" smtClean="0"/>
              <a:t>A module API for building custom extensions to </a:t>
            </a:r>
            <a:r>
              <a:rPr lang="en-US" dirty="0" err="1" smtClean="0"/>
              <a:t>Redis</a:t>
            </a:r>
            <a:r>
              <a:rPr lang="en-US" dirty="0" smtClean="0"/>
              <a:t> in C, C++, and Rust and most of the languages. </a:t>
            </a:r>
            <a:endParaRPr lang="en-US" dirty="0"/>
          </a:p>
          <a:p>
            <a:pPr marL="514350" indent="-514350">
              <a:buFont typeface="+mj-lt"/>
              <a:buAutoNum type="arabicPeriod"/>
            </a:pPr>
            <a:r>
              <a:rPr lang="en-US" b="1" dirty="0" smtClean="0"/>
              <a:t>Persistence</a:t>
            </a:r>
          </a:p>
          <a:p>
            <a:pPr marL="914400" lvl="2" indent="0">
              <a:buNone/>
            </a:pPr>
            <a:r>
              <a:rPr lang="en-US" dirty="0" smtClean="0"/>
              <a:t>Keeps the dataset in memory for fast access, but can also persist all writes to permanent storage to survive reboots and system failures.</a:t>
            </a:r>
          </a:p>
          <a:p>
            <a:pPr marL="514350" indent="-514350">
              <a:buFont typeface="+mj-lt"/>
              <a:buAutoNum type="arabicPeriod"/>
            </a:pPr>
            <a:r>
              <a:rPr lang="en-US" b="1" dirty="0" smtClean="0"/>
              <a:t>Clustering</a:t>
            </a:r>
          </a:p>
          <a:p>
            <a:pPr marL="914400" lvl="2" indent="0">
              <a:buNone/>
            </a:pPr>
            <a:r>
              <a:rPr lang="en-US" dirty="0" smtClean="0"/>
              <a:t>Horizontal scalability with hash-based </a:t>
            </a:r>
            <a:r>
              <a:rPr lang="en-US" dirty="0" err="1" smtClean="0"/>
              <a:t>sharding</a:t>
            </a:r>
            <a:r>
              <a:rPr lang="en-US" dirty="0" smtClean="0"/>
              <a:t>, scaling to millions of nodes with automatic repartitioning when growing the cluster</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F94705CA-DC1B-413C-BF93-E838D2F03046}" type="slidenum">
              <a:rPr lang="en-US" smtClean="0"/>
              <a:t>7</a:t>
            </a:fld>
            <a:endParaRPr lang="en-US"/>
          </a:p>
        </p:txBody>
      </p:sp>
    </p:spTree>
    <p:extLst>
      <p:ext uri="{BB962C8B-B14F-4D97-AF65-F5344CB8AC3E}">
        <p14:creationId xmlns:p14="http://schemas.microsoft.com/office/powerpoint/2010/main" val="3138242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a:t>
            </a:r>
            <a:r>
              <a:rPr lang="en-US" b="1" dirty="0" err="1" smtClean="0"/>
              <a:t>Redis</a:t>
            </a:r>
            <a:r>
              <a:rPr lang="en-US" b="1" dirty="0" smtClean="0"/>
              <a:t> (contd.)</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Key features and </a:t>
            </a:r>
            <a:r>
              <a:rPr lang="en-US" b="1" dirty="0" smtClean="0"/>
              <a:t>advantages</a:t>
            </a:r>
          </a:p>
          <a:p>
            <a:pPr marL="0" indent="0">
              <a:buNone/>
            </a:pPr>
            <a:r>
              <a:rPr lang="en-US" b="1" dirty="0" smtClean="0"/>
              <a:t>6. High </a:t>
            </a:r>
            <a:r>
              <a:rPr lang="en-US" b="1" dirty="0"/>
              <a:t>availability</a:t>
            </a:r>
          </a:p>
          <a:p>
            <a:pPr marL="457200" lvl="1" indent="0">
              <a:buNone/>
            </a:pPr>
            <a:r>
              <a:rPr lang="en-US" dirty="0"/>
              <a:t>Replication with automatic failover for both standalone and clustered deployments</a:t>
            </a:r>
            <a:r>
              <a:rPr lang="en-US" dirty="0" smtClean="0"/>
              <a:t>.</a:t>
            </a:r>
            <a:endParaRPr lang="en-US" b="1" dirty="0" smtClean="0"/>
          </a:p>
          <a:p>
            <a:pPr marL="0" indent="0">
              <a:buNone/>
            </a:pPr>
            <a:r>
              <a:rPr lang="en-US" b="1" dirty="0" smtClean="0"/>
              <a:t>7.</a:t>
            </a:r>
            <a:r>
              <a:rPr lang="en-US" dirty="0" smtClean="0"/>
              <a:t> </a:t>
            </a:r>
            <a:r>
              <a:rPr lang="en-US" b="1" dirty="0" smtClean="0"/>
              <a:t>Real-time data store</a:t>
            </a:r>
          </a:p>
          <a:p>
            <a:pPr marL="457200" lvl="1" indent="0">
              <a:buNone/>
            </a:pPr>
            <a:r>
              <a:rPr lang="en-US" dirty="0" err="1" smtClean="0"/>
              <a:t>Redis</a:t>
            </a:r>
            <a:r>
              <a:rPr lang="en-US" dirty="0" smtClean="0"/>
              <a:t>’ versatile in-memory data structures enable building data infrastructure for real-time applications that require low latency and high-throughput.</a:t>
            </a:r>
          </a:p>
          <a:p>
            <a:pPr marL="0" indent="0">
              <a:buNone/>
            </a:pPr>
            <a:r>
              <a:rPr lang="en-US" b="1" dirty="0" smtClean="0"/>
              <a:t>8. Caching &amp; session storage</a:t>
            </a:r>
          </a:p>
          <a:p>
            <a:pPr marL="457200" lvl="1" indent="0">
              <a:buNone/>
            </a:pPr>
            <a:r>
              <a:rPr lang="en-US" dirty="0" err="1" smtClean="0"/>
              <a:t>Redis</a:t>
            </a:r>
            <a:r>
              <a:rPr lang="en-US" dirty="0" smtClean="0"/>
              <a:t>’ speed makes it deal for caching database queries, complex computations, API calls, and session state.</a:t>
            </a:r>
          </a:p>
          <a:p>
            <a:pPr marL="0" indent="0">
              <a:buNone/>
            </a:pPr>
            <a:r>
              <a:rPr lang="en-US" b="1" dirty="0" smtClean="0"/>
              <a:t>9. Streaming &amp; messaging</a:t>
            </a:r>
          </a:p>
          <a:p>
            <a:pPr marL="457200" lvl="1" indent="0">
              <a:buNone/>
            </a:pPr>
            <a:r>
              <a:rPr lang="en-US" dirty="0" smtClean="0"/>
              <a:t>The stream data type enables high-rate data ingestion, messaging, event sourcing, and notifications.</a:t>
            </a:r>
            <a:endParaRPr lang="en-US" dirty="0"/>
          </a:p>
        </p:txBody>
      </p:sp>
      <p:sp>
        <p:nvSpPr>
          <p:cNvPr id="4" name="Slide Number Placeholder 3"/>
          <p:cNvSpPr>
            <a:spLocks noGrp="1"/>
          </p:cNvSpPr>
          <p:nvPr>
            <p:ph type="sldNum" sz="quarter" idx="12"/>
          </p:nvPr>
        </p:nvSpPr>
        <p:spPr/>
        <p:txBody>
          <a:bodyPr/>
          <a:lstStyle/>
          <a:p>
            <a:fld id="{F94705CA-DC1B-413C-BF93-E838D2F03046}" type="slidenum">
              <a:rPr lang="en-US" smtClean="0"/>
              <a:t>8</a:t>
            </a:fld>
            <a:endParaRPr lang="en-US"/>
          </a:p>
        </p:txBody>
      </p:sp>
    </p:spTree>
    <p:extLst>
      <p:ext uri="{BB962C8B-B14F-4D97-AF65-F5344CB8AC3E}">
        <p14:creationId xmlns:p14="http://schemas.microsoft.com/office/powerpoint/2010/main" val="1917496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Client Libraries and Interfaces</a:t>
            </a:r>
            <a:endParaRPr lang="en-US" b="1" dirty="0"/>
          </a:p>
        </p:txBody>
      </p:sp>
      <p:sp>
        <p:nvSpPr>
          <p:cNvPr id="3" name="Content Placeholder 2"/>
          <p:cNvSpPr>
            <a:spLocks noGrp="1"/>
          </p:cNvSpPr>
          <p:nvPr>
            <p:ph idx="1"/>
          </p:nvPr>
        </p:nvSpPr>
        <p:spPr>
          <a:xfrm>
            <a:off x="838200" y="1419497"/>
            <a:ext cx="10515600" cy="5111932"/>
          </a:xfrm>
        </p:spPr>
        <p:txBody>
          <a:bodyPr>
            <a:normAutofit lnSpcReduction="10000"/>
          </a:bodyPr>
          <a:lstStyle/>
          <a:p>
            <a:r>
              <a:rPr lang="en-US" dirty="0" smtClean="0"/>
              <a:t>There are </a:t>
            </a:r>
            <a:r>
              <a:rPr lang="en-US" dirty="0"/>
              <a:t>client libraries and interfaces available in various programming languages to simplify the process of interacting with the </a:t>
            </a:r>
            <a:r>
              <a:rPr lang="en-US" dirty="0" err="1"/>
              <a:t>Redis</a:t>
            </a:r>
            <a:r>
              <a:rPr lang="en-US" dirty="0"/>
              <a:t> server. These libraries provide convenient ways to send commands to the </a:t>
            </a:r>
            <a:r>
              <a:rPr lang="en-US" dirty="0" err="1"/>
              <a:t>Redis</a:t>
            </a:r>
            <a:r>
              <a:rPr lang="en-US" dirty="0"/>
              <a:t> server and receive responses. Some of the popular </a:t>
            </a:r>
            <a:r>
              <a:rPr lang="en-US" dirty="0" err="1"/>
              <a:t>Redis</a:t>
            </a:r>
            <a:r>
              <a:rPr lang="en-US" dirty="0"/>
              <a:t> client libraries and interfaces include</a:t>
            </a:r>
            <a:r>
              <a:rPr lang="en-US" dirty="0" smtClean="0"/>
              <a:t>:</a:t>
            </a:r>
          </a:p>
          <a:p>
            <a:pPr marL="514350" indent="-514350">
              <a:buFont typeface="+mj-lt"/>
              <a:buAutoNum type="arabicPeriod"/>
            </a:pPr>
            <a:r>
              <a:rPr lang="en-US" b="1" dirty="0" err="1"/>
              <a:t>redis-py</a:t>
            </a:r>
            <a:r>
              <a:rPr lang="en-US" b="1" dirty="0"/>
              <a:t> (Python): </a:t>
            </a:r>
            <a:r>
              <a:rPr lang="en-US" dirty="0" err="1"/>
              <a:t>redis-py</a:t>
            </a:r>
            <a:r>
              <a:rPr lang="en-US" dirty="0"/>
              <a:t> is the official </a:t>
            </a:r>
            <a:r>
              <a:rPr lang="en-US" dirty="0" err="1"/>
              <a:t>Redis</a:t>
            </a:r>
            <a:r>
              <a:rPr lang="en-US" dirty="0"/>
              <a:t> client for Python. It provides an intuitive way to interact with </a:t>
            </a:r>
            <a:r>
              <a:rPr lang="en-US" dirty="0" err="1"/>
              <a:t>Redis</a:t>
            </a:r>
            <a:r>
              <a:rPr lang="en-US" dirty="0"/>
              <a:t> servers using Python code. </a:t>
            </a:r>
            <a:endParaRPr lang="en-US" dirty="0" smtClean="0"/>
          </a:p>
          <a:p>
            <a:pPr marL="514350" indent="-514350">
              <a:buFont typeface="+mj-lt"/>
              <a:buAutoNum type="arabicPeriod"/>
            </a:pPr>
            <a:r>
              <a:rPr lang="en-US" b="1" dirty="0" err="1" smtClean="0"/>
              <a:t>Jedis</a:t>
            </a:r>
            <a:r>
              <a:rPr lang="en-US" b="1" dirty="0" smtClean="0"/>
              <a:t> (Java): </a:t>
            </a:r>
            <a:r>
              <a:rPr lang="en-US" dirty="0" smtClean="0"/>
              <a:t>A popular </a:t>
            </a:r>
            <a:r>
              <a:rPr lang="en-US" dirty="0" err="1" smtClean="0"/>
              <a:t>popular</a:t>
            </a:r>
            <a:r>
              <a:rPr lang="en-US" dirty="0" smtClean="0"/>
              <a:t> </a:t>
            </a:r>
            <a:r>
              <a:rPr lang="en-US" dirty="0" err="1" smtClean="0"/>
              <a:t>Redis</a:t>
            </a:r>
            <a:r>
              <a:rPr lang="en-US" dirty="0" smtClean="0"/>
              <a:t> client library for java.</a:t>
            </a:r>
          </a:p>
          <a:p>
            <a:pPr marL="514350" indent="-514350">
              <a:buFont typeface="+mj-lt"/>
              <a:buAutoNum type="arabicPeriod"/>
            </a:pPr>
            <a:r>
              <a:rPr lang="en-US" b="1" dirty="0" err="1"/>
              <a:t>ioredis</a:t>
            </a:r>
            <a:r>
              <a:rPr lang="en-US" b="1" dirty="0"/>
              <a:t> (JavaScript/Node.js): </a:t>
            </a:r>
            <a:r>
              <a:rPr lang="en-US" dirty="0" err="1"/>
              <a:t>ioredis</a:t>
            </a:r>
            <a:r>
              <a:rPr lang="en-US" dirty="0"/>
              <a:t> is a robust </a:t>
            </a:r>
            <a:r>
              <a:rPr lang="en-US" dirty="0" err="1"/>
              <a:t>Redis</a:t>
            </a:r>
            <a:r>
              <a:rPr lang="en-US" dirty="0"/>
              <a:t> client for Node.js. </a:t>
            </a:r>
            <a:endParaRPr lang="en-US" dirty="0" smtClean="0"/>
          </a:p>
          <a:p>
            <a:pPr marL="514350" indent="-514350">
              <a:buFont typeface="+mj-lt"/>
              <a:buAutoNum type="arabicPeriod"/>
            </a:pPr>
            <a:r>
              <a:rPr lang="en-US" b="1" dirty="0" err="1"/>
              <a:t>redis-rb</a:t>
            </a:r>
            <a:r>
              <a:rPr lang="en-US" b="1" dirty="0"/>
              <a:t> (Ruby): </a:t>
            </a:r>
            <a:r>
              <a:rPr lang="en-US" dirty="0"/>
              <a:t>The </a:t>
            </a:r>
            <a:r>
              <a:rPr lang="en-US" dirty="0" err="1"/>
              <a:t>redis</a:t>
            </a:r>
            <a:r>
              <a:rPr lang="en-US" dirty="0"/>
              <a:t> gem is a popular client library for Ruby.</a:t>
            </a:r>
          </a:p>
        </p:txBody>
      </p:sp>
      <p:sp>
        <p:nvSpPr>
          <p:cNvPr id="4" name="Slide Number Placeholder 3"/>
          <p:cNvSpPr>
            <a:spLocks noGrp="1"/>
          </p:cNvSpPr>
          <p:nvPr>
            <p:ph type="sldNum" sz="quarter" idx="12"/>
          </p:nvPr>
        </p:nvSpPr>
        <p:spPr/>
        <p:txBody>
          <a:bodyPr/>
          <a:lstStyle/>
          <a:p>
            <a:fld id="{F94705CA-DC1B-413C-BF93-E838D2F03046}" type="slidenum">
              <a:rPr lang="en-US" smtClean="0"/>
              <a:t>9</a:t>
            </a:fld>
            <a:endParaRPr lang="en-US"/>
          </a:p>
        </p:txBody>
      </p:sp>
    </p:spTree>
    <p:extLst>
      <p:ext uri="{BB962C8B-B14F-4D97-AF65-F5344CB8AC3E}">
        <p14:creationId xmlns:p14="http://schemas.microsoft.com/office/powerpoint/2010/main" val="3209332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1843</Words>
  <Application>Microsoft Office PowerPoint</Application>
  <PresentationFormat>Widescreen</PresentationFormat>
  <Paragraphs>189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Workshop on Redis</vt:lpstr>
      <vt:lpstr>Contents</vt:lpstr>
      <vt:lpstr>Introduction to Redis</vt:lpstr>
      <vt:lpstr>Introduction to Redis (contd.)</vt:lpstr>
      <vt:lpstr>Introduction to Redis (contd.)</vt:lpstr>
      <vt:lpstr>Introduction to Redis (contd.)</vt:lpstr>
      <vt:lpstr>Introduction to Redis (contd.)</vt:lpstr>
      <vt:lpstr>Introduction to Redis (contd.)</vt:lpstr>
      <vt:lpstr>Client Libraries and Interfaces</vt:lpstr>
      <vt:lpstr>Client Libraries and Interfaces (contd.)</vt:lpstr>
      <vt:lpstr>Data Types in Redis</vt:lpstr>
      <vt:lpstr>Basic Operations</vt:lpstr>
      <vt:lpstr>Basic Operations (contd.)</vt:lpstr>
      <vt:lpstr>Persistence and Durability</vt:lpstr>
      <vt:lpstr>Transactions and Atomicity</vt:lpstr>
      <vt:lpstr>Drawbacks of Using Redis</vt:lpstr>
      <vt:lpstr>Security</vt:lpstr>
      <vt:lpstr>Use Cases</vt:lpstr>
      <vt:lpstr>Use Cases</vt:lpstr>
      <vt:lpstr>Hands-on Excercises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on Redis</dc:title>
  <dc:creator>Baburam Chaudhary</dc:creator>
  <cp:lastModifiedBy>Baburam Chaudhary</cp:lastModifiedBy>
  <cp:revision>29</cp:revision>
  <dcterms:created xsi:type="dcterms:W3CDTF">2023-08-22T09:20:47Z</dcterms:created>
  <dcterms:modified xsi:type="dcterms:W3CDTF">2023-08-25T00:50:04Z</dcterms:modified>
</cp:coreProperties>
</file>