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67" r:id="rId6"/>
    <p:sldId id="273" r:id="rId7"/>
    <p:sldId id="268" r:id="rId8"/>
    <p:sldId id="269" r:id="rId9"/>
    <p:sldId id="259" r:id="rId10"/>
    <p:sldId id="260" r:id="rId11"/>
    <p:sldId id="270" r:id="rId12"/>
    <p:sldId id="261" r:id="rId13"/>
    <p:sldId id="263" r:id="rId14"/>
    <p:sldId id="274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1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B2CB-9A25-4355-8225-FA2A796EDF0C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B8751-E27D-42F1-8686-392D0FBC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0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BFC4-41E0-4009-B530-357BF3BDB9B8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9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91EC-EAD4-497E-B313-5C4879D94978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D76B-F4D5-4EDD-8D79-5DC853CBB90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03BE-BB39-4D81-A7F8-B73959623E3B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9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7887-08D5-463B-99D0-3CE510C0B61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7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2173-56E3-4B85-8EB5-04E627071546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7F3-60E9-4A77-B91C-E9B3A2EDBF88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8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9A32-FF65-4522-864E-46F6F757859C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541E-F56F-4E26-BF02-99CC966FC49D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39DA-B765-4096-8C3C-D1E3E071687C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DC2F-4476-4BE1-A96F-5BB5D4C627E1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0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F9BF8-E340-4D7E-AA20-FC768006A40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705CA-DC1B-413C-BF93-E838D2F0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61012"/>
            <a:ext cx="9144000" cy="1058091"/>
          </a:xfrm>
        </p:spPr>
        <p:txBody>
          <a:bodyPr/>
          <a:lstStyle/>
          <a:p>
            <a:r>
              <a:rPr lang="en-US" b="1" dirty="0" smtClean="0"/>
              <a:t>Workshop on </a:t>
            </a:r>
            <a:r>
              <a:rPr lang="en-US" b="1" dirty="0" err="1" smtClean="0"/>
              <a:t>Redis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Presenter</a:t>
            </a:r>
          </a:p>
          <a:p>
            <a:r>
              <a:rPr lang="en-US" dirty="0" smtClean="0"/>
              <a:t>Baburam Chaudhary </a:t>
            </a:r>
          </a:p>
          <a:p>
            <a:r>
              <a:rPr lang="en-US" dirty="0" err="1" smtClean="0"/>
              <a:t>M.Tech</a:t>
            </a:r>
            <a:r>
              <a:rPr lang="en-US" dirty="0" smtClean="0"/>
              <a:t> in AI (2022)</a:t>
            </a:r>
          </a:p>
          <a:p>
            <a:r>
              <a:rPr lang="en-US" dirty="0" err="1" smtClean="0"/>
              <a:t>DoCSE</a:t>
            </a:r>
            <a:r>
              <a:rPr lang="en-US" dirty="0" smtClean="0"/>
              <a:t>, KU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9754" y="5688874"/>
            <a:ext cx="19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Date: 27 Aug,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4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90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Connecting to a </a:t>
            </a:r>
            <a:r>
              <a:rPr lang="en-US" dirty="0" err="1" smtClean="0"/>
              <a:t>Redis</a:t>
            </a:r>
            <a:r>
              <a:rPr lang="en-US" dirty="0" smtClean="0"/>
              <a:t> server: (for local </a:t>
            </a:r>
            <a:r>
              <a:rPr lang="en-US" dirty="0" smtClean="0"/>
              <a:t>environment)</a:t>
            </a:r>
            <a:endParaRPr lang="en-US" dirty="0" smtClean="0"/>
          </a:p>
          <a:p>
            <a:pPr marL="1428750" lvl="2" indent="-514350">
              <a:buAutoNum type="romanLcParenR"/>
            </a:pPr>
            <a:r>
              <a:rPr lang="en-US" dirty="0" smtClean="0"/>
              <a:t>using </a:t>
            </a:r>
            <a:r>
              <a:rPr lang="en-US" dirty="0" err="1" smtClean="0"/>
              <a:t>redis</a:t>
            </a:r>
            <a:r>
              <a:rPr lang="en-US" dirty="0" smtClean="0"/>
              <a:t> server CLI: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service </a:t>
            </a:r>
            <a:r>
              <a:rPr lang="en-US" dirty="0" err="1" smtClean="0">
                <a:solidFill>
                  <a:srgbClr val="FF0000"/>
                </a:solidFill>
              </a:rPr>
              <a:t>redis</a:t>
            </a:r>
            <a:r>
              <a:rPr lang="en-US" dirty="0" smtClean="0">
                <a:solidFill>
                  <a:srgbClr val="FF0000"/>
                </a:solidFill>
              </a:rPr>
              <a:t>-server start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redis</a:t>
            </a:r>
            <a:r>
              <a:rPr lang="en-US" dirty="0" smtClean="0">
                <a:solidFill>
                  <a:srgbClr val="FF0000"/>
                </a:solidFill>
              </a:rPr>
              <a:t>-cli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127.0.0.1:6379&gt;</a:t>
            </a:r>
          </a:p>
          <a:p>
            <a:pPr marL="1428750" lvl="2" indent="-514350">
              <a:buAutoNum type="romanLcParenR"/>
            </a:pPr>
            <a:r>
              <a:rPr lang="en-US" dirty="0" smtClean="0"/>
              <a:t>using </a:t>
            </a:r>
            <a:r>
              <a:rPr lang="en-US" dirty="0" err="1" smtClean="0"/>
              <a:t>redis</a:t>
            </a:r>
            <a:r>
              <a:rPr lang="en-US" dirty="0" smtClean="0"/>
              <a:t> Python: </a:t>
            </a:r>
          </a:p>
          <a:p>
            <a:pPr marL="1828800" lvl="4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import </a:t>
            </a:r>
            <a:r>
              <a:rPr lang="en-US" dirty="0" err="1" smtClean="0">
                <a:solidFill>
                  <a:srgbClr val="FF0000"/>
                </a:solidFill>
              </a:rPr>
              <a:t>redis</a:t>
            </a:r>
            <a:endParaRPr lang="en-US" dirty="0" smtClean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 = </a:t>
            </a:r>
            <a:r>
              <a:rPr lang="en-US" dirty="0" err="1" smtClean="0">
                <a:solidFill>
                  <a:srgbClr val="FF0000"/>
                </a:solidFill>
              </a:rPr>
              <a:t>redis.Redis</a:t>
            </a:r>
            <a:r>
              <a:rPr lang="en-US" dirty="0" smtClean="0">
                <a:solidFill>
                  <a:srgbClr val="FF0000"/>
                </a:solidFill>
              </a:rPr>
              <a:t>(host=“localhost”, port=6379)</a:t>
            </a:r>
          </a:p>
          <a:p>
            <a:pPr marL="514350" indent="-514350">
              <a:buAutoNum type="arabicPeriod"/>
            </a:pPr>
            <a:r>
              <a:rPr lang="en-US" dirty="0" smtClean="0"/>
              <a:t>Setting and retrieving values</a:t>
            </a:r>
          </a:p>
          <a:p>
            <a:pPr marL="914400" lvl="2" indent="0">
              <a:buNone/>
            </a:pPr>
            <a:r>
              <a:rPr lang="en-US" dirty="0" smtClean="0"/>
              <a:t>$ </a:t>
            </a:r>
            <a:r>
              <a:rPr lang="en-US" dirty="0" smtClean="0">
                <a:solidFill>
                  <a:srgbClr val="FF0000"/>
                </a:solidFill>
              </a:rPr>
              <a:t>set key1 “Hello World”      </a:t>
            </a:r>
            <a:r>
              <a:rPr lang="en-US" dirty="0" smtClean="0"/>
              <a:t>// set key value</a:t>
            </a:r>
          </a:p>
          <a:p>
            <a:pPr marL="914400" lvl="2" indent="0">
              <a:buNone/>
            </a:pPr>
            <a:r>
              <a:rPr lang="en-US" dirty="0" smtClean="0"/>
              <a:t>$ </a:t>
            </a:r>
            <a:r>
              <a:rPr lang="en-US" dirty="0" smtClean="0">
                <a:solidFill>
                  <a:srgbClr val="FF0000"/>
                </a:solidFill>
              </a:rPr>
              <a:t>get key1                                </a:t>
            </a:r>
            <a:r>
              <a:rPr lang="en-US" dirty="0" smtClean="0"/>
              <a:t>// get key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redis</a:t>
            </a:r>
            <a:r>
              <a:rPr lang="en-US" dirty="0" smtClean="0"/>
              <a:t> Python</a:t>
            </a:r>
          </a:p>
          <a:p>
            <a:pPr marL="914400" lvl="2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r.set</a:t>
            </a:r>
            <a:r>
              <a:rPr lang="en-US" dirty="0" smtClean="0">
                <a:solidFill>
                  <a:srgbClr val="FF0000"/>
                </a:solidFill>
              </a:rPr>
              <a:t>(name=“key1”, value=“Hello World”)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get_value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r.get</a:t>
            </a:r>
            <a:r>
              <a:rPr lang="en-US" dirty="0" smtClean="0">
                <a:solidFill>
                  <a:srgbClr val="FF0000"/>
                </a:solidFill>
              </a:rPr>
              <a:t>(name=“key1”)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get_value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Operations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3. Expire and TTL (Time To Live) for keys</a:t>
            </a:r>
          </a:p>
          <a:p>
            <a:pPr marL="457200" lvl="1" indent="0">
              <a:buNone/>
            </a:pPr>
            <a:r>
              <a:rPr lang="en-US" dirty="0" smtClean="0"/>
              <a:t>$ </a:t>
            </a:r>
            <a:r>
              <a:rPr lang="en-US" dirty="0" smtClean="0">
                <a:solidFill>
                  <a:srgbClr val="FF0000"/>
                </a:solidFill>
              </a:rPr>
              <a:t>SET </a:t>
            </a:r>
            <a:r>
              <a:rPr lang="en-US" dirty="0" err="1" smtClean="0">
                <a:solidFill>
                  <a:srgbClr val="FF0000"/>
                </a:solidFill>
              </a:rPr>
              <a:t>otp</a:t>
            </a:r>
            <a:r>
              <a:rPr lang="en-US" dirty="0" smtClean="0">
                <a:solidFill>
                  <a:srgbClr val="FF0000"/>
                </a:solidFill>
              </a:rPr>
              <a:t> “4920” EX 30 </a:t>
            </a:r>
            <a:r>
              <a:rPr lang="en-US" dirty="0" smtClean="0"/>
              <a:t>// here key </a:t>
            </a:r>
            <a:r>
              <a:rPr lang="en-US" dirty="0" err="1" smtClean="0"/>
              <a:t>otp</a:t>
            </a:r>
            <a:r>
              <a:rPr lang="en-US" dirty="0" smtClean="0"/>
              <a:t> is valid for 30 seconds, after that it will 				be automatically deleted.</a:t>
            </a:r>
          </a:p>
          <a:p>
            <a:pPr marL="457200" lvl="1" indent="0">
              <a:buNone/>
            </a:pPr>
            <a:r>
              <a:rPr lang="en-US" dirty="0" smtClean="0"/>
              <a:t>$ </a:t>
            </a:r>
            <a:r>
              <a:rPr lang="en-US" dirty="0" smtClean="0">
                <a:solidFill>
                  <a:srgbClr val="FF0000"/>
                </a:solidFill>
              </a:rPr>
              <a:t>TTL </a:t>
            </a:r>
            <a:r>
              <a:rPr lang="en-US" dirty="0" err="1" smtClean="0">
                <a:solidFill>
                  <a:srgbClr val="FF0000"/>
                </a:solidFill>
              </a:rPr>
              <a:t>otp</a:t>
            </a:r>
            <a:r>
              <a:rPr lang="en-US" dirty="0" smtClean="0">
                <a:solidFill>
                  <a:srgbClr val="FF0000"/>
                </a:solidFill>
              </a:rPr>
              <a:t>                          </a:t>
            </a:r>
            <a:r>
              <a:rPr lang="en-US" dirty="0" smtClean="0"/>
              <a:t>// get how many seconds is remaining.</a:t>
            </a:r>
          </a:p>
          <a:p>
            <a:pPr marL="0" indent="0">
              <a:buNone/>
            </a:pPr>
            <a:r>
              <a:rPr lang="en-US" dirty="0" smtClean="0"/>
              <a:t>4. Incrementing and decrementing values</a:t>
            </a:r>
          </a:p>
          <a:p>
            <a:pPr marL="457200" lvl="1" indent="0">
              <a:buNone/>
            </a:pPr>
            <a:r>
              <a:rPr lang="en-US" dirty="0" smtClean="0"/>
              <a:t>$ </a:t>
            </a:r>
            <a:r>
              <a:rPr lang="en-US" dirty="0" smtClean="0">
                <a:solidFill>
                  <a:srgbClr val="FF0000"/>
                </a:solidFill>
              </a:rPr>
              <a:t>SET key1 “10”                                            </a:t>
            </a:r>
            <a:r>
              <a:rPr lang="en-US" dirty="0" smtClean="0"/>
              <a:t>$ </a:t>
            </a:r>
            <a:r>
              <a:rPr lang="en-US" dirty="0" smtClean="0">
                <a:solidFill>
                  <a:srgbClr val="FF0000"/>
                </a:solidFill>
              </a:rPr>
              <a:t>DECR key1   </a:t>
            </a:r>
            <a:r>
              <a:rPr lang="en-US" dirty="0" smtClean="0"/>
              <a:t>// decrease value by 1</a:t>
            </a:r>
          </a:p>
          <a:p>
            <a:pPr marL="457200" lvl="1" indent="0">
              <a:buNone/>
            </a:pPr>
            <a:r>
              <a:rPr lang="en-US" dirty="0" smtClean="0"/>
              <a:t>$ </a:t>
            </a:r>
            <a:r>
              <a:rPr lang="en-US" dirty="0" smtClean="0">
                <a:solidFill>
                  <a:srgbClr val="FF0000"/>
                </a:solidFill>
              </a:rPr>
              <a:t>GET key1   </a:t>
            </a:r>
            <a:r>
              <a:rPr lang="en-US" dirty="0" smtClean="0"/>
              <a:t>// output: 10                          $ </a:t>
            </a:r>
            <a:r>
              <a:rPr lang="en-US" dirty="0" smtClean="0">
                <a:solidFill>
                  <a:srgbClr val="FF0000"/>
                </a:solidFill>
              </a:rPr>
              <a:t>GET key1     </a:t>
            </a:r>
            <a:r>
              <a:rPr lang="en-US" dirty="0" smtClean="0"/>
              <a:t>// output: 10</a:t>
            </a:r>
          </a:p>
          <a:p>
            <a:pPr marL="457200" lvl="1" indent="0">
              <a:buNone/>
            </a:pPr>
            <a:r>
              <a:rPr lang="en-US" dirty="0" smtClean="0"/>
              <a:t>$ </a:t>
            </a:r>
            <a:r>
              <a:rPr lang="en-US" dirty="0" smtClean="0">
                <a:solidFill>
                  <a:srgbClr val="FF0000"/>
                </a:solidFill>
              </a:rPr>
              <a:t>INCR key1</a:t>
            </a:r>
          </a:p>
          <a:p>
            <a:pPr marL="457200" lvl="1" indent="0">
              <a:buNone/>
            </a:pPr>
            <a:r>
              <a:rPr lang="en-US" dirty="0" smtClean="0"/>
              <a:t>$ </a:t>
            </a:r>
            <a:r>
              <a:rPr lang="en-US" dirty="0" smtClean="0">
                <a:solidFill>
                  <a:srgbClr val="FF0000"/>
                </a:solidFill>
              </a:rPr>
              <a:t>GET key1   </a:t>
            </a:r>
            <a:r>
              <a:rPr lang="en-US" dirty="0" smtClean="0"/>
              <a:t>// output: 11</a:t>
            </a:r>
          </a:p>
          <a:p>
            <a:pPr marL="0" indent="0">
              <a:buNone/>
            </a:pPr>
            <a:r>
              <a:rPr lang="en-US" dirty="0" smtClean="0"/>
              <a:t>5. Deleting keys</a:t>
            </a:r>
          </a:p>
          <a:p>
            <a:pPr marL="457200" lvl="1" indent="0">
              <a:buNone/>
            </a:pPr>
            <a:r>
              <a:rPr lang="en-US" dirty="0" smtClean="0"/>
              <a:t>$ </a:t>
            </a:r>
            <a:r>
              <a:rPr lang="en-US" dirty="0" smtClean="0">
                <a:solidFill>
                  <a:srgbClr val="FF0000"/>
                </a:solidFill>
              </a:rPr>
              <a:t>DEL </a:t>
            </a:r>
            <a:r>
              <a:rPr lang="en-US" dirty="0" err="1" smtClean="0">
                <a:solidFill>
                  <a:srgbClr val="FF0000"/>
                </a:solidFill>
              </a:rPr>
              <a:t>otp</a:t>
            </a:r>
            <a:r>
              <a:rPr lang="en-US" dirty="0" smtClean="0">
                <a:solidFill>
                  <a:srgbClr val="FF0000"/>
                </a:solidFill>
              </a:rPr>
              <a:t> key1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Persistence and Durability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RDB(</a:t>
            </a:r>
            <a:r>
              <a:rPr lang="en-US" dirty="0" err="1"/>
              <a:t>Redis</a:t>
            </a:r>
            <a:r>
              <a:rPr lang="en-US" dirty="0"/>
              <a:t> Database) </a:t>
            </a:r>
            <a:r>
              <a:rPr lang="en-US" dirty="0" smtClean="0"/>
              <a:t>snapshots:</a:t>
            </a:r>
          </a:p>
          <a:p>
            <a:pPr marL="457200" lvl="1" indent="0">
              <a:buNone/>
            </a:pPr>
            <a:r>
              <a:rPr lang="en-US" dirty="0" smtClean="0"/>
              <a:t> RDB persistence performs point-in-time snapshots of your dataset at specified intervals.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AOF(Append Only File) logs:</a:t>
            </a:r>
          </a:p>
          <a:p>
            <a:pPr marL="457200" lvl="1" indent="0">
              <a:buNone/>
            </a:pPr>
            <a:r>
              <a:rPr lang="en-US" dirty="0" smtClean="0"/>
              <a:t>AOF persistence logs every write operation received by the server. For instance, we can set AOF after every 10 SET operations.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RDB + AOF: You can also combine both AOF and RDB in the same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7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 smtClean="0"/>
              <a:t>Transactions and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Redis</a:t>
            </a:r>
            <a:r>
              <a:rPr lang="en-US" dirty="0" smtClean="0"/>
              <a:t> Transactions allow the execution of a group of commands in a single step, they are centered around the commands MULTI, EXEC, DISCARD and WATCH. </a:t>
            </a:r>
          </a:p>
          <a:p>
            <a:r>
              <a:rPr lang="en-US" dirty="0" err="1" smtClean="0"/>
              <a:t>Redis</a:t>
            </a:r>
            <a:r>
              <a:rPr lang="en-US" dirty="0" smtClean="0"/>
              <a:t> Transactions make two important guarantees: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All </a:t>
            </a:r>
            <a:r>
              <a:rPr lang="en-US" dirty="0"/>
              <a:t>the commands in a transaction are serialized and executed sequentially . A request sent by another client will never be served in the middle of the execution of a </a:t>
            </a:r>
            <a:r>
              <a:rPr lang="en-US" dirty="0" err="1"/>
              <a:t>Redis</a:t>
            </a:r>
            <a:r>
              <a:rPr lang="en-US" dirty="0"/>
              <a:t> Transaction</a:t>
            </a:r>
            <a:r>
              <a:rPr lang="en-US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EXEC command triggers the execution of all the commands in the transaction, so if a client losses the connection to the server before calling EXEC command none of the operations are performed, instead if EXEC command is called, all the operations are performed.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accessed by trusted clients.</a:t>
            </a:r>
          </a:p>
          <a:p>
            <a:r>
              <a:rPr lang="en-US" dirty="0" smtClean="0"/>
              <a:t>Do not allow external / internet exposure.</a:t>
            </a:r>
          </a:p>
          <a:p>
            <a:r>
              <a:rPr lang="en-US" dirty="0" smtClean="0"/>
              <a:t>Simple authentication can be setup.</a:t>
            </a:r>
          </a:p>
          <a:p>
            <a:r>
              <a:rPr lang="en-US" dirty="0" smtClean="0"/>
              <a:t>Can be restricted to certain interfaces.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 smtClean="0"/>
              <a:t>Cache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346"/>
            <a:ext cx="10515600" cy="476661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Redis</a:t>
            </a:r>
            <a:r>
              <a:rPr lang="en-US" dirty="0" smtClean="0"/>
              <a:t> as a </a:t>
            </a:r>
            <a:r>
              <a:rPr lang="en-US" dirty="0" smtClean="0"/>
              <a:t>cache.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Cache eviction policies (</a:t>
            </a:r>
            <a:r>
              <a:rPr lang="en-US" dirty="0" smtClean="0"/>
              <a:t>LRU(</a:t>
            </a:r>
            <a:r>
              <a:rPr lang="en-US" dirty="0"/>
              <a:t>Least Recently Used</a:t>
            </a:r>
            <a:r>
              <a:rPr lang="en-US" dirty="0" smtClean="0"/>
              <a:t>), LFU(</a:t>
            </a:r>
            <a:r>
              <a:rPr lang="en-US" dirty="0"/>
              <a:t>Least Frequently Used</a:t>
            </a:r>
            <a:r>
              <a:rPr lang="en-US" dirty="0" smtClean="0"/>
              <a:t>), </a:t>
            </a:r>
            <a:r>
              <a:rPr lang="en-US" dirty="0" smtClean="0"/>
              <a:t>etc.)</a:t>
            </a:r>
          </a:p>
          <a:p>
            <a:pPr marL="514350" indent="-514350">
              <a:buAutoNum type="arabicPeriod"/>
            </a:pPr>
            <a:r>
              <a:rPr lang="en-US" dirty="0" smtClean="0"/>
              <a:t>Cache invalidation </a:t>
            </a:r>
            <a:r>
              <a:rPr lang="en-US" dirty="0" smtClean="0"/>
              <a:t>strategies: Expiry(TTL), for instance, </a:t>
            </a:r>
          </a:p>
          <a:p>
            <a:pPr marL="457200" lvl="1" indent="0">
              <a:buNone/>
            </a:pPr>
            <a:r>
              <a:rPr lang="en-US" dirty="0" smtClean="0"/>
              <a:t>$ SET a 10 EX 60   // Here, key a will be expire after 60 seconds.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5" y="3793654"/>
            <a:ext cx="7127087" cy="2847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00082" y="5439906"/>
            <a:ext cx="35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How </a:t>
            </a:r>
            <a:r>
              <a:rPr lang="en-US" dirty="0" err="1" smtClean="0"/>
              <a:t>Redis</a:t>
            </a:r>
            <a:r>
              <a:rPr lang="en-US" dirty="0" smtClean="0"/>
              <a:t> Typically 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6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 smtClean="0"/>
              <a:t>Hands-on </a:t>
            </a:r>
            <a:r>
              <a:rPr lang="en-US" b="1" dirty="0" err="1" smtClean="0"/>
              <a:t>Excercises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SetUp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Linux System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Open the Terminal and type following command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apt-get update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apt-install </a:t>
            </a:r>
            <a:r>
              <a:rPr lang="en-US" dirty="0" err="1" smtClean="0">
                <a:solidFill>
                  <a:srgbClr val="FF0000"/>
                </a:solidFill>
              </a:rPr>
              <a:t>redis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That’s it </a:t>
            </a:r>
            <a:r>
              <a:rPr lang="en-US" dirty="0" err="1" smtClean="0"/>
              <a:t>redis</a:t>
            </a:r>
            <a:r>
              <a:rPr lang="en-US" dirty="0" smtClean="0"/>
              <a:t> is installed in your Linux system.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For </a:t>
            </a:r>
            <a:r>
              <a:rPr lang="en-US" dirty="0" err="1" smtClean="0"/>
              <a:t>Redis</a:t>
            </a:r>
            <a:r>
              <a:rPr lang="en-US" dirty="0" smtClean="0"/>
              <a:t> Python, enter following command in Terminal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smtClean="0">
                <a:solidFill>
                  <a:srgbClr val="FF0000"/>
                </a:solidFill>
              </a:rPr>
              <a:t>pip install </a:t>
            </a:r>
            <a:r>
              <a:rPr lang="en-US" dirty="0" err="1" smtClean="0">
                <a:solidFill>
                  <a:srgbClr val="FF0000"/>
                </a:solidFill>
              </a:rPr>
              <a:t>redis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redis.io/docs/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8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Introduction to 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Client Libraries and Interfaces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Types in 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Basic Operations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Persistence and Durability</a:t>
            </a:r>
          </a:p>
          <a:p>
            <a:pPr marL="514350" indent="-514350">
              <a:buAutoNum type="arabicPeriod"/>
            </a:pPr>
            <a:r>
              <a:rPr lang="en-US" dirty="0" smtClean="0"/>
              <a:t>Transactions </a:t>
            </a:r>
            <a:r>
              <a:rPr lang="en-US" dirty="0" smtClean="0"/>
              <a:t>and Atomicity</a:t>
            </a:r>
          </a:p>
          <a:p>
            <a:pPr marL="514350" indent="-514350">
              <a:buAutoNum type="arabicPeriod"/>
            </a:pPr>
            <a:r>
              <a:rPr lang="en-US" dirty="0" smtClean="0"/>
              <a:t>Cache Use Cases</a:t>
            </a:r>
          </a:p>
          <a:p>
            <a:pPr marL="514350" indent="-514350">
              <a:buAutoNum type="arabicPeriod"/>
            </a:pPr>
            <a:r>
              <a:rPr lang="en-US" dirty="0" smtClean="0"/>
              <a:t>Hands-on </a:t>
            </a:r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9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Redis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is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Redis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RE</a:t>
            </a:r>
            <a:r>
              <a:rPr lang="en-US" dirty="0" err="1" smtClean="0"/>
              <a:t>mote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</a:t>
            </a:r>
            <a:r>
              <a:rPr lang="en-US" dirty="0" err="1" smtClean="0"/>
              <a:t>ctionary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erver) is an </a:t>
            </a:r>
          </a:p>
          <a:p>
            <a:pPr marL="0" indent="0">
              <a:buNone/>
            </a:pPr>
            <a:r>
              <a:rPr lang="en-US" b="1" dirty="0" smtClean="0"/>
              <a:t>open-source in-memory storage</a:t>
            </a:r>
            <a:r>
              <a:rPr lang="en-US" dirty="0" smtClean="0"/>
              <a:t>, used as a </a:t>
            </a:r>
          </a:p>
          <a:p>
            <a:pPr marL="0" indent="0">
              <a:buNone/>
            </a:pPr>
            <a:r>
              <a:rPr lang="en-US" dirty="0" smtClean="0"/>
              <a:t>distributed, in-memory</a:t>
            </a:r>
            <a:r>
              <a:rPr lang="en-US" b="1" dirty="0" smtClean="0"/>
              <a:t> key-value database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cache and message broker, with optional durability.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Initial release: May 10, 2009,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was written in ANSI C, and works on most POSIX systems like Linux, *BSD, and Mac OS X without external dependencies.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There is no official support for Windows builds. To install </a:t>
            </a:r>
            <a:r>
              <a:rPr lang="en-US" dirty="0" err="1" smtClean="0"/>
              <a:t>Redis</a:t>
            </a:r>
            <a:r>
              <a:rPr lang="en-US" dirty="0" smtClean="0"/>
              <a:t> on Windows, you’ll first need to enable WSL2.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NoSQL </a:t>
            </a:r>
            <a:r>
              <a:rPr lang="en-US" dirty="0" smtClean="0"/>
              <a:t>database.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12" y="703955"/>
            <a:ext cx="3493873" cy="34938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4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Redis</a:t>
            </a:r>
            <a:r>
              <a:rPr lang="en-US" b="1" dirty="0" smtClean="0"/>
              <a:t>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often referred to as a data structure server, since the keys can contain strings, lists, sets, sorted sets, hashes, etc.</a:t>
            </a:r>
          </a:p>
          <a:p>
            <a:r>
              <a:rPr lang="en-US" dirty="0" err="1" smtClean="0"/>
              <a:t>Redis</a:t>
            </a:r>
            <a:r>
              <a:rPr lang="en-US" dirty="0" smtClean="0"/>
              <a:t> is used in companies like: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Twitter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Airbnb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Adobe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Amazon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Tinder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Yahoo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25" y="3341869"/>
            <a:ext cx="3154017" cy="818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71" y="5141244"/>
            <a:ext cx="1633829" cy="508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51" y="3750906"/>
            <a:ext cx="2229349" cy="670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73" y="2688213"/>
            <a:ext cx="639258" cy="653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14" y="4294879"/>
            <a:ext cx="28575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31" y="4586272"/>
            <a:ext cx="2857500" cy="16002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5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Redis</a:t>
            </a:r>
            <a:r>
              <a:rPr lang="en-US" b="1" dirty="0" smtClean="0"/>
              <a:t>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use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Redis</a:t>
            </a:r>
            <a:r>
              <a:rPr lang="en-US" dirty="0" smtClean="0"/>
              <a:t> is an advanced key-value store that can function as a NoSQL database or as a memory-cache store to improve performance when serving data that is stored in system memory.</a:t>
            </a:r>
          </a:p>
          <a:p>
            <a:r>
              <a:rPr lang="en-US" dirty="0" smtClean="0"/>
              <a:t>It is used as cache, and message broker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Very flexible.</a:t>
            </a:r>
          </a:p>
          <a:p>
            <a:r>
              <a:rPr lang="en-US" dirty="0" smtClean="0"/>
              <a:t>Very Fast: Can perform around 110,000 SETs per second, about 81,000 GETs per second.</a:t>
            </a:r>
          </a:p>
          <a:p>
            <a:r>
              <a:rPr lang="en-US" dirty="0" smtClean="0"/>
              <a:t>Rich Datatype Support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1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Redis</a:t>
            </a:r>
            <a:r>
              <a:rPr lang="en-US" b="1" dirty="0" smtClean="0"/>
              <a:t>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interact with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</a:p>
          <a:p>
            <a:r>
              <a:rPr lang="en-US" dirty="0" smtClean="0"/>
              <a:t>Once installed in a server, run the </a:t>
            </a:r>
            <a:r>
              <a:rPr lang="en-US" dirty="0" err="1" smtClean="0"/>
              <a:t>Redis</a:t>
            </a:r>
            <a:r>
              <a:rPr lang="en-US" dirty="0" smtClean="0"/>
              <a:t> CLI (Command Line Interface) to issue commands to </a:t>
            </a:r>
            <a:r>
              <a:rPr lang="en-US" dirty="0" err="1" smtClean="0"/>
              <a:t>Redis</a:t>
            </a:r>
            <a:r>
              <a:rPr lang="en-US" dirty="0" smtClean="0"/>
              <a:t>. While working on the CLI tool, your command-line prompt will change to: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redis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/>
              <a:t>or </a:t>
            </a:r>
            <a:r>
              <a:rPr lang="en-US" dirty="0" smtClean="0"/>
              <a:t>(in case of local server)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127.0.0.1:6379&gt;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4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Redis</a:t>
            </a:r>
            <a:r>
              <a:rPr lang="en-US" b="1" dirty="0" smtClean="0"/>
              <a:t>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4826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Key features and advantages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In-memory data structures</a:t>
            </a:r>
          </a:p>
          <a:p>
            <a:pPr marL="914400" lvl="2" indent="0">
              <a:buNone/>
            </a:pPr>
            <a:r>
              <a:rPr lang="en-US" dirty="0" smtClean="0"/>
              <a:t>Well-known  as a “data structure server”, with support for strings, hashes, lists, sets, sorted sets, streams, and more.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Programmability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r>
              <a:rPr lang="en-US" dirty="0" smtClean="0"/>
              <a:t>Server-side scripting with </a:t>
            </a:r>
            <a:r>
              <a:rPr lang="en-US" dirty="0" err="1" smtClean="0"/>
              <a:t>Lua</a:t>
            </a:r>
            <a:r>
              <a:rPr lang="en-US" dirty="0" smtClean="0"/>
              <a:t> and server-side stored procedures with </a:t>
            </a:r>
            <a:r>
              <a:rPr lang="en-US" dirty="0" err="1" smtClean="0"/>
              <a:t>Redis</a:t>
            </a:r>
            <a:r>
              <a:rPr lang="en-US" dirty="0" smtClean="0"/>
              <a:t> Functions.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Extensibility</a:t>
            </a:r>
          </a:p>
          <a:p>
            <a:pPr marL="914400" lvl="2" indent="0">
              <a:buNone/>
            </a:pPr>
            <a:r>
              <a:rPr lang="en-US" dirty="0" smtClean="0"/>
              <a:t>A module API for building custom extensions to </a:t>
            </a:r>
            <a:r>
              <a:rPr lang="en-US" dirty="0" err="1" smtClean="0"/>
              <a:t>Redis</a:t>
            </a:r>
            <a:r>
              <a:rPr lang="en-US" dirty="0" smtClean="0"/>
              <a:t> in C, C++, and </a:t>
            </a:r>
            <a:r>
              <a:rPr lang="en-US" dirty="0" smtClean="0"/>
              <a:t>Rust and most of the languages.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Persistence</a:t>
            </a:r>
          </a:p>
          <a:p>
            <a:pPr marL="914400" lvl="2" indent="0">
              <a:buNone/>
            </a:pPr>
            <a:r>
              <a:rPr lang="en-US" dirty="0" smtClean="0"/>
              <a:t>Keeps the dataset in memory for fast access, but can also persist all writes to permanent storage to survive reboots and system failures.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Clustering</a:t>
            </a:r>
          </a:p>
          <a:p>
            <a:pPr marL="914400" lvl="2" indent="0">
              <a:buNone/>
            </a:pPr>
            <a:r>
              <a:rPr lang="en-US" dirty="0" smtClean="0"/>
              <a:t>Horizontal scalability with hash-based </a:t>
            </a:r>
            <a:r>
              <a:rPr lang="en-US" dirty="0" err="1" smtClean="0"/>
              <a:t>sharding</a:t>
            </a:r>
            <a:r>
              <a:rPr lang="en-US" dirty="0" smtClean="0"/>
              <a:t>, scaling to millions of nodes with automatic repartitioning when growing the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High availability</a:t>
            </a:r>
          </a:p>
          <a:p>
            <a:pPr marL="914400" lvl="2" indent="0">
              <a:buNone/>
            </a:pPr>
            <a:r>
              <a:rPr lang="en-US" dirty="0" smtClean="0"/>
              <a:t>Replication with automatic failover for both standalone and clustered deployments.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Redis</a:t>
            </a:r>
            <a:r>
              <a:rPr lang="en-US" b="1" dirty="0" smtClean="0"/>
              <a:t>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Key features and advantages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Real-time data store</a:t>
            </a:r>
          </a:p>
          <a:p>
            <a:pPr marL="457200" lvl="1" indent="0">
              <a:buNone/>
            </a:pPr>
            <a:r>
              <a:rPr lang="en-US" dirty="0" err="1" smtClean="0"/>
              <a:t>Redis</a:t>
            </a:r>
            <a:r>
              <a:rPr lang="en-US" dirty="0" smtClean="0"/>
              <a:t>’ versatile in-memory data structures enable building data infrastructure for real-time applications that require low latency and high-throughput.</a:t>
            </a:r>
          </a:p>
          <a:p>
            <a:pPr marL="0" indent="0">
              <a:buNone/>
            </a:pPr>
            <a:r>
              <a:rPr lang="en-US" b="1" dirty="0" smtClean="0"/>
              <a:t>8. Caching &amp; session storage</a:t>
            </a:r>
          </a:p>
          <a:p>
            <a:pPr marL="457200" lvl="1" indent="0">
              <a:buNone/>
            </a:pPr>
            <a:r>
              <a:rPr lang="en-US" dirty="0" err="1" smtClean="0"/>
              <a:t>Redis</a:t>
            </a:r>
            <a:r>
              <a:rPr lang="en-US" dirty="0" smtClean="0"/>
              <a:t>’ speed makes it deal for caching database queries, complex computations, API calls, and session state.</a:t>
            </a:r>
          </a:p>
          <a:p>
            <a:pPr marL="0" indent="0">
              <a:buNone/>
            </a:pPr>
            <a:r>
              <a:rPr lang="en-US" b="1" dirty="0" smtClean="0"/>
              <a:t>9. Streaming &amp; messaging</a:t>
            </a:r>
          </a:p>
          <a:p>
            <a:pPr marL="457200" lvl="1" indent="0">
              <a:buNone/>
            </a:pPr>
            <a:r>
              <a:rPr lang="en-US" dirty="0" smtClean="0"/>
              <a:t>The stream data type enables high-rate data ingestion, messaging, event sourcing, and notifications.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 in </a:t>
            </a:r>
            <a:r>
              <a:rPr lang="en-US" b="1" dirty="0" err="1" smtClean="0"/>
              <a:t>Redis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446"/>
            <a:ext cx="10515600" cy="50553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Strings</a:t>
            </a:r>
            <a:r>
              <a:rPr lang="en-US" dirty="0" smtClean="0"/>
              <a:t>: </a:t>
            </a:r>
            <a:r>
              <a:rPr lang="en-US" dirty="0" err="1" smtClean="0"/>
              <a:t>Redis</a:t>
            </a:r>
            <a:r>
              <a:rPr lang="en-US" dirty="0" smtClean="0"/>
              <a:t> strings are the most basic </a:t>
            </a:r>
            <a:r>
              <a:rPr lang="en-US" dirty="0" err="1" smtClean="0"/>
              <a:t>Redis</a:t>
            </a:r>
            <a:r>
              <a:rPr lang="en-US" dirty="0" smtClean="0"/>
              <a:t> data type, representing a sequence of bytes.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Lists</a:t>
            </a:r>
            <a:r>
              <a:rPr lang="en-US" dirty="0" smtClean="0"/>
              <a:t>: </a:t>
            </a:r>
            <a:r>
              <a:rPr lang="en-US" dirty="0" err="1" smtClean="0"/>
              <a:t>Redis</a:t>
            </a:r>
            <a:r>
              <a:rPr lang="en-US" dirty="0" smtClean="0"/>
              <a:t> lists are lists of string sorted by insertion order.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Sets</a:t>
            </a:r>
            <a:r>
              <a:rPr lang="en-US" dirty="0" smtClean="0"/>
              <a:t>: </a:t>
            </a:r>
            <a:r>
              <a:rPr lang="en-US" dirty="0" err="1" smtClean="0"/>
              <a:t>Redis</a:t>
            </a:r>
            <a:r>
              <a:rPr lang="en-US" dirty="0" smtClean="0"/>
              <a:t> sets are unordered collections of unique strings that act like the sets in Python programming.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Hashes</a:t>
            </a:r>
            <a:r>
              <a:rPr lang="en-US" dirty="0" smtClean="0"/>
              <a:t>: </a:t>
            </a:r>
            <a:r>
              <a:rPr lang="en-US" dirty="0" err="1" smtClean="0"/>
              <a:t>Redis</a:t>
            </a:r>
            <a:r>
              <a:rPr lang="en-US" dirty="0" smtClean="0"/>
              <a:t> hashes are record types modeled as collections of field-value pairs. </a:t>
            </a:r>
            <a:r>
              <a:rPr lang="en-US" dirty="0" err="1" smtClean="0"/>
              <a:t>Redis</a:t>
            </a:r>
            <a:r>
              <a:rPr lang="en-US" dirty="0" smtClean="0"/>
              <a:t> hashes resemble python dictionaries.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Sorted Sets</a:t>
            </a:r>
            <a:r>
              <a:rPr lang="en-US" dirty="0" smtClean="0"/>
              <a:t>: </a:t>
            </a:r>
            <a:r>
              <a:rPr lang="en-US" dirty="0" err="1" smtClean="0"/>
              <a:t>Redis</a:t>
            </a:r>
            <a:r>
              <a:rPr lang="en-US" dirty="0" smtClean="0"/>
              <a:t> sorted sets are collections of unique strings that maintain order by each string’s associated score.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Bitmaps and </a:t>
            </a:r>
            <a:r>
              <a:rPr lang="en-US" b="1" dirty="0" err="1" smtClean="0"/>
              <a:t>HyerLogLogs</a:t>
            </a:r>
            <a:r>
              <a:rPr lang="en-US" dirty="0" smtClean="0"/>
              <a:t>: Bitmaps let you perform bitwise operations on strings, and </a:t>
            </a:r>
            <a:r>
              <a:rPr lang="en-US" dirty="0" err="1" smtClean="0"/>
              <a:t>HyperLogLogs</a:t>
            </a:r>
            <a:r>
              <a:rPr lang="en-US" dirty="0" smtClean="0"/>
              <a:t> data structures provide probabilistic estimates of the cardinality (i.e., number of elements) of large sets.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Geospatial indexes</a:t>
            </a:r>
            <a:r>
              <a:rPr lang="en-US" dirty="0" smtClean="0"/>
              <a:t>: </a:t>
            </a:r>
            <a:r>
              <a:rPr lang="en-US" dirty="0" err="1" smtClean="0"/>
              <a:t>Redis</a:t>
            </a:r>
            <a:r>
              <a:rPr lang="en-US" dirty="0" smtClean="0"/>
              <a:t> geospatial indexes are useful for finding locations within a given geographic radius or bounding box.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05CA-DC1B-413C-BF93-E838D2F030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4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1229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Workshop on Redis</vt:lpstr>
      <vt:lpstr>Contents</vt:lpstr>
      <vt:lpstr>Introduction to Redis</vt:lpstr>
      <vt:lpstr>Introduction to Redis (contd.)</vt:lpstr>
      <vt:lpstr>Introduction to Redis (contd.)</vt:lpstr>
      <vt:lpstr>Introduction to Redis (contd.)</vt:lpstr>
      <vt:lpstr>Introduction to Redis (contd.)</vt:lpstr>
      <vt:lpstr>Introduction to Redis (contd.)</vt:lpstr>
      <vt:lpstr>Data Types in Redis</vt:lpstr>
      <vt:lpstr>Basic Operations</vt:lpstr>
      <vt:lpstr>Basic Operations (contd.)</vt:lpstr>
      <vt:lpstr>Persistence and Durability</vt:lpstr>
      <vt:lpstr>Transactions and Atomicity</vt:lpstr>
      <vt:lpstr>Security</vt:lpstr>
      <vt:lpstr>Cache Use Cases</vt:lpstr>
      <vt:lpstr>Hands-on Excercises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Redis</dc:title>
  <dc:creator>Baburam Chaudhary</dc:creator>
  <cp:lastModifiedBy>Baburam Chaudhary</cp:lastModifiedBy>
  <cp:revision>25</cp:revision>
  <dcterms:created xsi:type="dcterms:W3CDTF">2023-08-22T09:20:47Z</dcterms:created>
  <dcterms:modified xsi:type="dcterms:W3CDTF">2023-08-24T16:16:50Z</dcterms:modified>
</cp:coreProperties>
</file>