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76" r:id="rId8"/>
    <p:sldId id="277" r:id="rId9"/>
    <p:sldId id="278" r:id="rId10"/>
    <p:sldId id="263" r:id="rId11"/>
    <p:sldId id="269" r:id="rId12"/>
    <p:sldId id="270" r:id="rId13"/>
    <p:sldId id="279" r:id="rId14"/>
    <p:sldId id="262" r:id="rId15"/>
    <p:sldId id="280" r:id="rId16"/>
    <p:sldId id="268" r:id="rId17"/>
    <p:sldId id="264" r:id="rId18"/>
    <p:sldId id="266"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9CF7B1-0F6A-4AF3-AEEC-13D82F02307A}" type="datetimeFigureOut">
              <a:rPr lang="en-US" smtClean="0"/>
              <a:t>12/27/2021</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5C88B44F-6B4E-4F0D-81A1-1B2F74637AA8}"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422920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9CF7B1-0F6A-4AF3-AEEC-13D82F02307A}"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8B44F-6B4E-4F0D-81A1-1B2F74637AA8}"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7289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9CF7B1-0F6A-4AF3-AEEC-13D82F02307A}"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8B44F-6B4E-4F0D-81A1-1B2F74637AA8}"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58751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D39CF7B1-0F6A-4AF3-AEEC-13D82F02307A}" type="datetimeFigureOut">
              <a:rPr lang="en-US" smtClean="0"/>
              <a:t>12/27/2021</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5C88B44F-6B4E-4F0D-81A1-1B2F74637AA8}"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382801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39CF7B1-0F6A-4AF3-AEEC-13D82F02307A}"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8B44F-6B4E-4F0D-81A1-1B2F74637AA8}"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80023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9CF7B1-0F6A-4AF3-AEEC-13D82F02307A}" type="datetimeFigureOut">
              <a:rPr lang="en-US" smtClean="0"/>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8B44F-6B4E-4F0D-81A1-1B2F74637AA8}"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13636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9CF7B1-0F6A-4AF3-AEEC-13D82F02307A}" type="datetimeFigureOut">
              <a:rPr lang="en-US" smtClean="0"/>
              <a:t>12/27/2021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8B44F-6B4E-4F0D-81A1-1B2F74637AA8}"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87406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9CF7B1-0F6A-4AF3-AEEC-13D82F02307A}" type="datetimeFigureOut">
              <a:rPr lang="en-US" smtClean="0"/>
              <a:t>12/27/2021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8B44F-6B4E-4F0D-81A1-1B2F74637AA8}"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943316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9CF7B1-0F6A-4AF3-AEEC-13D82F02307A}" type="datetimeFigureOut">
              <a:rPr lang="en-US" smtClean="0"/>
              <a:t>12/27/2021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88B44F-6B4E-4F0D-81A1-1B2F74637AA8}" type="slidenum">
              <a:rPr lang="en-US" smtClean="0"/>
              <a:t>‹#›</a:t>
            </a:fld>
            <a:endParaRPr lang="en-US"/>
          </a:p>
        </p:txBody>
      </p:sp>
    </p:spTree>
    <p:extLst>
      <p:ext uri="{BB962C8B-B14F-4D97-AF65-F5344CB8AC3E}">
        <p14:creationId xmlns:p14="http://schemas.microsoft.com/office/powerpoint/2010/main" val="1673920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9CF7B1-0F6A-4AF3-AEEC-13D82F02307A}" type="datetimeFigureOut">
              <a:rPr lang="en-US" smtClean="0"/>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8B44F-6B4E-4F0D-81A1-1B2F74637AA8}"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4420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D39CF7B1-0F6A-4AF3-AEEC-13D82F02307A}" type="datetimeFigureOut">
              <a:rPr lang="en-US" smtClean="0"/>
              <a:t>12/27/2021</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5C88B44F-6B4E-4F0D-81A1-1B2F74637AA8}"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3079494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39CF7B1-0F6A-4AF3-AEEC-13D82F02307A}" type="datetimeFigureOut">
              <a:rPr lang="en-US" smtClean="0"/>
              <a:t>12/27/2021</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5C88B44F-6B4E-4F0D-81A1-1B2F74637AA8}" type="slidenum">
              <a:rPr lang="en-US" smtClean="0"/>
              <a:t>‹#›</a:t>
            </a:fld>
            <a:endParaRPr lang="en-US"/>
          </a:p>
        </p:txBody>
      </p:sp>
    </p:spTree>
    <p:extLst>
      <p:ext uri="{BB962C8B-B14F-4D97-AF65-F5344CB8AC3E}">
        <p14:creationId xmlns:p14="http://schemas.microsoft.com/office/powerpoint/2010/main" val="303967460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7564C9-B8A4-4C65-95FB-07765BBC4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830" y="422207"/>
            <a:ext cx="1905000" cy="1905000"/>
          </a:xfrm>
          <a:prstGeom prst="rect">
            <a:avLst/>
          </a:prstGeom>
        </p:spPr>
      </p:pic>
      <p:sp>
        <p:nvSpPr>
          <p:cNvPr id="6" name="Title 5">
            <a:extLst>
              <a:ext uri="{FF2B5EF4-FFF2-40B4-BE49-F238E27FC236}">
                <a16:creationId xmlns:a16="http://schemas.microsoft.com/office/drawing/2014/main" id="{45621478-4B4A-4C98-AD10-955CB5E1B771}"/>
              </a:ext>
            </a:extLst>
          </p:cNvPr>
          <p:cNvSpPr>
            <a:spLocks noGrp="1"/>
          </p:cNvSpPr>
          <p:nvPr>
            <p:ph type="ctrTitle"/>
          </p:nvPr>
        </p:nvSpPr>
        <p:spPr>
          <a:xfrm>
            <a:off x="2696975" y="-898121"/>
            <a:ext cx="9144000" cy="2387600"/>
          </a:xfrm>
        </p:spPr>
        <p:txBody>
          <a:bodyPr>
            <a:normAutofit/>
          </a:bodyPr>
          <a:lstStyle/>
          <a:p>
            <a:r>
              <a:rPr lang="en-US" sz="1800" b="1">
                <a:latin typeface="Times New Roman" panose="02020603050405020304" pitchFamily="18" charset="0"/>
                <a:cs typeface="Times New Roman" panose="02020603050405020304" pitchFamily="18" charset="0"/>
              </a:rPr>
              <a:t>Gayatri Vidya Parishad College Of Engineering(Autonomous)</a:t>
            </a:r>
          </a:p>
        </p:txBody>
      </p:sp>
      <p:sp>
        <p:nvSpPr>
          <p:cNvPr id="7" name="Subtitle 6">
            <a:extLst>
              <a:ext uri="{FF2B5EF4-FFF2-40B4-BE49-F238E27FC236}">
                <a16:creationId xmlns:a16="http://schemas.microsoft.com/office/drawing/2014/main" id="{76FD2950-69D6-454F-B16B-AD62D9587146}"/>
              </a:ext>
            </a:extLst>
          </p:cNvPr>
          <p:cNvSpPr>
            <a:spLocks noGrp="1"/>
          </p:cNvSpPr>
          <p:nvPr>
            <p:ph type="subTitle" idx="1"/>
          </p:nvPr>
        </p:nvSpPr>
        <p:spPr>
          <a:xfrm>
            <a:off x="2696975" y="2047979"/>
            <a:ext cx="9144000" cy="667967"/>
          </a:xfrm>
        </p:spPr>
        <p:txBody>
          <a:bodyPr>
            <a:normAutofit fontScale="77500" lnSpcReduction="20000"/>
          </a:bodyPr>
          <a:lstStyle/>
          <a:p>
            <a:r>
              <a:rPr lang="en-US" sz="3900" b="1" u="sng" dirty="0">
                <a:latin typeface="Sitka Display" pitchFamily="2" charset="0"/>
                <a:cs typeface="Times New Roman" panose="02020603050405020304" pitchFamily="18" charset="0"/>
              </a:rPr>
              <a:t>STOCK ANALYZER USING PYTHON</a:t>
            </a:r>
          </a:p>
          <a:p>
            <a:endParaRPr lang="en-US" sz="2000"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1F69C9F-FC54-4CC7-BA8E-CF27AF6F4F35}"/>
              </a:ext>
            </a:extLst>
          </p:cNvPr>
          <p:cNvSpPr txBox="1"/>
          <p:nvPr/>
        </p:nvSpPr>
        <p:spPr>
          <a:xfrm>
            <a:off x="5637320" y="2481309"/>
            <a:ext cx="914400" cy="914400"/>
          </a:xfrm>
          <a:prstGeom prst="rect">
            <a:avLst/>
          </a:prstGeom>
          <a:noFill/>
        </p:spPr>
        <p:txBody>
          <a:bodyPr wrap="square" rtlCol="0">
            <a:spAutoFit/>
          </a:bodyPr>
          <a:lstStyle/>
          <a:p>
            <a:endParaRPr lang="en-US"/>
          </a:p>
        </p:txBody>
      </p:sp>
      <p:sp>
        <p:nvSpPr>
          <p:cNvPr id="9" name="TextBox 8">
            <a:extLst>
              <a:ext uri="{FF2B5EF4-FFF2-40B4-BE49-F238E27FC236}">
                <a16:creationId xmlns:a16="http://schemas.microsoft.com/office/drawing/2014/main" id="{91379ABC-BF5A-4090-A211-1D2691264837}"/>
              </a:ext>
            </a:extLst>
          </p:cNvPr>
          <p:cNvSpPr txBox="1"/>
          <p:nvPr/>
        </p:nvSpPr>
        <p:spPr>
          <a:xfrm>
            <a:off x="202131" y="4662643"/>
            <a:ext cx="10174016" cy="523220"/>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Presented by</a:t>
            </a:r>
          </a:p>
          <a:p>
            <a:r>
              <a:rPr lang="en-US" sz="1400" b="1" dirty="0">
                <a:latin typeface="Times New Roman" panose="02020603050405020304" pitchFamily="18" charset="0"/>
                <a:cs typeface="Times New Roman" panose="02020603050405020304" pitchFamily="18" charset="0"/>
              </a:rPr>
              <a:t>S.BABU RAO(19131A04L2)</a:t>
            </a:r>
            <a:endParaRPr lang="en-US" sz="1600" b="1" dirty="0"/>
          </a:p>
        </p:txBody>
      </p:sp>
      <p:sp>
        <p:nvSpPr>
          <p:cNvPr id="12" name="TextBox 11">
            <a:extLst>
              <a:ext uri="{FF2B5EF4-FFF2-40B4-BE49-F238E27FC236}">
                <a16:creationId xmlns:a16="http://schemas.microsoft.com/office/drawing/2014/main" id="{3B6BD4BF-2845-4146-A1EA-992E7D8BD033}"/>
              </a:ext>
            </a:extLst>
          </p:cNvPr>
          <p:cNvSpPr txBox="1"/>
          <p:nvPr/>
        </p:nvSpPr>
        <p:spPr>
          <a:xfrm>
            <a:off x="9412775" y="3436176"/>
            <a:ext cx="3710866" cy="2308324"/>
          </a:xfrm>
          <a:prstGeom prst="rect">
            <a:avLst/>
          </a:prstGeom>
          <a:noFill/>
        </p:spPr>
        <p:txBody>
          <a:bodyPr wrap="square" rtlCol="0">
            <a:spAutoFit/>
          </a:bodyPr>
          <a:lstStyle/>
          <a:p>
            <a:endParaRPr lang="en-US" dirty="0"/>
          </a:p>
          <a:p>
            <a:endParaRPr lang="en-US" sz="1400" b="1" dirty="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Under the guidance of</a:t>
            </a:r>
          </a:p>
          <a:p>
            <a:r>
              <a:rPr lang="en-US" sz="1400" b="1" dirty="0">
                <a:latin typeface="Times New Roman" panose="02020603050405020304" pitchFamily="18" charset="0"/>
                <a:cs typeface="Times New Roman" panose="02020603050405020304" pitchFamily="18" charset="0"/>
              </a:rPr>
              <a:t>Ch. </a:t>
            </a:r>
            <a:r>
              <a:rPr lang="en-US" sz="1400" b="1" dirty="0" err="1">
                <a:latin typeface="Times New Roman" panose="02020603050405020304" pitchFamily="18" charset="0"/>
                <a:cs typeface="Times New Roman" panose="02020603050405020304" pitchFamily="18" charset="0"/>
              </a:rPr>
              <a:t>Venkanna</a:t>
            </a:r>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Assistant Professor</a:t>
            </a:r>
          </a:p>
          <a:p>
            <a:r>
              <a:rPr lang="en-US" sz="1400" b="1" dirty="0">
                <a:latin typeface="Times New Roman" panose="02020603050405020304" pitchFamily="18" charset="0"/>
                <a:cs typeface="Times New Roman" panose="02020603050405020304" pitchFamily="18" charset="0"/>
              </a:rPr>
              <a:t>Dept. of E.C.E.</a:t>
            </a:r>
          </a:p>
        </p:txBody>
      </p:sp>
      <p:pic>
        <p:nvPicPr>
          <p:cNvPr id="13" name="Picture 12">
            <a:extLst>
              <a:ext uri="{FF2B5EF4-FFF2-40B4-BE49-F238E27FC236}">
                <a16:creationId xmlns:a16="http://schemas.microsoft.com/office/drawing/2014/main" id="{69232CBE-ED1F-4C7E-B658-4D1F7284F6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7562" y="3187159"/>
            <a:ext cx="6049895" cy="2950968"/>
          </a:xfrm>
          <a:prstGeom prst="rect">
            <a:avLst/>
          </a:prstGeom>
        </p:spPr>
      </p:pic>
    </p:spTree>
    <p:extLst>
      <p:ext uri="{BB962C8B-B14F-4D97-AF65-F5344CB8AC3E}">
        <p14:creationId xmlns:p14="http://schemas.microsoft.com/office/powerpoint/2010/main" val="4239542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5F7021-8EE8-4F5C-8A8E-78299FF4B34D}"/>
              </a:ext>
            </a:extLst>
          </p:cNvPr>
          <p:cNvSpPr txBox="1"/>
          <p:nvPr/>
        </p:nvSpPr>
        <p:spPr>
          <a:xfrm>
            <a:off x="1100830" y="1039528"/>
            <a:ext cx="7359776" cy="461665"/>
          </a:xfrm>
          <a:prstGeom prst="rect">
            <a:avLst/>
          </a:prstGeom>
          <a:noFill/>
        </p:spPr>
        <p:txBody>
          <a:bodyPr wrap="square" rtlCol="0">
            <a:spAutoFit/>
          </a:bodyPr>
          <a:lstStyle/>
          <a:p>
            <a:r>
              <a:rPr lang="en-US" sz="2400" dirty="0">
                <a:latin typeface="Arial Rounded MT Bold" panose="020F0704030504030204" pitchFamily="34" charset="0"/>
              </a:rPr>
              <a:t>OPERATION ON  INFORMATION OBTAINED</a:t>
            </a:r>
          </a:p>
        </p:txBody>
      </p:sp>
      <p:sp>
        <p:nvSpPr>
          <p:cNvPr id="3" name="TextBox 2">
            <a:extLst>
              <a:ext uri="{FF2B5EF4-FFF2-40B4-BE49-F238E27FC236}">
                <a16:creationId xmlns:a16="http://schemas.microsoft.com/office/drawing/2014/main" id="{6436D0DC-4BAC-4F12-B63E-1D220C7D7987}"/>
              </a:ext>
            </a:extLst>
          </p:cNvPr>
          <p:cNvSpPr txBox="1"/>
          <p:nvPr/>
        </p:nvSpPr>
        <p:spPr>
          <a:xfrm>
            <a:off x="1790298" y="1484367"/>
            <a:ext cx="8133348" cy="1323439"/>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THE INFORMATION WE GET WILL BE IN STRING DATATYPE WITH DECIMAL POINT VALUE.WE USE SPLIT() FUNCTION TO ELIMINATE THE DECIMAL VALUE AND THE OTHER REQUIRED VALUE IS STORED AS STRING IN A LIST.</a:t>
            </a:r>
          </a:p>
          <a:p>
            <a:r>
              <a:rPr lang="en-IN" sz="1600" dirty="0">
                <a:latin typeface="Times New Roman" panose="02020603050405020304" pitchFamily="18" charset="0"/>
                <a:cs typeface="Times New Roman" panose="02020603050405020304" pitchFamily="18" charset="0"/>
              </a:rPr>
              <a:t>WE ACCESS THE FIRST ELEMENT IN THE LIST AND ASSIGN TO OTHER VARIABLE AND PERFORM OPERATION TO OBTAIN REQUIRED DATA AS SHOWN BELOW</a:t>
            </a:r>
          </a:p>
        </p:txBody>
      </p:sp>
      <p:sp>
        <p:nvSpPr>
          <p:cNvPr id="8" name="TextBox 7">
            <a:extLst>
              <a:ext uri="{FF2B5EF4-FFF2-40B4-BE49-F238E27FC236}">
                <a16:creationId xmlns:a16="http://schemas.microsoft.com/office/drawing/2014/main" id="{8CAFF886-AB8B-4915-8BAA-D3D6F5BC0439}"/>
              </a:ext>
            </a:extLst>
          </p:cNvPr>
          <p:cNvSpPr txBox="1"/>
          <p:nvPr/>
        </p:nvSpPr>
        <p:spPr>
          <a:xfrm>
            <a:off x="2146434" y="3034532"/>
            <a:ext cx="4230303" cy="2031325"/>
          </a:xfrm>
          <a:prstGeom prst="rect">
            <a:avLst/>
          </a:prstGeom>
          <a:noFill/>
        </p:spPr>
        <p:txBody>
          <a:bodyPr wrap="square" rtlCol="0">
            <a:spAutoFit/>
          </a:bodyPr>
          <a:lstStyle/>
          <a:p>
            <a:r>
              <a:rPr lang="pl-PL" b="0" dirty="0">
                <a:solidFill>
                  <a:srgbClr val="9CDCFE"/>
                </a:solidFill>
                <a:effectLst/>
                <a:latin typeface="Consolas" panose="020B0609020204030204" pitchFamily="49" charset="0"/>
              </a:rPr>
              <a:t>x</a:t>
            </a:r>
            <a:r>
              <a:rPr lang="pl-PL" b="0" dirty="0">
                <a:solidFill>
                  <a:srgbClr val="D4D4D4"/>
                </a:solidFill>
                <a:effectLst/>
                <a:latin typeface="Consolas" panose="020B0609020204030204" pitchFamily="49" charset="0"/>
              </a:rPr>
              <a:t>=</a:t>
            </a:r>
            <a:r>
              <a:rPr lang="pl-PL" b="0" dirty="0">
                <a:solidFill>
                  <a:srgbClr val="9CDCFE"/>
                </a:solidFill>
                <a:effectLst/>
                <a:latin typeface="Consolas" panose="020B0609020204030204" pitchFamily="49" charset="0"/>
              </a:rPr>
              <a:t>ps</a:t>
            </a:r>
            <a:r>
              <a:rPr lang="pl-PL" b="0" dirty="0">
                <a:solidFill>
                  <a:srgbClr val="D4D4D4"/>
                </a:solidFill>
                <a:effectLst/>
                <a:latin typeface="Consolas" panose="020B0609020204030204" pitchFamily="49" charset="0"/>
              </a:rPr>
              <a:t>[</a:t>
            </a:r>
            <a:r>
              <a:rPr lang="pl-PL" b="0" dirty="0">
                <a:solidFill>
                  <a:srgbClr val="B5CEA8"/>
                </a:solidFill>
                <a:effectLst/>
                <a:latin typeface="Consolas" panose="020B0609020204030204" pitchFamily="49" charset="0"/>
              </a:rPr>
              <a:t>0</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a:t>
            </a:r>
            <a:r>
              <a:rPr lang="pl-PL" b="0" dirty="0">
                <a:solidFill>
                  <a:srgbClr val="9CDCFE"/>
                </a:solidFill>
                <a:effectLst/>
                <a:latin typeface="Consolas" panose="020B0609020204030204" pitchFamily="49" charset="0"/>
              </a:rPr>
              <a:t>z</a:t>
            </a:r>
            <a:r>
              <a:rPr lang="pl-PL" b="0" dirty="0">
                <a:solidFill>
                  <a:srgbClr val="D4D4D4"/>
                </a:solidFill>
                <a:effectLst/>
                <a:latin typeface="Consolas" panose="020B0609020204030204" pitchFamily="49" charset="0"/>
              </a:rPr>
              <a:t>=</a:t>
            </a:r>
            <a:r>
              <a:rPr lang="pl-PL" b="0" dirty="0">
                <a:solidFill>
                  <a:srgbClr val="CE9178"/>
                </a:solidFill>
                <a:effectLst/>
                <a:latin typeface="Consolas" panose="020B0609020204030204" pitchFamily="49" charset="0"/>
              </a:rPr>
              <a:t>''</a:t>
            </a:r>
            <a:endParaRPr lang="pl-PL" b="0" dirty="0">
              <a:solidFill>
                <a:srgbClr val="D4D4D4"/>
              </a:solidFill>
              <a:effectLst/>
              <a:latin typeface="Consolas" panose="020B0609020204030204" pitchFamily="49" charset="0"/>
            </a:endParaRPr>
          </a:p>
          <a:p>
            <a:r>
              <a:rPr lang="pl-PL" b="0" dirty="0">
                <a:solidFill>
                  <a:srgbClr val="D4D4D4"/>
                </a:solidFill>
                <a:effectLst/>
                <a:latin typeface="Consolas" panose="020B0609020204030204" pitchFamily="49" charset="0"/>
              </a:rPr>
              <a:t>    </a:t>
            </a:r>
            <a:r>
              <a:rPr lang="pl-PL" b="0" dirty="0">
                <a:solidFill>
                  <a:srgbClr val="C586C0"/>
                </a:solidFill>
                <a:effectLst/>
                <a:latin typeface="Consolas" panose="020B0609020204030204" pitchFamily="49" charset="0"/>
              </a:rPr>
              <a:t>for</a:t>
            </a:r>
            <a:r>
              <a:rPr lang="pl-PL" b="0" dirty="0">
                <a:solidFill>
                  <a:srgbClr val="D4D4D4"/>
                </a:solidFill>
                <a:effectLst/>
                <a:latin typeface="Consolas" panose="020B0609020204030204" pitchFamily="49" charset="0"/>
              </a:rPr>
              <a:t> </a:t>
            </a:r>
            <a:r>
              <a:rPr lang="pl-PL" b="0" dirty="0">
                <a:solidFill>
                  <a:srgbClr val="9CDCFE"/>
                </a:solidFill>
                <a:effectLst/>
                <a:latin typeface="Consolas" panose="020B0609020204030204" pitchFamily="49" charset="0"/>
              </a:rPr>
              <a:t>i</a:t>
            </a:r>
            <a:r>
              <a:rPr lang="pl-PL" b="0" dirty="0">
                <a:solidFill>
                  <a:srgbClr val="D4D4D4"/>
                </a:solidFill>
                <a:effectLst/>
                <a:latin typeface="Consolas" panose="020B0609020204030204" pitchFamily="49" charset="0"/>
              </a:rPr>
              <a:t> </a:t>
            </a:r>
            <a:r>
              <a:rPr lang="pl-PL" b="0" dirty="0">
                <a:solidFill>
                  <a:srgbClr val="C586C0"/>
                </a:solidFill>
                <a:effectLst/>
                <a:latin typeface="Consolas" panose="020B0609020204030204" pitchFamily="49" charset="0"/>
              </a:rPr>
              <a:t>in</a:t>
            </a:r>
            <a:r>
              <a:rPr lang="pl-PL" b="0" dirty="0">
                <a:solidFill>
                  <a:srgbClr val="D4D4D4"/>
                </a:solidFill>
                <a:effectLst/>
                <a:latin typeface="Consolas" panose="020B0609020204030204" pitchFamily="49" charset="0"/>
              </a:rPr>
              <a:t> </a:t>
            </a:r>
            <a:r>
              <a:rPr lang="pl-PL" b="0" dirty="0">
                <a:solidFill>
                  <a:srgbClr val="9CDCFE"/>
                </a:solidFill>
                <a:effectLst/>
                <a:latin typeface="Consolas" panose="020B0609020204030204" pitchFamily="49" charset="0"/>
              </a:rPr>
              <a:t>x</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a:t>
            </a:r>
            <a:r>
              <a:rPr lang="pl-PL" b="0" dirty="0">
                <a:solidFill>
                  <a:srgbClr val="C586C0"/>
                </a:solidFill>
                <a:effectLst/>
                <a:latin typeface="Consolas" panose="020B0609020204030204" pitchFamily="49" charset="0"/>
              </a:rPr>
              <a:t>if</a:t>
            </a:r>
            <a:r>
              <a:rPr lang="pl-PL" b="0" dirty="0">
                <a:solidFill>
                  <a:srgbClr val="D4D4D4"/>
                </a:solidFill>
                <a:effectLst/>
                <a:latin typeface="Consolas" panose="020B0609020204030204" pitchFamily="49" charset="0"/>
              </a:rPr>
              <a:t> </a:t>
            </a:r>
            <a:r>
              <a:rPr lang="pl-PL" b="0" dirty="0">
                <a:solidFill>
                  <a:srgbClr val="9CDCFE"/>
                </a:solidFill>
                <a:effectLst/>
                <a:latin typeface="Consolas" panose="020B0609020204030204" pitchFamily="49" charset="0"/>
              </a:rPr>
              <a:t>i</a:t>
            </a:r>
            <a:r>
              <a:rPr lang="pl-PL" b="0" dirty="0">
                <a:solidFill>
                  <a:srgbClr val="D4D4D4"/>
                </a:solidFill>
                <a:effectLst/>
                <a:latin typeface="Consolas" panose="020B0609020204030204" pitchFamily="49" charset="0"/>
              </a:rPr>
              <a:t>!=</a:t>
            </a:r>
            <a:r>
              <a:rPr lang="pl-PL" b="0" dirty="0">
                <a:solidFill>
                  <a:srgbClr val="CE9178"/>
                </a:solidFill>
                <a:effectLst/>
                <a:latin typeface="Consolas" panose="020B0609020204030204" pitchFamily="49" charset="0"/>
              </a:rPr>
              <a:t>','</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a:t>
            </a:r>
            <a:r>
              <a:rPr lang="pl-PL" b="0" dirty="0">
                <a:solidFill>
                  <a:srgbClr val="9CDCFE"/>
                </a:solidFill>
                <a:effectLst/>
                <a:latin typeface="Consolas" panose="020B0609020204030204" pitchFamily="49" charset="0"/>
              </a:rPr>
              <a:t>i</a:t>
            </a:r>
            <a:r>
              <a:rPr lang="pl-PL" b="0" dirty="0">
                <a:solidFill>
                  <a:srgbClr val="D4D4D4"/>
                </a:solidFill>
                <a:effectLst/>
                <a:latin typeface="Consolas" panose="020B0609020204030204" pitchFamily="49" charset="0"/>
              </a:rPr>
              <a:t>=</a:t>
            </a:r>
            <a:r>
              <a:rPr lang="pl-PL" b="0" dirty="0">
                <a:solidFill>
                  <a:srgbClr val="4EC9B0"/>
                </a:solidFill>
                <a:effectLst/>
                <a:latin typeface="Consolas" panose="020B0609020204030204" pitchFamily="49" charset="0"/>
              </a:rPr>
              <a:t>str</a:t>
            </a:r>
            <a:r>
              <a:rPr lang="pl-PL" b="0" dirty="0">
                <a:solidFill>
                  <a:srgbClr val="D4D4D4"/>
                </a:solidFill>
                <a:effectLst/>
                <a:latin typeface="Consolas" panose="020B0609020204030204" pitchFamily="49" charset="0"/>
              </a:rPr>
              <a:t>(</a:t>
            </a:r>
            <a:r>
              <a:rPr lang="pl-PL" b="0" dirty="0">
                <a:solidFill>
                  <a:srgbClr val="9CDCFE"/>
                </a:solidFill>
                <a:effectLst/>
                <a:latin typeface="Consolas" panose="020B0609020204030204" pitchFamily="49" charset="0"/>
              </a:rPr>
              <a:t>i</a:t>
            </a:r>
            <a:r>
              <a:rPr lang="pl-PL" b="0" dirty="0">
                <a:solidFill>
                  <a:srgbClr val="D4D4D4"/>
                </a:solidFill>
                <a:effectLst/>
                <a:latin typeface="Consolas" panose="020B0609020204030204" pitchFamily="49" charset="0"/>
              </a:rPr>
              <a:t>)</a:t>
            </a:r>
          </a:p>
          <a:p>
            <a:r>
              <a:rPr lang="pl-PL" b="0" dirty="0">
                <a:solidFill>
                  <a:srgbClr val="D4D4D4"/>
                </a:solidFill>
                <a:effectLst/>
                <a:latin typeface="Consolas" panose="020B0609020204030204" pitchFamily="49" charset="0"/>
              </a:rPr>
              <a:t>            </a:t>
            </a:r>
            <a:r>
              <a:rPr lang="pl-PL" b="0" dirty="0">
                <a:solidFill>
                  <a:srgbClr val="9CDCFE"/>
                </a:solidFill>
                <a:effectLst/>
                <a:latin typeface="Consolas" panose="020B0609020204030204" pitchFamily="49" charset="0"/>
              </a:rPr>
              <a:t>z</a:t>
            </a:r>
            <a:r>
              <a:rPr lang="pl-PL" b="0" dirty="0">
                <a:solidFill>
                  <a:srgbClr val="D4D4D4"/>
                </a:solidFill>
                <a:effectLst/>
                <a:latin typeface="Consolas" panose="020B0609020204030204" pitchFamily="49" charset="0"/>
              </a:rPr>
              <a:t>=</a:t>
            </a:r>
            <a:r>
              <a:rPr lang="pl-PL" b="0" dirty="0">
                <a:solidFill>
                  <a:srgbClr val="9CDCFE"/>
                </a:solidFill>
                <a:effectLst/>
                <a:latin typeface="Consolas" panose="020B0609020204030204" pitchFamily="49" charset="0"/>
              </a:rPr>
              <a:t>z</a:t>
            </a:r>
            <a:r>
              <a:rPr lang="pl-PL" b="0" dirty="0">
                <a:solidFill>
                  <a:srgbClr val="D4D4D4"/>
                </a:solidFill>
                <a:effectLst/>
                <a:latin typeface="Consolas" panose="020B0609020204030204" pitchFamily="49" charset="0"/>
              </a:rPr>
              <a:t>+</a:t>
            </a:r>
            <a:r>
              <a:rPr lang="pl-PL" b="0" dirty="0">
                <a:solidFill>
                  <a:srgbClr val="9CDCFE"/>
                </a:solidFill>
                <a:effectLst/>
                <a:latin typeface="Consolas" panose="020B0609020204030204" pitchFamily="49" charset="0"/>
              </a:rPr>
              <a:t>i</a:t>
            </a:r>
            <a:endParaRPr lang="pl-PL" b="0" dirty="0">
              <a:solidFill>
                <a:srgbClr val="D4D4D4"/>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261518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3B3A03-A7F9-4342-9C98-92C4EAA4528B}"/>
              </a:ext>
            </a:extLst>
          </p:cNvPr>
          <p:cNvSpPr txBox="1"/>
          <p:nvPr/>
        </p:nvSpPr>
        <p:spPr>
          <a:xfrm>
            <a:off x="1100831" y="763480"/>
            <a:ext cx="8265111" cy="5078313"/>
          </a:xfrm>
          <a:prstGeom prst="rect">
            <a:avLst/>
          </a:prstGeom>
          <a:noFill/>
        </p:spPr>
        <p:txBody>
          <a:bodyPr wrap="square" rtlCol="0">
            <a:spAutoFit/>
          </a:bodyPr>
          <a:lstStyle/>
          <a:p>
            <a:endParaRPr lang="en-US" dirty="0"/>
          </a:p>
          <a:p>
            <a:endParaRPr lang="en-US" b="1" dirty="0">
              <a:latin typeface="Times New Roman" panose="02020603050405020304" pitchFamily="18" charset="0"/>
              <a:cs typeface="Times New Roman" panose="02020603050405020304" pitchFamily="18" charset="0"/>
            </a:endParaRPr>
          </a:p>
          <a:p>
            <a:r>
              <a:rPr lang="en-US" sz="1800" dirty="0">
                <a:latin typeface="Franklin Gothic Heavy" panose="020B0903020102020204" pitchFamily="34" charset="0"/>
                <a:cs typeface="Times New Roman" panose="02020603050405020304" pitchFamily="18" charset="0"/>
              </a:rPr>
              <a:t>Sequence of steps to Send an email using </a:t>
            </a:r>
            <a:r>
              <a:rPr lang="en-US" sz="1800" dirty="0" err="1">
                <a:latin typeface="Franklin Gothic Heavy" panose="020B0903020102020204" pitchFamily="34" charset="0"/>
                <a:cs typeface="Times New Roman" panose="02020603050405020304" pitchFamily="18" charset="0"/>
              </a:rPr>
              <a:t>smptlib</a:t>
            </a:r>
            <a:r>
              <a:rPr lang="en-US" sz="1800" dirty="0">
                <a:latin typeface="Franklin Gothic Heavy" panose="020B0903020102020204" pitchFamily="34" charset="0"/>
                <a:cs typeface="Times New Roman" panose="02020603050405020304" pitchFamily="18" charset="0"/>
              </a:rPr>
              <a:t> module</a:t>
            </a:r>
            <a:endParaRPr lang="en-US" dirty="0">
              <a:latin typeface="Franklin Gothic Heavy" panose="020B0903020102020204" pitchFamily="34"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Import smtp module:</a:t>
            </a:r>
          </a:p>
          <a:p>
            <a:r>
              <a:rPr lang="en-US" sz="1600" dirty="0">
                <a:latin typeface="Times New Roman" panose="02020603050405020304" pitchFamily="18" charset="0"/>
                <a:cs typeface="Times New Roman" panose="02020603050405020304" pitchFamily="18" charset="0"/>
              </a:rPr>
              <a:t>       import </a:t>
            </a:r>
            <a:r>
              <a:rPr lang="en-US" sz="1600" dirty="0" err="1">
                <a:latin typeface="Times New Roman" panose="02020603050405020304" pitchFamily="18" charset="0"/>
                <a:cs typeface="Times New Roman" panose="02020603050405020304" pitchFamily="18" charset="0"/>
              </a:rPr>
              <a:t>smtplib</a:t>
            </a:r>
            <a:r>
              <a:rPr lang="en-US" sz="1600" dirty="0">
                <a:latin typeface="Times New Roman" panose="02020603050405020304" pitchFamily="18" charset="0"/>
                <a:cs typeface="Times New Roman" panose="02020603050405020304" pitchFamily="18" charset="0"/>
              </a:rPr>
              <a:t> – to import the standard email library</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Assign the server:</a:t>
            </a:r>
          </a:p>
          <a:p>
            <a:r>
              <a:rPr lang="en-US" sz="1600" dirty="0">
                <a:latin typeface="Times New Roman" panose="02020603050405020304" pitchFamily="18" charset="0"/>
                <a:cs typeface="Times New Roman" panose="02020603050405020304" pitchFamily="18" charset="0"/>
              </a:rPr>
              <a:t>        </a:t>
            </a:r>
            <a:r>
              <a:rPr lang="en-IN" sz="1600" b="0" dirty="0">
                <a:solidFill>
                  <a:srgbClr val="9CDCFE"/>
                </a:solidFill>
                <a:effectLst/>
                <a:latin typeface="Times New Roman" panose="02020603050405020304" pitchFamily="18" charset="0"/>
                <a:cs typeface="Times New Roman" panose="02020603050405020304" pitchFamily="18" charset="0"/>
              </a:rPr>
              <a:t>server</a:t>
            </a:r>
            <a:r>
              <a:rPr lang="en-IN" sz="1600" b="0" dirty="0">
                <a:solidFill>
                  <a:srgbClr val="D4D4D4"/>
                </a:solidFill>
                <a:effectLst/>
                <a:latin typeface="Times New Roman" panose="02020603050405020304" pitchFamily="18" charset="0"/>
                <a:cs typeface="Times New Roman" panose="02020603050405020304" pitchFamily="18" charset="0"/>
              </a:rPr>
              <a:t> = </a:t>
            </a:r>
            <a:r>
              <a:rPr lang="en-IN" sz="1600" b="0" dirty="0" err="1">
                <a:solidFill>
                  <a:srgbClr val="4EC9B0"/>
                </a:solidFill>
                <a:effectLst/>
                <a:latin typeface="Times New Roman" panose="02020603050405020304" pitchFamily="18" charset="0"/>
                <a:cs typeface="Times New Roman" panose="02020603050405020304" pitchFamily="18" charset="0"/>
              </a:rPr>
              <a:t>smtplib</a:t>
            </a:r>
            <a:r>
              <a:rPr lang="en-IN" sz="1600" b="0" dirty="0" err="1">
                <a:solidFill>
                  <a:srgbClr val="D4D4D4"/>
                </a:solidFill>
                <a:effectLst/>
                <a:latin typeface="Times New Roman" panose="02020603050405020304" pitchFamily="18" charset="0"/>
                <a:cs typeface="Times New Roman" panose="02020603050405020304" pitchFamily="18" charset="0"/>
              </a:rPr>
              <a:t>.</a:t>
            </a:r>
            <a:r>
              <a:rPr lang="en-IN" sz="1600" b="0" dirty="0" err="1">
                <a:solidFill>
                  <a:srgbClr val="4EC9B0"/>
                </a:solidFill>
                <a:effectLst/>
                <a:latin typeface="Times New Roman" panose="02020603050405020304" pitchFamily="18" charset="0"/>
                <a:cs typeface="Times New Roman" panose="02020603050405020304" pitchFamily="18" charset="0"/>
              </a:rPr>
              <a:t>SMTP_SSL</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"smtp.gmail.com"</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B5CEA8"/>
                </a:solidFill>
                <a:effectLst/>
                <a:latin typeface="Times New Roman" panose="02020603050405020304" pitchFamily="18" charset="0"/>
                <a:cs typeface="Times New Roman" panose="02020603050405020304" pitchFamily="18" charset="0"/>
              </a:rPr>
              <a:t>465</a:t>
            </a:r>
            <a:r>
              <a:rPr lang="en-IN" sz="1600" b="0" dirty="0">
                <a:solidFill>
                  <a:srgbClr val="D4D4D4"/>
                </a:solidFill>
                <a:effectLst/>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here 465 is the </a:t>
            </a:r>
            <a:r>
              <a:rPr lang="en-IN" sz="1600" dirty="0">
                <a:solidFill>
                  <a:srgbClr val="000000"/>
                </a:solidFill>
                <a:latin typeface="Times New Roman" panose="02020603050405020304" pitchFamily="18" charset="0"/>
                <a:cs typeface="Times New Roman" panose="02020603050405020304" pitchFamily="18" charset="0"/>
              </a:rPr>
              <a:t>SMTP server address for </a:t>
            </a:r>
            <a:r>
              <a:rPr lang="en-IN" sz="1600" dirty="0" err="1">
                <a:solidFill>
                  <a:srgbClr val="000000"/>
                </a:solidFill>
                <a:latin typeface="Times New Roman" panose="02020603050405020304" pitchFamily="18" charset="0"/>
                <a:cs typeface="Times New Roman" panose="02020603050405020304" pitchFamily="18" charset="0"/>
              </a:rPr>
              <a:t>gmail</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Provide login </a:t>
            </a:r>
            <a:r>
              <a:rPr lang="en-US" sz="1600" dirty="0" err="1">
                <a:latin typeface="Times New Roman" panose="02020603050405020304" pitchFamily="18" charset="0"/>
                <a:cs typeface="Times New Roman" panose="02020603050405020304" pitchFamily="18" charset="0"/>
              </a:rPr>
              <a:t>creditionals</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en-IN" sz="1600" b="0" dirty="0" err="1">
                <a:solidFill>
                  <a:srgbClr val="9CDCFE"/>
                </a:solidFill>
                <a:effectLst/>
                <a:latin typeface="Times New Roman" panose="02020603050405020304" pitchFamily="18" charset="0"/>
                <a:cs typeface="Times New Roman" panose="02020603050405020304" pitchFamily="18" charset="0"/>
              </a:rPr>
              <a:t>server</a:t>
            </a:r>
            <a:r>
              <a:rPr lang="en-IN" sz="1600" b="0" dirty="0" err="1">
                <a:solidFill>
                  <a:srgbClr val="D4D4D4"/>
                </a:solidFill>
                <a:effectLst/>
                <a:latin typeface="Times New Roman" panose="02020603050405020304" pitchFamily="18" charset="0"/>
                <a:cs typeface="Times New Roman" panose="02020603050405020304" pitchFamily="18" charset="0"/>
              </a:rPr>
              <a:t>.</a:t>
            </a:r>
            <a:r>
              <a:rPr lang="en-IN" sz="1600" b="0" dirty="0" err="1">
                <a:solidFill>
                  <a:srgbClr val="DCDCAA"/>
                </a:solidFill>
                <a:effectLst/>
                <a:latin typeface="Times New Roman" panose="02020603050405020304" pitchFamily="18" charset="0"/>
                <a:cs typeface="Times New Roman" panose="02020603050405020304" pitchFamily="18" charset="0"/>
              </a:rPr>
              <a:t>login</a:t>
            </a:r>
            <a:r>
              <a:rPr lang="en-IN" sz="1600" b="0" dirty="0">
                <a:solidFill>
                  <a:srgbClr val="D4D4D4"/>
                </a:solidFill>
                <a:effectLst/>
                <a:latin typeface="Times New Roman" panose="02020603050405020304" pitchFamily="18" charset="0"/>
                <a:cs typeface="Times New Roman" panose="02020603050405020304" pitchFamily="18" charset="0"/>
              </a:rPr>
              <a:t>(</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samplemail@gmail.com"</a:t>
            </a:r>
            <a:r>
              <a:rPr lang="en-IN" sz="1600" b="0" dirty="0" err="1">
                <a:solidFill>
                  <a:srgbClr val="D4D4D4"/>
                </a:solidFill>
                <a:effectLst/>
                <a:latin typeface="Times New Roman" panose="02020603050405020304" pitchFamily="18" charset="0"/>
                <a:cs typeface="Times New Roman" panose="02020603050405020304" pitchFamily="18" charset="0"/>
              </a:rPr>
              <a:t>,</a:t>
            </a:r>
            <a:r>
              <a:rPr lang="en-IN" sz="1600" b="0" dirty="0" err="1">
                <a:solidFill>
                  <a:srgbClr val="CE9178"/>
                </a:solidFill>
                <a:effectLst/>
                <a:latin typeface="Times New Roman" panose="02020603050405020304" pitchFamily="18" charset="0"/>
                <a:cs typeface="Times New Roman" panose="02020603050405020304" pitchFamily="18" charset="0"/>
              </a:rPr>
              <a:t>“PASSWORD</a:t>
            </a:r>
            <a:r>
              <a:rPr lang="en-IN" sz="1600" b="0" dirty="0">
                <a:solidFill>
                  <a:srgbClr val="CE9178"/>
                </a:solidFill>
                <a:effectLst/>
                <a:latin typeface="Times New Roman" panose="02020603050405020304" pitchFamily="18" charset="0"/>
                <a:cs typeface="Times New Roman" panose="02020603050405020304" pitchFamily="18" charset="0"/>
              </a:rPr>
              <a:t>"</a:t>
            </a:r>
            <a:r>
              <a:rPr lang="en-IN" sz="1600" b="0" dirty="0">
                <a:solidFill>
                  <a:srgbClr val="D4D4D4"/>
                </a:solidFill>
                <a:effectLst/>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send mail:</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server.sendmail</a:t>
            </a: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mail”,”to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mail”,”subject</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Close the window:</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server.quit</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93902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DED224-5D0E-47DB-8306-FC74468E2BEC}"/>
              </a:ext>
            </a:extLst>
          </p:cNvPr>
          <p:cNvSpPr txBox="1"/>
          <p:nvPr/>
        </p:nvSpPr>
        <p:spPr>
          <a:xfrm>
            <a:off x="1029441" y="897844"/>
            <a:ext cx="3738236"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Coding</a:t>
            </a:r>
          </a:p>
        </p:txBody>
      </p:sp>
      <p:pic>
        <p:nvPicPr>
          <p:cNvPr id="8" name="Picture 7">
            <a:extLst>
              <a:ext uri="{FF2B5EF4-FFF2-40B4-BE49-F238E27FC236}">
                <a16:creationId xmlns:a16="http://schemas.microsoft.com/office/drawing/2014/main" id="{D4DEA5AB-CF2F-4E73-9831-E5BE8B1CC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158" y="1346296"/>
            <a:ext cx="10715665" cy="4507982"/>
          </a:xfrm>
          <a:prstGeom prst="rect">
            <a:avLst/>
          </a:prstGeom>
        </p:spPr>
      </p:pic>
    </p:spTree>
    <p:extLst>
      <p:ext uri="{BB962C8B-B14F-4D97-AF65-F5344CB8AC3E}">
        <p14:creationId xmlns:p14="http://schemas.microsoft.com/office/powerpoint/2010/main" val="2335667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FB99681-7CFD-414A-98FB-5D9048E8BD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0713" y="1288283"/>
            <a:ext cx="10051560" cy="4512439"/>
          </a:xfrm>
          <a:prstGeom prst="rect">
            <a:avLst/>
          </a:prstGeom>
        </p:spPr>
      </p:pic>
    </p:spTree>
    <p:extLst>
      <p:ext uri="{BB962C8B-B14F-4D97-AF65-F5344CB8AC3E}">
        <p14:creationId xmlns:p14="http://schemas.microsoft.com/office/powerpoint/2010/main" val="326876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90F095F-3A78-4A32-B7BF-2875A8989701}"/>
              </a:ext>
            </a:extLst>
          </p:cNvPr>
          <p:cNvSpPr txBox="1"/>
          <p:nvPr/>
        </p:nvSpPr>
        <p:spPr>
          <a:xfrm>
            <a:off x="1096392" y="1136341"/>
            <a:ext cx="4918229"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Output Screens</a:t>
            </a:r>
          </a:p>
        </p:txBody>
      </p:sp>
      <p:pic>
        <p:nvPicPr>
          <p:cNvPr id="3" name="Picture 2">
            <a:extLst>
              <a:ext uri="{FF2B5EF4-FFF2-40B4-BE49-F238E27FC236}">
                <a16:creationId xmlns:a16="http://schemas.microsoft.com/office/drawing/2014/main" id="{E307A56D-97C2-4AF4-A598-EE69EE85E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0" y="3140441"/>
            <a:ext cx="9067800" cy="2278581"/>
          </a:xfrm>
          <a:prstGeom prst="rect">
            <a:avLst/>
          </a:prstGeom>
        </p:spPr>
      </p:pic>
      <p:sp>
        <p:nvSpPr>
          <p:cNvPr id="10" name="TextBox 9">
            <a:extLst>
              <a:ext uri="{FF2B5EF4-FFF2-40B4-BE49-F238E27FC236}">
                <a16:creationId xmlns:a16="http://schemas.microsoft.com/office/drawing/2014/main" id="{7EDE8044-6D28-470B-B50B-BF0D9F4B577A}"/>
              </a:ext>
            </a:extLst>
          </p:cNvPr>
          <p:cNvSpPr txBox="1"/>
          <p:nvPr/>
        </p:nvSpPr>
        <p:spPr>
          <a:xfrm>
            <a:off x="1405288" y="2324501"/>
            <a:ext cx="4196616" cy="400110"/>
          </a:xfrm>
          <a:prstGeom prst="rect">
            <a:avLst/>
          </a:prstGeom>
          <a:noFill/>
        </p:spPr>
        <p:txBody>
          <a:bodyPr wrap="square" rtlCol="0">
            <a:spAutoFit/>
          </a:bodyPr>
          <a:lstStyle/>
          <a:p>
            <a:r>
              <a:rPr lang="en-US" sz="2000" b="1" dirty="0"/>
              <a:t>1.Command window output</a:t>
            </a:r>
            <a:endParaRPr lang="en-US" sz="2000" b="1" kern="1200" dirty="0">
              <a:solidFill>
                <a:schemeClr val="tx1"/>
              </a:solidFill>
              <a:latin typeface="+mn-lt"/>
              <a:ea typeface="+mn-ea"/>
              <a:cs typeface="+mn-cs"/>
            </a:endParaRPr>
          </a:p>
        </p:txBody>
      </p:sp>
    </p:spTree>
    <p:extLst>
      <p:ext uri="{BB962C8B-B14F-4D97-AF65-F5344CB8AC3E}">
        <p14:creationId xmlns:p14="http://schemas.microsoft.com/office/powerpoint/2010/main" val="2009560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CE263E4-06D5-4ACA-8FD0-33D4BBFAA4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6797" y="2242512"/>
            <a:ext cx="6138748" cy="3646588"/>
          </a:xfrm>
        </p:spPr>
      </p:pic>
      <p:sp>
        <p:nvSpPr>
          <p:cNvPr id="6" name="TextBox 5">
            <a:extLst>
              <a:ext uri="{FF2B5EF4-FFF2-40B4-BE49-F238E27FC236}">
                <a16:creationId xmlns:a16="http://schemas.microsoft.com/office/drawing/2014/main" id="{77FFC247-DE17-468E-9A2A-2FD62A8B3C64}"/>
              </a:ext>
            </a:extLst>
          </p:cNvPr>
          <p:cNvSpPr txBox="1"/>
          <p:nvPr/>
        </p:nvSpPr>
        <p:spPr>
          <a:xfrm>
            <a:off x="1058780" y="1694047"/>
            <a:ext cx="5130266" cy="461665"/>
          </a:xfrm>
          <a:prstGeom prst="rect">
            <a:avLst/>
          </a:prstGeom>
          <a:noFill/>
        </p:spPr>
        <p:txBody>
          <a:bodyPr wrap="square" rtlCol="0">
            <a:spAutoFit/>
          </a:bodyPr>
          <a:lstStyle/>
          <a:p>
            <a:r>
              <a:rPr lang="en-IN" sz="2400" b="1" dirty="0"/>
              <a:t>2.Conformation mail</a:t>
            </a:r>
          </a:p>
        </p:txBody>
      </p:sp>
    </p:spTree>
    <p:extLst>
      <p:ext uri="{BB962C8B-B14F-4D97-AF65-F5344CB8AC3E}">
        <p14:creationId xmlns:p14="http://schemas.microsoft.com/office/powerpoint/2010/main" val="3726680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979624-22DB-4221-9D11-FD670E1057D2}"/>
              </a:ext>
            </a:extLst>
          </p:cNvPr>
          <p:cNvSpPr txBox="1"/>
          <p:nvPr/>
        </p:nvSpPr>
        <p:spPr>
          <a:xfrm>
            <a:off x="1029809" y="973250"/>
            <a:ext cx="6596109" cy="181588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BENEFITS:</a:t>
            </a:r>
          </a:p>
          <a:p>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Time saving</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Price drop alerts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Price gain alert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Notification when there is a sudden change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Runs for every 30 sec</a:t>
            </a:r>
          </a:p>
        </p:txBody>
      </p:sp>
      <p:pic>
        <p:nvPicPr>
          <p:cNvPr id="9" name="Picture 8">
            <a:extLst>
              <a:ext uri="{FF2B5EF4-FFF2-40B4-BE49-F238E27FC236}">
                <a16:creationId xmlns:a16="http://schemas.microsoft.com/office/drawing/2014/main" id="{7E25EBFB-9B88-492E-8D0E-7EFD2E8BE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4686" y="2971588"/>
            <a:ext cx="4562375" cy="2194561"/>
          </a:xfrm>
          <a:prstGeom prst="rect">
            <a:avLst/>
          </a:prstGeom>
        </p:spPr>
      </p:pic>
      <p:pic>
        <p:nvPicPr>
          <p:cNvPr id="11" name="Picture 10">
            <a:extLst>
              <a:ext uri="{FF2B5EF4-FFF2-40B4-BE49-F238E27FC236}">
                <a16:creationId xmlns:a16="http://schemas.microsoft.com/office/drawing/2014/main" id="{69307727-6EB2-4BF8-AD8E-2AC9241E79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2575" y="2971588"/>
            <a:ext cx="3938085" cy="2240281"/>
          </a:xfrm>
          <a:prstGeom prst="rect">
            <a:avLst/>
          </a:prstGeom>
        </p:spPr>
      </p:pic>
    </p:spTree>
    <p:extLst>
      <p:ext uri="{BB962C8B-B14F-4D97-AF65-F5344CB8AC3E}">
        <p14:creationId xmlns:p14="http://schemas.microsoft.com/office/powerpoint/2010/main" val="1305322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56C9BE-F39A-4A95-B0CC-CF870AC03967}"/>
              </a:ext>
            </a:extLst>
          </p:cNvPr>
          <p:cNvSpPr txBox="1"/>
          <p:nvPr/>
        </p:nvSpPr>
        <p:spPr>
          <a:xfrm>
            <a:off x="1038688" y="1296140"/>
            <a:ext cx="8744504" cy="3236784"/>
          </a:xfrm>
          <a:prstGeom prst="rect">
            <a:avLst/>
          </a:prstGeom>
          <a:noFill/>
        </p:spPr>
        <p:txBody>
          <a:bodyPr wrap="square" rtlCol="0">
            <a:spAutoFit/>
          </a:bodyPr>
          <a:lstStyle/>
          <a:p>
            <a:r>
              <a:rPr lang="en-US" sz="2400" b="1" dirty="0">
                <a:latin typeface="Times New Roman" panose="02020603050405020304" pitchFamily="18" charset="0"/>
                <a:ea typeface="Calibri" panose="020F0502020204030204" pitchFamily="34" charset="0"/>
                <a:cs typeface="Times New Roman" panose="02020603050405020304" pitchFamily="18" charset="0"/>
              </a:rPr>
              <a:t>Conclusion:</a:t>
            </a:r>
          </a:p>
          <a:p>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12700" marR="5080" indent="953769" algn="just">
              <a:lnSpc>
                <a:spcPct val="103499"/>
              </a:lnSpc>
              <a:spcBef>
                <a:spcPts val="45"/>
              </a:spcBef>
            </a:pPr>
            <a:r>
              <a:rPr lang="en-IN" dirty="0">
                <a:latin typeface="Times New Roman" panose="02020603050405020304" pitchFamily="18" charset="0"/>
                <a:cs typeface="Times New Roman" panose="02020603050405020304" pitchFamily="18" charset="0"/>
              </a:rPr>
              <a:t>I have used python program to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the stock price using </a:t>
            </a:r>
            <a:r>
              <a:rPr lang="en-IN" dirty="0" err="1">
                <a:latin typeface="Times New Roman" panose="02020603050405020304" pitchFamily="18" charset="0"/>
                <a:cs typeface="Times New Roman" panose="02020603050405020304" pitchFamily="18" charset="0"/>
              </a:rPr>
              <a:t>selenium.By</a:t>
            </a:r>
            <a:r>
              <a:rPr lang="en-IN" dirty="0">
                <a:latin typeface="Times New Roman" panose="02020603050405020304" pitchFamily="18" charset="0"/>
                <a:cs typeface="Times New Roman" panose="02020603050405020304" pitchFamily="18" charset="0"/>
              </a:rPr>
              <a:t> using selenium library we can handle a webbrowser.by selenium we import the price of the stock from online using keys functions.by using inspect tool we access the address of the data.by using this address we get the information required and we modify the information according to our </a:t>
            </a:r>
            <a:r>
              <a:rPr lang="en-IN" dirty="0" err="1">
                <a:latin typeface="Times New Roman" panose="02020603050405020304" pitchFamily="18" charset="0"/>
                <a:cs typeface="Times New Roman" panose="02020603050405020304" pitchFamily="18" charset="0"/>
              </a:rPr>
              <a:t>necessity.once</a:t>
            </a:r>
            <a:r>
              <a:rPr lang="en-IN" dirty="0">
                <a:latin typeface="Times New Roman" panose="02020603050405020304" pitchFamily="18" charset="0"/>
                <a:cs typeface="Times New Roman" panose="02020603050405020304" pitchFamily="18" charset="0"/>
              </a:rPr>
              <a:t> after the getting the price of the stock we compare it with  base price given by the </a:t>
            </a:r>
            <a:r>
              <a:rPr lang="en-IN" dirty="0" err="1">
                <a:latin typeface="Times New Roman" panose="02020603050405020304" pitchFamily="18" charset="0"/>
                <a:cs typeface="Times New Roman" panose="02020603050405020304" pitchFamily="18" charset="0"/>
              </a:rPr>
              <a:t>user.if</a:t>
            </a:r>
            <a:r>
              <a:rPr lang="en-IN" dirty="0">
                <a:latin typeface="Times New Roman" panose="02020603050405020304" pitchFamily="18" charset="0"/>
                <a:cs typeface="Times New Roman" panose="02020603050405020304" pitchFamily="18" charset="0"/>
              </a:rPr>
              <a:t> the price is greater </a:t>
            </a:r>
            <a:r>
              <a:rPr lang="en-IN" dirty="0" err="1">
                <a:latin typeface="Times New Roman" panose="02020603050405020304" pitchFamily="18" charset="0"/>
                <a:cs typeface="Times New Roman" panose="02020603050405020304" pitchFamily="18" charset="0"/>
              </a:rPr>
              <a:t>thanthe</a:t>
            </a:r>
            <a:r>
              <a:rPr lang="en-IN" dirty="0">
                <a:latin typeface="Times New Roman" panose="02020603050405020304" pitchFamily="18" charset="0"/>
                <a:cs typeface="Times New Roman" panose="02020603050405020304" pitchFamily="18" charset="0"/>
              </a:rPr>
              <a:t> base price the user will be notified through </a:t>
            </a:r>
            <a:r>
              <a:rPr lang="en-IN" dirty="0" err="1">
                <a:latin typeface="Times New Roman" panose="02020603050405020304" pitchFamily="18" charset="0"/>
                <a:cs typeface="Times New Roman" panose="02020603050405020304" pitchFamily="18" charset="0"/>
              </a:rPr>
              <a:t>mail.this</a:t>
            </a:r>
            <a:r>
              <a:rPr lang="en-IN" dirty="0">
                <a:latin typeface="Times New Roman" panose="02020603050405020304" pitchFamily="18" charset="0"/>
                <a:cs typeface="Times New Roman" panose="02020603050405020304" pitchFamily="18" charset="0"/>
              </a:rPr>
              <a:t> stock </a:t>
            </a:r>
            <a:r>
              <a:rPr lang="en-IN" dirty="0" err="1">
                <a:latin typeface="Times New Roman" panose="02020603050405020304" pitchFamily="18" charset="0"/>
                <a:cs typeface="Times New Roman" panose="02020603050405020304" pitchFamily="18" charset="0"/>
              </a:rPr>
              <a:t>analyzer</a:t>
            </a:r>
            <a:r>
              <a:rPr lang="en-IN" dirty="0">
                <a:latin typeface="Times New Roman" panose="02020603050405020304" pitchFamily="18" charset="0"/>
                <a:cs typeface="Times New Roman" panose="02020603050405020304" pitchFamily="18" charset="0"/>
              </a:rPr>
              <a:t> is very useful for stock market </a:t>
            </a:r>
            <a:r>
              <a:rPr lang="en-IN" dirty="0" err="1">
                <a:latin typeface="Times New Roman" panose="02020603050405020304" pitchFamily="18" charset="0"/>
                <a:cs typeface="Times New Roman" panose="02020603050405020304" pitchFamily="18" charset="0"/>
              </a:rPr>
              <a:t>analyzers</a:t>
            </a:r>
            <a:r>
              <a:rPr lang="en-IN" dirty="0">
                <a:latin typeface="Times New Roman" panose="02020603050405020304" pitchFamily="18" charset="0"/>
                <a:cs typeface="Times New Roman" panose="02020603050405020304" pitchFamily="18" charset="0"/>
              </a:rPr>
              <a:t> which reduces burden on them .saves the time of the user.no need to check the price of the stock again and again.</a:t>
            </a:r>
          </a:p>
          <a:p>
            <a:endParaRPr lang="en-US" dirty="0"/>
          </a:p>
        </p:txBody>
      </p:sp>
    </p:spTree>
    <p:extLst>
      <p:ext uri="{BB962C8B-B14F-4D97-AF65-F5344CB8AC3E}">
        <p14:creationId xmlns:p14="http://schemas.microsoft.com/office/powerpoint/2010/main" val="1200403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1B8852-6178-49DA-A554-3F7E9C487A60}"/>
              </a:ext>
            </a:extLst>
          </p:cNvPr>
          <p:cNvSpPr txBox="1"/>
          <p:nvPr/>
        </p:nvSpPr>
        <p:spPr>
          <a:xfrm>
            <a:off x="1500326" y="1232231"/>
            <a:ext cx="8309500" cy="1624932"/>
          </a:xfrm>
          <a:prstGeom prst="rect">
            <a:avLst/>
          </a:prstGeom>
          <a:noFill/>
        </p:spPr>
        <p:txBody>
          <a:bodyPr wrap="square" rtlCol="0">
            <a:spAutoFit/>
          </a:bodyPr>
          <a:lstStyle/>
          <a:p>
            <a:pPr marL="0" marR="0" algn="ctr">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285115" indent="-273050">
              <a:lnSpc>
                <a:spcPct val="100000"/>
              </a:lnSpc>
              <a:spcBef>
                <a:spcPts val="100"/>
              </a:spcBef>
              <a:buClr>
                <a:srgbClr val="000000"/>
              </a:buClr>
              <a:buFont typeface="Wingdings"/>
              <a:buChar char=""/>
              <a:tabLst>
                <a:tab pos="285115" algn="l"/>
                <a:tab pos="285750" algn="l"/>
              </a:tabLst>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a:cs typeface="Times New Roman"/>
              </a:rPr>
              <a:t>https://www.selenium.dev/</a:t>
            </a:r>
          </a:p>
          <a:p>
            <a:pPr marL="278765" indent="-266700">
              <a:lnSpc>
                <a:spcPct val="100000"/>
              </a:lnSpc>
              <a:spcBef>
                <a:spcPts val="45"/>
              </a:spcBef>
              <a:buClr>
                <a:srgbClr val="000000"/>
              </a:buClr>
              <a:buFont typeface="Wingdings"/>
              <a:buChar char=""/>
              <a:tabLst>
                <a:tab pos="278765" algn="l"/>
                <a:tab pos="279400" algn="l"/>
              </a:tabLst>
            </a:pPr>
            <a:r>
              <a:rPr lang="en-IN" dirty="0">
                <a:latin typeface="Times New Roman"/>
                <a:cs typeface="Times New Roman"/>
              </a:rPr>
              <a:t>https://www.browserstack.com/guide/python-selenium-to-run-web-automation-test</a:t>
            </a:r>
          </a:p>
          <a:p>
            <a:pPr marL="278765" indent="-266700">
              <a:lnSpc>
                <a:spcPct val="100000"/>
              </a:lnSpc>
              <a:spcBef>
                <a:spcPts val="50"/>
              </a:spcBef>
              <a:buClr>
                <a:srgbClr val="000000"/>
              </a:buClr>
              <a:buFont typeface="Wingdings"/>
              <a:buChar char=""/>
              <a:tabLst>
                <a:tab pos="278765" algn="l"/>
                <a:tab pos="279400" algn="l"/>
              </a:tabLst>
            </a:pPr>
            <a:r>
              <a:rPr lang="en-IN" dirty="0">
                <a:latin typeface="Times New Roman"/>
                <a:cs typeface="Times New Roman"/>
              </a:rPr>
              <a:t>https://www.geeksforgeeks.org/how-to-send-automated-email-messages-in-python/</a:t>
            </a:r>
          </a:p>
          <a:p>
            <a:pPr marL="278765" indent="-266700">
              <a:lnSpc>
                <a:spcPct val="100000"/>
              </a:lnSpc>
              <a:spcBef>
                <a:spcPts val="45"/>
              </a:spcBef>
              <a:buClr>
                <a:srgbClr val="000000"/>
              </a:buClr>
              <a:buFont typeface="Wingdings"/>
              <a:buChar char=""/>
              <a:tabLst>
                <a:tab pos="278765" algn="l"/>
                <a:tab pos="279400" algn="l"/>
              </a:tabLst>
            </a:pPr>
            <a:r>
              <a:rPr lang="en-IN" dirty="0">
                <a:latin typeface="Times New Roman"/>
                <a:cs typeface="Times New Roman"/>
              </a:rPr>
              <a:t>https://www.youtube.com/watch?v=Y_tnWTjTfzY</a:t>
            </a:r>
          </a:p>
        </p:txBody>
      </p:sp>
      <p:sp>
        <p:nvSpPr>
          <p:cNvPr id="3" name="TextBox 2">
            <a:extLst>
              <a:ext uri="{FF2B5EF4-FFF2-40B4-BE49-F238E27FC236}">
                <a16:creationId xmlns:a16="http://schemas.microsoft.com/office/drawing/2014/main" id="{A71BC7AF-572B-43DE-ACD6-7CEC2B3EFECB}"/>
              </a:ext>
            </a:extLst>
          </p:cNvPr>
          <p:cNvSpPr txBox="1"/>
          <p:nvPr/>
        </p:nvSpPr>
        <p:spPr>
          <a:xfrm>
            <a:off x="1327071" y="970621"/>
            <a:ext cx="285861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092567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0D8362-3CBE-4F04-B644-6DCE6D48ECC9}"/>
              </a:ext>
            </a:extLst>
          </p:cNvPr>
          <p:cNvSpPr txBox="1"/>
          <p:nvPr/>
        </p:nvSpPr>
        <p:spPr>
          <a:xfrm>
            <a:off x="4953739" y="2769833"/>
            <a:ext cx="6241002" cy="400110"/>
          </a:xfrm>
          <a:prstGeom prst="rect">
            <a:avLst/>
          </a:prstGeom>
          <a:noFill/>
          <a:effectLst>
            <a:outerShdw blurRad="50800" dist="38100" dir="18900000" algn="bl" rotWithShape="0">
              <a:prstClr val="black">
                <a:alpha val="40000"/>
              </a:prstClr>
            </a:outerShdw>
          </a:effectLst>
        </p:spPr>
        <p:txBody>
          <a:bodyPr wrap="square" rtlCol="0">
            <a:spAutoFit/>
          </a:bodyPr>
          <a:lstStyle/>
          <a:p>
            <a:r>
              <a:rPr lang="en-US" sz="2000" b="1">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06532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A6719F-0FCD-46F6-B8E4-64A31C51B32E}"/>
              </a:ext>
            </a:extLst>
          </p:cNvPr>
          <p:cNvSpPr txBox="1"/>
          <p:nvPr/>
        </p:nvSpPr>
        <p:spPr>
          <a:xfrm>
            <a:off x="1669002" y="905522"/>
            <a:ext cx="2743200"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Table of contents</a:t>
            </a:r>
          </a:p>
        </p:txBody>
      </p:sp>
      <p:sp>
        <p:nvSpPr>
          <p:cNvPr id="2" name="TextBox 1">
            <a:extLst>
              <a:ext uri="{FF2B5EF4-FFF2-40B4-BE49-F238E27FC236}">
                <a16:creationId xmlns:a16="http://schemas.microsoft.com/office/drawing/2014/main" id="{1D6E06B9-4406-4F83-BCF9-E838A47EA419}"/>
              </a:ext>
            </a:extLst>
          </p:cNvPr>
          <p:cNvSpPr txBox="1"/>
          <p:nvPr/>
        </p:nvSpPr>
        <p:spPr>
          <a:xfrm>
            <a:off x="1740024" y="1429306"/>
            <a:ext cx="5655076" cy="2954655"/>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1.Introduction to stock analyzer using python</a:t>
            </a:r>
          </a:p>
          <a:p>
            <a:r>
              <a:rPr lang="en-US" sz="1400" dirty="0">
                <a:latin typeface="Times New Roman" panose="02020603050405020304" pitchFamily="18" charset="0"/>
                <a:cs typeface="Times New Roman" panose="02020603050405020304" pitchFamily="18" charset="0"/>
              </a:rPr>
              <a:t>2.Tools and Technologies</a:t>
            </a:r>
          </a:p>
          <a:p>
            <a:r>
              <a:rPr lang="en-US" sz="1400" dirty="0">
                <a:latin typeface="Times New Roman" panose="02020603050405020304" pitchFamily="18" charset="0"/>
                <a:cs typeface="Times New Roman" panose="02020603050405020304" pitchFamily="18" charset="0"/>
              </a:rPr>
              <a:t>3.Importing standard libraries</a:t>
            </a:r>
          </a:p>
          <a:p>
            <a:r>
              <a:rPr lang="en-US" sz="1400" dirty="0">
                <a:latin typeface="Times New Roman" panose="02020603050405020304" pitchFamily="18" charset="0"/>
                <a:cs typeface="Times New Roman" panose="02020603050405020304" pitchFamily="18" charset="0"/>
              </a:rPr>
              <a:t>4.Automation using selenium</a:t>
            </a:r>
          </a:p>
          <a:p>
            <a:r>
              <a:rPr lang="en-US" sz="1400" dirty="0">
                <a:latin typeface="Times New Roman" panose="02020603050405020304" pitchFamily="18" charset="0"/>
                <a:cs typeface="Times New Roman" panose="02020603050405020304" pitchFamily="18" charset="0"/>
              </a:rPr>
              <a:t>5.Operation on the information obtained</a:t>
            </a:r>
          </a:p>
          <a:p>
            <a:r>
              <a:rPr lang="en-US" sz="1400" dirty="0">
                <a:latin typeface="Times New Roman" panose="02020603050405020304" pitchFamily="18" charset="0"/>
                <a:cs typeface="Times New Roman" panose="02020603050405020304" pitchFamily="18" charset="0"/>
              </a:rPr>
              <a:t>6.Sequence of steps to Send an email using </a:t>
            </a:r>
            <a:r>
              <a:rPr lang="en-US" sz="1400" dirty="0" err="1">
                <a:latin typeface="Times New Roman" panose="02020603050405020304" pitchFamily="18" charset="0"/>
                <a:cs typeface="Times New Roman" panose="02020603050405020304" pitchFamily="18" charset="0"/>
              </a:rPr>
              <a:t>smptlib</a:t>
            </a:r>
            <a:r>
              <a:rPr lang="en-US" sz="1400" dirty="0">
                <a:latin typeface="Times New Roman" panose="02020603050405020304" pitchFamily="18" charset="0"/>
                <a:cs typeface="Times New Roman" panose="02020603050405020304" pitchFamily="18" charset="0"/>
              </a:rPr>
              <a:t> module</a:t>
            </a:r>
          </a:p>
          <a:p>
            <a:r>
              <a:rPr lang="en-US" sz="1400" dirty="0">
                <a:latin typeface="Times New Roman" panose="02020603050405020304" pitchFamily="18" charset="0"/>
                <a:cs typeface="Times New Roman" panose="02020603050405020304" pitchFamily="18" charset="0"/>
              </a:rPr>
              <a:t>7.code</a:t>
            </a:r>
          </a:p>
          <a:p>
            <a:r>
              <a:rPr lang="en-US" sz="1400" dirty="0">
                <a:latin typeface="Times New Roman" panose="02020603050405020304" pitchFamily="18" charset="0"/>
                <a:cs typeface="Times New Roman" panose="02020603050405020304" pitchFamily="18" charset="0"/>
              </a:rPr>
              <a:t>8.Output screens</a:t>
            </a:r>
          </a:p>
          <a:p>
            <a:r>
              <a:rPr lang="en-US" sz="1400" dirty="0">
                <a:latin typeface="Times New Roman" panose="02020603050405020304" pitchFamily="18" charset="0"/>
                <a:cs typeface="Times New Roman" panose="02020603050405020304" pitchFamily="18" charset="0"/>
              </a:rPr>
              <a:t>9.Benefits</a:t>
            </a:r>
          </a:p>
          <a:p>
            <a:r>
              <a:rPr lang="en-US" sz="1400" dirty="0">
                <a:latin typeface="Times New Roman" panose="02020603050405020304" pitchFamily="18" charset="0"/>
                <a:cs typeface="Times New Roman" panose="02020603050405020304" pitchFamily="18" charset="0"/>
              </a:rPr>
              <a:t>10.Conclusion</a:t>
            </a:r>
          </a:p>
          <a:p>
            <a:r>
              <a:rPr lang="en-US" sz="1400" dirty="0">
                <a:latin typeface="Times New Roman" panose="02020603050405020304" pitchFamily="18" charset="0"/>
                <a:cs typeface="Times New Roman" panose="02020603050405020304" pitchFamily="18" charset="0"/>
              </a:rPr>
              <a:t>11.Future enhancements</a:t>
            </a:r>
          </a:p>
          <a:p>
            <a:r>
              <a:rPr lang="en-US" sz="1400" dirty="0">
                <a:latin typeface="Times New Roman" panose="02020603050405020304" pitchFamily="18" charset="0"/>
                <a:cs typeface="Times New Roman" panose="02020603050405020304" pitchFamily="18" charset="0"/>
              </a:rPr>
              <a:t>12.References</a:t>
            </a:r>
          </a:p>
          <a:p>
            <a:endParaRPr lang="en-US" dirty="0"/>
          </a:p>
        </p:txBody>
      </p:sp>
    </p:spTree>
    <p:extLst>
      <p:ext uri="{BB962C8B-B14F-4D97-AF65-F5344CB8AC3E}">
        <p14:creationId xmlns:p14="http://schemas.microsoft.com/office/powerpoint/2010/main" val="2812480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06DE0B-4F10-4429-A4BE-B0C824CA5380}"/>
              </a:ext>
            </a:extLst>
          </p:cNvPr>
          <p:cNvSpPr txBox="1"/>
          <p:nvPr/>
        </p:nvSpPr>
        <p:spPr>
          <a:xfrm>
            <a:off x="1285656" y="799606"/>
            <a:ext cx="4092607"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Introduction to stock analyzer</a:t>
            </a:r>
          </a:p>
        </p:txBody>
      </p:sp>
      <p:sp>
        <p:nvSpPr>
          <p:cNvPr id="3" name="TextBox 2">
            <a:extLst>
              <a:ext uri="{FF2B5EF4-FFF2-40B4-BE49-F238E27FC236}">
                <a16:creationId xmlns:a16="http://schemas.microsoft.com/office/drawing/2014/main" id="{0A5733BC-B9FD-4425-BEFA-B471755A71C9}"/>
              </a:ext>
            </a:extLst>
          </p:cNvPr>
          <p:cNvSpPr txBox="1"/>
          <p:nvPr/>
        </p:nvSpPr>
        <p:spPr>
          <a:xfrm>
            <a:off x="1259023" y="1395663"/>
            <a:ext cx="5286155" cy="1067665"/>
          </a:xfrm>
          <a:prstGeom prst="rect">
            <a:avLst/>
          </a:prstGeom>
          <a:noFill/>
        </p:spPr>
        <p:txBody>
          <a:bodyPr wrap="square" rtlCol="0">
            <a:spAutoFit/>
          </a:bodyPr>
          <a:lstStyle/>
          <a:p>
            <a:pPr>
              <a:lnSpc>
                <a:spcPct val="115000"/>
              </a:lnSpc>
              <a:spcAft>
                <a:spcPts val="800"/>
              </a:spcAft>
            </a:pPr>
            <a:r>
              <a:rPr lang="en-IN" sz="14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Everyone in this world is busy and we often forget things. Motivated by these two statements, I decided to build a simple cryptocurrency price alert microservice that will send an email notification if the price of a specified coin goes above/below a certain threshold.</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9E1ED69-C6D9-40D0-968B-7D6F27703D42}"/>
              </a:ext>
            </a:extLst>
          </p:cNvPr>
          <p:cNvSpPr txBox="1"/>
          <p:nvPr/>
        </p:nvSpPr>
        <p:spPr>
          <a:xfrm>
            <a:off x="5645217" y="2974206"/>
            <a:ext cx="914400"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4D6F1D4F-1DDE-41D7-90B3-0B6246458C36}"/>
              </a:ext>
            </a:extLst>
          </p:cNvPr>
          <p:cNvSpPr txBox="1"/>
          <p:nvPr/>
        </p:nvSpPr>
        <p:spPr>
          <a:xfrm>
            <a:off x="1259023" y="2463328"/>
            <a:ext cx="5199529" cy="1323439"/>
          </a:xfrm>
          <a:prstGeom prst="rect">
            <a:avLst/>
          </a:prstGeom>
          <a:noFill/>
        </p:spPr>
        <p:txBody>
          <a:bodyPr wrap="square" rtlCol="0">
            <a:spAutoFit/>
          </a:bodyPr>
          <a:lstStyle/>
          <a:p>
            <a:r>
              <a:rPr lang="en-IN" sz="16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You no longer need to stare at the market to check the price all day. All you need to do is choose the currency and specify the threshold price. That’s it. You’ll get notified via the provided email address</a:t>
            </a:r>
          </a:p>
          <a:p>
            <a:endParaRPr lang="en-US" sz="1600" kern="1200" dirty="0">
              <a:solidFill>
                <a:schemeClr val="tx1"/>
              </a:solidFill>
              <a:latin typeface="+mn-lt"/>
              <a:ea typeface="+mn-ea"/>
              <a:cs typeface="+mn-cs"/>
            </a:endParaRPr>
          </a:p>
        </p:txBody>
      </p:sp>
      <p:pic>
        <p:nvPicPr>
          <p:cNvPr id="11" name="Picture 10">
            <a:extLst>
              <a:ext uri="{FF2B5EF4-FFF2-40B4-BE49-F238E27FC236}">
                <a16:creationId xmlns:a16="http://schemas.microsoft.com/office/drawing/2014/main" id="{433927BF-C594-4F73-BD9F-E809DC60B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3739" y="978983"/>
            <a:ext cx="4991616" cy="2807784"/>
          </a:xfrm>
          <a:prstGeom prst="rect">
            <a:avLst/>
          </a:prstGeom>
        </p:spPr>
      </p:pic>
    </p:spTree>
    <p:extLst>
      <p:ext uri="{BB962C8B-B14F-4D97-AF65-F5344CB8AC3E}">
        <p14:creationId xmlns:p14="http://schemas.microsoft.com/office/powerpoint/2010/main" val="1318311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1C356E-AE56-4FB5-98A6-CF884292CC3B}"/>
              </a:ext>
            </a:extLst>
          </p:cNvPr>
          <p:cNvSpPr txBox="1"/>
          <p:nvPr/>
        </p:nvSpPr>
        <p:spPr>
          <a:xfrm>
            <a:off x="1095270" y="967078"/>
            <a:ext cx="7297959" cy="550920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Tools and Technologies</a:t>
            </a:r>
          </a:p>
          <a:p>
            <a:endParaRPr lang="en-US" sz="2000" dirty="0"/>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Software : visual studio code</a:t>
            </a:r>
          </a:p>
          <a:p>
            <a:pPr lvl="1"/>
            <a:r>
              <a:rPr lang="en-IN" sz="2000" b="0" i="0" dirty="0">
                <a:solidFill>
                  <a:srgbClr val="4D5156"/>
                </a:solidFill>
                <a:effectLst/>
                <a:latin typeface="arial" panose="020B0604020202020204" pitchFamily="34" charset="0"/>
              </a:rPr>
              <a:t>Visual Studio Code is a source-code editor made by      Microsoft for Windows, Linux and macOS. Features include support for debugging, syntax highlighting, intelligent code completion, snippets, code refactoring, and embedded Git</a:t>
            </a:r>
            <a:r>
              <a:rPr lang="en-US" sz="2000" dirty="0">
                <a:latin typeface="Times New Roman" panose="02020603050405020304" pitchFamily="18" charset="0"/>
              </a:rPr>
              <a:t>.</a:t>
            </a:r>
            <a:endParaRPr lang="en-US" sz="2000" dirty="0"/>
          </a:p>
          <a:p>
            <a:pPr algn="just"/>
            <a:endParaRPr lang="en-US" sz="2000" dirty="0"/>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Programming language :Python</a:t>
            </a:r>
          </a:p>
          <a:p>
            <a:r>
              <a:rPr lang="en-US" sz="2000" b="1"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202124"/>
                </a:solidFill>
                <a:effectLst/>
                <a:latin typeface="Times New Roman" panose="02020603050405020304" pitchFamily="18" charset="0"/>
                <a:ea typeface="Calibri" panose="020F0502020204030204" pitchFamily="34" charset="0"/>
              </a:rPr>
              <a:t>Python is an interpreted, object-oriented, high-level</a:t>
            </a:r>
          </a:p>
          <a:p>
            <a:r>
              <a:rPr lang="en-US" sz="2000" dirty="0">
                <a:solidFill>
                  <a:srgbClr val="202124"/>
                </a:solidFill>
                <a:effectLst/>
                <a:latin typeface="Times New Roman" panose="02020603050405020304" pitchFamily="18" charset="0"/>
                <a:ea typeface="Calibri" panose="020F0502020204030204" pitchFamily="34" charset="0"/>
              </a:rPr>
              <a:t>        programming language. </a:t>
            </a:r>
          </a:p>
          <a:p>
            <a:pPr algn="just"/>
            <a:r>
              <a:rPr lang="en-US" sz="2000" dirty="0">
                <a:solidFill>
                  <a:srgbClr val="202124"/>
                </a:solidFill>
                <a:effectLst/>
                <a:latin typeface="Times New Roman" panose="02020603050405020304" pitchFamily="18" charset="0"/>
                <a:ea typeface="Calibri" panose="020F0502020204030204" pitchFamily="34" charset="0"/>
              </a:rPr>
              <a:t>       Python is simple, easy to learn syntax emphasizes readability.</a:t>
            </a:r>
          </a:p>
          <a:p>
            <a:pPr lvl="1"/>
            <a:r>
              <a:rPr lang="en-US" sz="2000" dirty="0">
                <a:solidFill>
                  <a:srgbClr val="202124"/>
                </a:solidFill>
                <a:effectLst/>
                <a:latin typeface="Times New Roman" panose="02020603050405020304" pitchFamily="18" charset="0"/>
                <a:ea typeface="Calibri" panose="020F0502020204030204" pitchFamily="34" charset="0"/>
              </a:rPr>
              <a:t>Python supports modules and packages, which encourages    program modularity and code</a:t>
            </a:r>
          </a:p>
          <a:p>
            <a:pPr algn="just"/>
            <a:r>
              <a:rPr lang="en-US" sz="2000" dirty="0">
                <a:solidFill>
                  <a:srgbClr val="202124"/>
                </a:solidFill>
                <a:latin typeface="Times New Roman" panose="02020603050405020304" pitchFamily="18" charset="0"/>
              </a:rPr>
              <a:t>       reuse.</a:t>
            </a:r>
          </a:p>
          <a:p>
            <a:pPr algn="just"/>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C048B2D-77E4-492F-B565-3A011A9BC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2411" y="3482955"/>
            <a:ext cx="1626106" cy="1558464"/>
          </a:xfrm>
          <a:prstGeom prst="rect">
            <a:avLst/>
          </a:prstGeom>
        </p:spPr>
      </p:pic>
      <p:pic>
        <p:nvPicPr>
          <p:cNvPr id="7" name="Picture 6">
            <a:extLst>
              <a:ext uri="{FF2B5EF4-FFF2-40B4-BE49-F238E27FC236}">
                <a16:creationId xmlns:a16="http://schemas.microsoft.com/office/drawing/2014/main" id="{944CA345-6A99-4226-BDCE-127D4125EC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2410" y="1085547"/>
            <a:ext cx="1558463" cy="1558463"/>
          </a:xfrm>
          <a:prstGeom prst="rect">
            <a:avLst/>
          </a:prstGeom>
        </p:spPr>
      </p:pic>
    </p:spTree>
    <p:extLst>
      <p:ext uri="{BB962C8B-B14F-4D97-AF65-F5344CB8AC3E}">
        <p14:creationId xmlns:p14="http://schemas.microsoft.com/office/powerpoint/2010/main" val="3518251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64442B3-ADD5-4E72-A450-AF7F3B11B3B7}"/>
              </a:ext>
            </a:extLst>
          </p:cNvPr>
          <p:cNvSpPr txBox="1"/>
          <p:nvPr/>
        </p:nvSpPr>
        <p:spPr>
          <a:xfrm>
            <a:off x="1193533" y="1742497"/>
            <a:ext cx="7671334" cy="2862322"/>
          </a:xfrm>
          <a:prstGeom prst="rect">
            <a:avLst/>
          </a:prstGeom>
          <a:noFill/>
        </p:spPr>
        <p:txBody>
          <a:bodyPr wrap="square">
            <a:spAutoFit/>
          </a:bodyPr>
          <a:lstStyle/>
          <a:p>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smtplib</a:t>
            </a:r>
            <a:endParaRPr lang="en-IN" b="0" dirty="0">
              <a:solidFill>
                <a:srgbClr val="D4D4D4"/>
              </a:solidFill>
              <a:effectLst/>
              <a:latin typeface="Consolas" panose="020B0609020204030204" pitchFamily="49" charset="0"/>
            </a:endParaRPr>
          </a:p>
          <a:p>
            <a:r>
              <a:rPr lang="en-IN" b="0" dirty="0">
                <a:solidFill>
                  <a:srgbClr val="C586C0"/>
                </a:solidFill>
                <a:effectLst/>
                <a:latin typeface="Consolas" panose="020B0609020204030204" pitchFamily="49" charset="0"/>
              </a:rPr>
              <a:t>from</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selenium</a:t>
            </a: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webdriver</a:t>
            </a:r>
            <a:endParaRPr lang="en-IN" b="0" dirty="0">
              <a:solidFill>
                <a:srgbClr val="D4D4D4"/>
              </a:solidFill>
              <a:effectLst/>
              <a:latin typeface="Consolas" panose="020B0609020204030204" pitchFamily="49" charset="0"/>
            </a:endParaRPr>
          </a:p>
          <a:p>
            <a:r>
              <a:rPr lang="en-IN" b="0" dirty="0">
                <a:solidFill>
                  <a:srgbClr val="C586C0"/>
                </a:solidFill>
                <a:effectLst/>
                <a:latin typeface="Consolas" panose="020B0609020204030204" pitchFamily="49" charset="0"/>
              </a:rPr>
              <a:t>from</a:t>
            </a:r>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selenium</a:t>
            </a:r>
            <a:r>
              <a:rPr lang="en-IN" b="0" dirty="0" err="1">
                <a:solidFill>
                  <a:srgbClr val="D4D4D4"/>
                </a:solidFill>
                <a:effectLst/>
                <a:latin typeface="Consolas" panose="020B0609020204030204" pitchFamily="49" charset="0"/>
              </a:rPr>
              <a:t>.</a:t>
            </a:r>
            <a:r>
              <a:rPr lang="en-IN" b="0" dirty="0" err="1">
                <a:solidFill>
                  <a:srgbClr val="4EC9B0"/>
                </a:solidFill>
                <a:effectLst/>
                <a:latin typeface="Consolas" panose="020B0609020204030204" pitchFamily="49" charset="0"/>
              </a:rPr>
              <a:t>webdriver</a:t>
            </a:r>
            <a:r>
              <a:rPr lang="en-IN" b="0" dirty="0" err="1">
                <a:solidFill>
                  <a:srgbClr val="D4D4D4"/>
                </a:solidFill>
                <a:effectLst/>
                <a:latin typeface="Consolas" panose="020B0609020204030204" pitchFamily="49" charset="0"/>
              </a:rPr>
              <a:t>.</a:t>
            </a:r>
            <a:r>
              <a:rPr lang="en-IN" b="0" dirty="0" err="1">
                <a:solidFill>
                  <a:srgbClr val="4EC9B0"/>
                </a:solidFill>
                <a:effectLst/>
                <a:latin typeface="Consolas" panose="020B0609020204030204" pitchFamily="49" charset="0"/>
              </a:rPr>
              <a:t>common</a:t>
            </a: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keys</a:t>
            </a:r>
            <a:endParaRPr lang="en-IN" b="0" dirty="0">
              <a:solidFill>
                <a:srgbClr val="D4D4D4"/>
              </a:solidFill>
              <a:effectLst/>
              <a:latin typeface="Consolas" panose="020B0609020204030204" pitchFamily="49" charset="0"/>
            </a:endParaRPr>
          </a:p>
          <a:p>
            <a:r>
              <a:rPr lang="en-IN" b="0" dirty="0">
                <a:solidFill>
                  <a:srgbClr val="C586C0"/>
                </a:solidFill>
                <a:effectLst/>
                <a:latin typeface="Consolas" panose="020B0609020204030204" pitchFamily="49" charset="0"/>
              </a:rPr>
              <a:t>from</a:t>
            </a:r>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selenium</a:t>
            </a:r>
            <a:r>
              <a:rPr lang="en-IN" b="0" dirty="0" err="1">
                <a:solidFill>
                  <a:srgbClr val="D4D4D4"/>
                </a:solidFill>
                <a:effectLst/>
                <a:latin typeface="Consolas" panose="020B0609020204030204" pitchFamily="49" charset="0"/>
              </a:rPr>
              <a:t>.</a:t>
            </a:r>
            <a:r>
              <a:rPr lang="en-IN" b="0" dirty="0" err="1">
                <a:solidFill>
                  <a:srgbClr val="4EC9B0"/>
                </a:solidFill>
                <a:effectLst/>
                <a:latin typeface="Consolas" panose="020B0609020204030204" pitchFamily="49" charset="0"/>
              </a:rPr>
              <a:t>webdriver</a:t>
            </a:r>
            <a:r>
              <a:rPr lang="en-IN" b="0" dirty="0" err="1">
                <a:solidFill>
                  <a:srgbClr val="D4D4D4"/>
                </a:solidFill>
                <a:effectLst/>
                <a:latin typeface="Consolas" panose="020B0609020204030204" pitchFamily="49" charset="0"/>
              </a:rPr>
              <a:t>.</a:t>
            </a:r>
            <a:r>
              <a:rPr lang="en-IN" b="0" dirty="0" err="1">
                <a:solidFill>
                  <a:srgbClr val="4EC9B0"/>
                </a:solidFill>
                <a:effectLst/>
                <a:latin typeface="Consolas" panose="020B0609020204030204" pitchFamily="49" charset="0"/>
              </a:rPr>
              <a:t>support</a:t>
            </a:r>
            <a:r>
              <a:rPr lang="en-IN" b="0" dirty="0" err="1">
                <a:solidFill>
                  <a:srgbClr val="D4D4D4"/>
                </a:solidFill>
                <a:effectLst/>
                <a:latin typeface="Consolas" panose="020B0609020204030204" pitchFamily="49" charset="0"/>
              </a:rPr>
              <a:t>.</a:t>
            </a:r>
            <a:r>
              <a:rPr lang="en-IN" b="0" dirty="0" err="1">
                <a:solidFill>
                  <a:srgbClr val="4EC9B0"/>
                </a:solidFill>
                <a:effectLst/>
                <a:latin typeface="Consolas" panose="020B0609020204030204" pitchFamily="49" charset="0"/>
              </a:rPr>
              <a:t>ui</a:t>
            </a: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Select</a:t>
            </a:r>
            <a:endParaRPr lang="en-IN" b="0" dirty="0">
              <a:solidFill>
                <a:srgbClr val="D4D4D4"/>
              </a:solidFill>
              <a:effectLst/>
              <a:latin typeface="Consolas" panose="020B0609020204030204" pitchFamily="49" charset="0"/>
            </a:endParaRPr>
          </a:p>
          <a:p>
            <a:r>
              <a:rPr lang="en-IN" b="0" dirty="0">
                <a:solidFill>
                  <a:srgbClr val="C586C0"/>
                </a:solidFill>
                <a:effectLst/>
                <a:latin typeface="Consolas" panose="020B0609020204030204" pitchFamily="49" charset="0"/>
              </a:rPr>
              <a:t>from</a:t>
            </a:r>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selenium</a:t>
            </a:r>
            <a:r>
              <a:rPr lang="en-IN" b="0" dirty="0" err="1">
                <a:solidFill>
                  <a:srgbClr val="D4D4D4"/>
                </a:solidFill>
                <a:effectLst/>
                <a:latin typeface="Consolas" panose="020B0609020204030204" pitchFamily="49" charset="0"/>
              </a:rPr>
              <a:t>.</a:t>
            </a:r>
            <a:r>
              <a:rPr lang="en-IN" b="0" dirty="0" err="1">
                <a:solidFill>
                  <a:srgbClr val="4EC9B0"/>
                </a:solidFill>
                <a:effectLst/>
                <a:latin typeface="Consolas" panose="020B0609020204030204" pitchFamily="49" charset="0"/>
              </a:rPr>
              <a:t>webdriver</a:t>
            </a:r>
            <a:r>
              <a:rPr lang="en-IN" b="0" dirty="0" err="1">
                <a:solidFill>
                  <a:srgbClr val="D4D4D4"/>
                </a:solidFill>
                <a:effectLst/>
                <a:latin typeface="Consolas" panose="020B0609020204030204" pitchFamily="49" charset="0"/>
              </a:rPr>
              <a:t>.</a:t>
            </a:r>
            <a:r>
              <a:rPr lang="en-IN" b="0" dirty="0" err="1">
                <a:solidFill>
                  <a:srgbClr val="4EC9B0"/>
                </a:solidFill>
                <a:effectLst/>
                <a:latin typeface="Consolas" panose="020B0609020204030204" pitchFamily="49" charset="0"/>
              </a:rPr>
              <a:t>common</a:t>
            </a:r>
            <a:r>
              <a:rPr lang="en-IN" b="0" dirty="0" err="1">
                <a:solidFill>
                  <a:srgbClr val="D4D4D4"/>
                </a:solidFill>
                <a:effectLst/>
                <a:latin typeface="Consolas" panose="020B0609020204030204" pitchFamily="49" charset="0"/>
              </a:rPr>
              <a:t>.</a:t>
            </a:r>
            <a:r>
              <a:rPr lang="en-IN" b="0" dirty="0" err="1">
                <a:solidFill>
                  <a:srgbClr val="4EC9B0"/>
                </a:solidFill>
                <a:effectLst/>
                <a:latin typeface="Consolas" panose="020B0609020204030204" pitchFamily="49" charset="0"/>
              </a:rPr>
              <a:t>keys</a:t>
            </a: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Keys</a:t>
            </a:r>
            <a:endParaRPr lang="en-IN" b="0" dirty="0">
              <a:solidFill>
                <a:srgbClr val="D4D4D4"/>
              </a:solidFill>
              <a:effectLst/>
              <a:latin typeface="Consolas" panose="020B0609020204030204" pitchFamily="49" charset="0"/>
            </a:endParaRPr>
          </a:p>
          <a:p>
            <a:r>
              <a:rPr lang="en-IN" b="0" dirty="0">
                <a:solidFill>
                  <a:srgbClr val="C586C0"/>
                </a:solidFill>
                <a:effectLst/>
                <a:latin typeface="Consolas" panose="020B0609020204030204" pitchFamily="49" charset="0"/>
              </a:rPr>
              <a:t>from</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selenium</a:t>
            </a:r>
            <a:r>
              <a:rPr lang="en-IN" b="0" dirty="0">
                <a:solidFill>
                  <a:srgbClr val="D4D4D4"/>
                </a:solidFill>
                <a:effectLst/>
                <a:latin typeface="Consolas" panose="020B0609020204030204" pitchFamily="49" charset="0"/>
              </a:rPr>
              <a:t>.</a:t>
            </a:r>
            <a:r>
              <a:rPr lang="en-IN" b="0" dirty="0">
                <a:solidFill>
                  <a:srgbClr val="4EC9B0"/>
                </a:solidFill>
                <a:effectLst/>
                <a:latin typeface="Consolas" panose="020B0609020204030204" pitchFamily="49" charset="0"/>
              </a:rPr>
              <a:t>webdriver</a:t>
            </a:r>
            <a:r>
              <a:rPr lang="en-IN" b="0" dirty="0">
                <a:solidFill>
                  <a:srgbClr val="D4D4D4"/>
                </a:solidFill>
                <a:effectLst/>
                <a:latin typeface="Consolas" panose="020B0609020204030204" pitchFamily="49" charset="0"/>
              </a:rPr>
              <a:t>.</a:t>
            </a:r>
            <a:r>
              <a:rPr lang="en-IN" b="0" dirty="0">
                <a:solidFill>
                  <a:srgbClr val="4EC9B0"/>
                </a:solidFill>
                <a:effectLst/>
                <a:latin typeface="Consolas" panose="020B0609020204030204" pitchFamily="49" charset="0"/>
              </a:rPr>
              <a:t>common</a:t>
            </a:r>
            <a:r>
              <a:rPr lang="en-IN" b="0" dirty="0">
                <a:solidFill>
                  <a:srgbClr val="D4D4D4"/>
                </a:solidFill>
                <a:effectLst/>
                <a:latin typeface="Consolas" panose="020B0609020204030204" pitchFamily="49" charset="0"/>
              </a:rPr>
              <a:t>.</a:t>
            </a:r>
            <a:r>
              <a:rPr lang="en-IN" b="0" dirty="0">
                <a:solidFill>
                  <a:srgbClr val="4EC9B0"/>
                </a:solidFill>
                <a:effectLst/>
                <a:latin typeface="Consolas" panose="020B0609020204030204" pitchFamily="49" charset="0"/>
              </a:rPr>
              <a:t>by</a:t>
            </a: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By</a:t>
            </a:r>
            <a:endParaRPr lang="en-IN" b="0" dirty="0">
              <a:solidFill>
                <a:srgbClr val="D4D4D4"/>
              </a:solidFill>
              <a:effectLst/>
              <a:latin typeface="Consolas" panose="020B0609020204030204" pitchFamily="49" charset="0"/>
            </a:endParaRPr>
          </a:p>
          <a:p>
            <a:r>
              <a:rPr lang="en-IN" b="0" dirty="0">
                <a:solidFill>
                  <a:srgbClr val="C586C0"/>
                </a:solidFill>
                <a:effectLst/>
                <a:latin typeface="Consolas" panose="020B0609020204030204" pitchFamily="49" charset="0"/>
              </a:rPr>
              <a:t>from</a:t>
            </a:r>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selenium</a:t>
            </a:r>
            <a:r>
              <a:rPr lang="en-IN" b="0" dirty="0" err="1">
                <a:solidFill>
                  <a:srgbClr val="D4D4D4"/>
                </a:solidFill>
                <a:effectLst/>
                <a:latin typeface="Consolas" panose="020B0609020204030204" pitchFamily="49" charset="0"/>
              </a:rPr>
              <a:t>.</a:t>
            </a:r>
            <a:r>
              <a:rPr lang="en-IN" b="0" dirty="0" err="1">
                <a:solidFill>
                  <a:srgbClr val="4EC9B0"/>
                </a:solidFill>
                <a:effectLst/>
                <a:latin typeface="Consolas" panose="020B0609020204030204" pitchFamily="49" charset="0"/>
              </a:rPr>
              <a:t>webdriver</a:t>
            </a:r>
            <a:r>
              <a:rPr lang="en-IN" b="0" dirty="0" err="1">
                <a:solidFill>
                  <a:srgbClr val="D4D4D4"/>
                </a:solidFill>
                <a:effectLst/>
                <a:latin typeface="Consolas" panose="020B0609020204030204" pitchFamily="49" charset="0"/>
              </a:rPr>
              <a:t>.</a:t>
            </a:r>
            <a:r>
              <a:rPr lang="en-IN" b="0" dirty="0" err="1">
                <a:solidFill>
                  <a:srgbClr val="4EC9B0"/>
                </a:solidFill>
                <a:effectLst/>
                <a:latin typeface="Consolas" panose="020B0609020204030204" pitchFamily="49" charset="0"/>
              </a:rPr>
              <a:t>support</a:t>
            </a:r>
            <a:r>
              <a:rPr lang="en-IN" b="0" dirty="0" err="1">
                <a:solidFill>
                  <a:srgbClr val="D4D4D4"/>
                </a:solidFill>
                <a:effectLst/>
                <a:latin typeface="Consolas" panose="020B0609020204030204" pitchFamily="49" charset="0"/>
              </a:rPr>
              <a:t>.</a:t>
            </a:r>
            <a:r>
              <a:rPr lang="en-IN" b="0" dirty="0" err="1">
                <a:solidFill>
                  <a:srgbClr val="4EC9B0"/>
                </a:solidFill>
                <a:effectLst/>
                <a:latin typeface="Consolas" panose="020B0609020204030204" pitchFamily="49" charset="0"/>
              </a:rPr>
              <a:t>ui</a:t>
            </a: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WebDriverWait</a:t>
            </a:r>
            <a:endParaRPr lang="en-IN" b="0" dirty="0">
              <a:solidFill>
                <a:srgbClr val="D4D4D4"/>
              </a:solidFill>
              <a:effectLst/>
              <a:latin typeface="Consolas" panose="020B0609020204030204" pitchFamily="49" charset="0"/>
            </a:endParaRPr>
          </a:p>
          <a:p>
            <a:r>
              <a:rPr lang="en-IN" b="0" dirty="0">
                <a:solidFill>
                  <a:srgbClr val="C586C0"/>
                </a:solidFill>
                <a:effectLst/>
                <a:latin typeface="Consolas" panose="020B0609020204030204" pitchFamily="49" charset="0"/>
              </a:rPr>
              <a:t>from</a:t>
            </a:r>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selenium</a:t>
            </a:r>
            <a:r>
              <a:rPr lang="en-IN" b="0" dirty="0" err="1">
                <a:solidFill>
                  <a:srgbClr val="D4D4D4"/>
                </a:solidFill>
                <a:effectLst/>
                <a:latin typeface="Consolas" panose="020B0609020204030204" pitchFamily="49" charset="0"/>
              </a:rPr>
              <a:t>.</a:t>
            </a:r>
            <a:r>
              <a:rPr lang="en-IN" b="0" dirty="0" err="1">
                <a:solidFill>
                  <a:srgbClr val="4EC9B0"/>
                </a:solidFill>
                <a:effectLst/>
                <a:latin typeface="Consolas" panose="020B0609020204030204" pitchFamily="49" charset="0"/>
              </a:rPr>
              <a:t>webdriver</a:t>
            </a:r>
            <a:r>
              <a:rPr lang="en-IN" b="0" dirty="0" err="1">
                <a:solidFill>
                  <a:srgbClr val="D4D4D4"/>
                </a:solidFill>
                <a:effectLst/>
                <a:latin typeface="Consolas" panose="020B0609020204030204" pitchFamily="49" charset="0"/>
              </a:rPr>
              <a:t>.</a:t>
            </a:r>
            <a:r>
              <a:rPr lang="en-IN" b="0" dirty="0" err="1">
                <a:solidFill>
                  <a:srgbClr val="4EC9B0"/>
                </a:solidFill>
                <a:effectLst/>
                <a:latin typeface="Consolas" panose="020B0609020204030204" pitchFamily="49" charset="0"/>
              </a:rPr>
              <a:t>support</a:t>
            </a:r>
            <a:r>
              <a:rPr lang="en-IN" b="0" dirty="0">
                <a:solidFill>
                  <a:srgbClr val="D4D4D4"/>
                </a:solidFill>
                <a:effectLst/>
                <a:latin typeface="Consolas" panose="020B0609020204030204" pitchFamily="49" charset="0"/>
              </a:rPr>
              <a:t> </a:t>
            </a:r>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err="1">
                <a:solidFill>
                  <a:srgbClr val="4EC9B0"/>
                </a:solidFill>
                <a:effectLst/>
                <a:latin typeface="Consolas" panose="020B0609020204030204" pitchFamily="49" charset="0"/>
              </a:rPr>
              <a:t>expected_conditions</a:t>
            </a:r>
            <a:r>
              <a:rPr lang="en-IN" b="0" dirty="0" err="1">
                <a:solidFill>
                  <a:srgbClr val="C586C0"/>
                </a:solidFill>
                <a:effectLst/>
                <a:latin typeface="Consolas" panose="020B0609020204030204" pitchFamily="49" charset="0"/>
              </a:rPr>
              <a:t>as</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EC</a:t>
            </a:r>
            <a:endParaRPr lang="en-IN" b="0" dirty="0">
              <a:solidFill>
                <a:srgbClr val="D4D4D4"/>
              </a:solidFill>
              <a:effectLst/>
              <a:latin typeface="Consolas" panose="020B0609020204030204" pitchFamily="49" charset="0"/>
            </a:endParaRPr>
          </a:p>
          <a:p>
            <a:r>
              <a:rPr lang="en-IN" b="0" dirty="0">
                <a:solidFill>
                  <a:srgbClr val="C586C0"/>
                </a:solidFill>
                <a:effectLst/>
                <a:latin typeface="Consolas" panose="020B0609020204030204" pitchFamily="49" charset="0"/>
              </a:rPr>
              <a:t>import</a:t>
            </a:r>
            <a:r>
              <a:rPr lang="en-IN" b="0" dirty="0">
                <a:solidFill>
                  <a:srgbClr val="D4D4D4"/>
                </a:solidFill>
                <a:effectLst/>
                <a:latin typeface="Consolas" panose="020B0609020204030204" pitchFamily="49" charset="0"/>
              </a:rPr>
              <a:t> </a:t>
            </a:r>
            <a:r>
              <a:rPr lang="en-IN" b="0" dirty="0">
                <a:solidFill>
                  <a:srgbClr val="4EC9B0"/>
                </a:solidFill>
                <a:effectLst/>
                <a:latin typeface="Consolas" panose="020B0609020204030204" pitchFamily="49" charset="0"/>
              </a:rPr>
              <a:t>time</a:t>
            </a:r>
            <a:endParaRPr lang="en-IN" b="0"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7179FFA1-D428-4EB5-AE7E-87036E7262EA}"/>
              </a:ext>
            </a:extLst>
          </p:cNvPr>
          <p:cNvSpPr txBox="1"/>
          <p:nvPr/>
        </p:nvSpPr>
        <p:spPr>
          <a:xfrm>
            <a:off x="1193533" y="1241660"/>
            <a:ext cx="4307305" cy="369332"/>
          </a:xfrm>
          <a:prstGeom prst="rect">
            <a:avLst/>
          </a:prstGeom>
          <a:noFill/>
        </p:spPr>
        <p:txBody>
          <a:bodyPr wrap="square" rtlCol="0">
            <a:spAutoFit/>
          </a:bodyPr>
          <a:lstStyle/>
          <a:p>
            <a:r>
              <a:rPr lang="en-IN" b="1" dirty="0">
                <a:latin typeface="Algerian" panose="04020705040A02060702" pitchFamily="82" charset="0"/>
              </a:rPr>
              <a:t>2.IMPORTING STANDARD LIBRARIES</a:t>
            </a:r>
          </a:p>
        </p:txBody>
      </p:sp>
    </p:spTree>
    <p:extLst>
      <p:ext uri="{BB962C8B-B14F-4D97-AF65-F5344CB8AC3E}">
        <p14:creationId xmlns:p14="http://schemas.microsoft.com/office/powerpoint/2010/main" val="433942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4701A7-504A-45FA-A983-C3F1A63E11D6}"/>
              </a:ext>
            </a:extLst>
          </p:cNvPr>
          <p:cNvSpPr txBox="1"/>
          <p:nvPr/>
        </p:nvSpPr>
        <p:spPr>
          <a:xfrm flipH="1">
            <a:off x="931242" y="1270534"/>
            <a:ext cx="4612909" cy="400110"/>
          </a:xfrm>
          <a:prstGeom prst="rect">
            <a:avLst/>
          </a:prstGeom>
          <a:noFill/>
        </p:spPr>
        <p:txBody>
          <a:bodyPr wrap="square" rtlCol="0">
            <a:spAutoFit/>
          </a:bodyPr>
          <a:lstStyle/>
          <a:p>
            <a:r>
              <a:rPr lang="en-IN" sz="2000" dirty="0">
                <a:latin typeface="Arial Rounded MT Bold" panose="020F0704030504030204" pitchFamily="34" charset="0"/>
              </a:rPr>
              <a:t>3.AUTOMATION USING SELENIUM</a:t>
            </a:r>
          </a:p>
        </p:txBody>
      </p:sp>
      <p:sp>
        <p:nvSpPr>
          <p:cNvPr id="5" name="TextBox 4">
            <a:extLst>
              <a:ext uri="{FF2B5EF4-FFF2-40B4-BE49-F238E27FC236}">
                <a16:creationId xmlns:a16="http://schemas.microsoft.com/office/drawing/2014/main" id="{5A2E12AE-3C88-4EB9-AEF5-370DA9E90C05}"/>
              </a:ext>
            </a:extLst>
          </p:cNvPr>
          <p:cNvSpPr txBox="1"/>
          <p:nvPr/>
        </p:nvSpPr>
        <p:spPr>
          <a:xfrm>
            <a:off x="1395662" y="1890116"/>
            <a:ext cx="8941870" cy="3416320"/>
          </a:xfrm>
          <a:prstGeom prst="rect">
            <a:avLst/>
          </a:prstGeom>
          <a:noFill/>
        </p:spPr>
        <p:txBody>
          <a:bodyPr wrap="square" rtlCol="0">
            <a:spAutoFit/>
          </a:bodyPr>
          <a:lstStyle/>
          <a:p>
            <a:r>
              <a:rPr lang="en-US" sz="1800" b="1" i="0" dirty="0">
                <a:solidFill>
                  <a:srgbClr val="202122"/>
                </a:solidFill>
                <a:effectLst/>
                <a:latin typeface="Times New Roman" panose="02020603050405020304" pitchFamily="18" charset="0"/>
                <a:cs typeface="Times New Roman" panose="02020603050405020304" pitchFamily="18" charset="0"/>
              </a:rPr>
              <a:t>Selenium</a:t>
            </a:r>
            <a:r>
              <a:rPr lang="en-US" sz="1800" b="0" i="0" dirty="0">
                <a:solidFill>
                  <a:srgbClr val="202122"/>
                </a:solidFill>
                <a:effectLst/>
                <a:latin typeface="Times New Roman" panose="02020603050405020304" pitchFamily="18" charset="0"/>
                <a:cs typeface="Times New Roman" panose="02020603050405020304" pitchFamily="18" charset="0"/>
              </a:rPr>
              <a:t> is an open-source umbrella project for a range of tools and libraries aimed at supporting web browser automation. Selenium provides a playback tool for authoring functional tests without the need to learn a test scripting language (Selenium IDE).</a:t>
            </a:r>
          </a:p>
          <a:p>
            <a:pPr marL="342900" indent="-342900">
              <a:buFont typeface="+mj-lt"/>
              <a:buAutoNum type="arabicPeriod"/>
            </a:pPr>
            <a:r>
              <a:rPr lang="en-US" dirty="0">
                <a:solidFill>
                  <a:srgbClr val="202122"/>
                </a:solidFill>
                <a:latin typeface="Times New Roman" panose="02020603050405020304" pitchFamily="18" charset="0"/>
                <a:cs typeface="Times New Roman" panose="02020603050405020304" pitchFamily="18" charset="0"/>
              </a:rPr>
              <a:t>From selenium we import </a:t>
            </a:r>
            <a:r>
              <a:rPr lang="en-US" dirty="0" err="1">
                <a:solidFill>
                  <a:srgbClr val="202122"/>
                </a:solidFill>
                <a:latin typeface="Times New Roman" panose="02020603050405020304" pitchFamily="18" charset="0"/>
                <a:cs typeface="Times New Roman" panose="02020603050405020304" pitchFamily="18" charset="0"/>
              </a:rPr>
              <a:t>webdriver</a:t>
            </a:r>
            <a:r>
              <a:rPr lang="en-US" dirty="0">
                <a:solidFill>
                  <a:srgbClr val="202122"/>
                </a:solidFill>
                <a:latin typeface="Times New Roman" panose="02020603050405020304" pitchFamily="18" charset="0"/>
                <a:cs typeface="Times New Roman" panose="02020603050405020304" pitchFamily="18" charset="0"/>
              </a:rPr>
              <a:t> to use automation using browser.</a:t>
            </a:r>
          </a:p>
          <a:p>
            <a:pPr marL="342900" indent="-342900">
              <a:buFont typeface="+mj-lt"/>
              <a:buAutoNum type="arabicPeriod"/>
            </a:pPr>
            <a:r>
              <a:rPr lang="en-US" dirty="0">
                <a:solidFill>
                  <a:srgbClr val="202122"/>
                </a:solidFill>
                <a:latin typeface="Times New Roman" panose="02020603050405020304" pitchFamily="18" charset="0"/>
                <a:cs typeface="Times New Roman" panose="02020603050405020304" pitchFamily="18" charset="0"/>
              </a:rPr>
              <a:t>From selenium we import keys:</a:t>
            </a:r>
          </a:p>
          <a:p>
            <a:r>
              <a:rPr lang="en-US" dirty="0">
                <a:solidFill>
                  <a:srgbClr val="202122"/>
                </a:solidFill>
                <a:latin typeface="Times New Roman" panose="02020603050405020304" pitchFamily="18" charset="0"/>
                <a:cs typeface="Times New Roman" panose="02020603050405020304" pitchFamily="18" charset="0"/>
              </a:rPr>
              <a:t>                           </a:t>
            </a:r>
            <a:r>
              <a:rPr lang="en-US" b="0" i="0" dirty="0">
                <a:solidFill>
                  <a:srgbClr val="273239"/>
                </a:solidFill>
                <a:effectLst/>
                <a:latin typeface="urw-din"/>
              </a:rPr>
              <a:t>Special Keys is an exclusive feature of Selenium in python, that allows pressing keys through keyboard such as </a:t>
            </a:r>
            <a:r>
              <a:rPr lang="en-US" b="0" i="0" dirty="0" err="1">
                <a:solidFill>
                  <a:srgbClr val="273239"/>
                </a:solidFill>
                <a:effectLst/>
                <a:latin typeface="urw-din"/>
              </a:rPr>
              <a:t>ctrl+f</a:t>
            </a:r>
            <a:r>
              <a:rPr lang="en-US" b="0" i="0" dirty="0">
                <a:solidFill>
                  <a:srgbClr val="273239"/>
                </a:solidFill>
                <a:effectLst/>
                <a:latin typeface="urw-din"/>
              </a:rPr>
              <a:t>, or </a:t>
            </a:r>
            <a:r>
              <a:rPr lang="en-US" b="0" i="0" dirty="0" err="1">
                <a:solidFill>
                  <a:srgbClr val="273239"/>
                </a:solidFill>
                <a:effectLst/>
                <a:latin typeface="urw-din"/>
              </a:rPr>
              <a:t>shift+c+v</a:t>
            </a:r>
            <a:r>
              <a:rPr lang="en-US" b="0" i="0" dirty="0">
                <a:solidFill>
                  <a:srgbClr val="273239"/>
                </a:solidFill>
                <a:effectLst/>
                <a:latin typeface="urw-din"/>
              </a:rPr>
              <a:t>, etc. class </a:t>
            </a:r>
            <a:r>
              <a:rPr lang="en-US" b="0" i="0" dirty="0" err="1">
                <a:solidFill>
                  <a:srgbClr val="273239"/>
                </a:solidFill>
                <a:effectLst/>
                <a:latin typeface="urw-din"/>
              </a:rPr>
              <a:t>selenium.webdriver.common.keys.Keys</a:t>
            </a:r>
            <a:r>
              <a:rPr lang="en-US" b="0" i="0" dirty="0">
                <a:solidFill>
                  <a:srgbClr val="273239"/>
                </a:solidFill>
                <a:effectLst/>
                <a:latin typeface="urw-din"/>
              </a:rPr>
              <a:t> handles all Keys in Selenium Python. It contains huge number of key methods one can use in Selenium Python.</a:t>
            </a:r>
            <a:endParaRPr lang="en-IN" b="0" i="0" dirty="0">
              <a:solidFill>
                <a:srgbClr val="273239"/>
              </a:solidFill>
              <a:effectLst/>
              <a:latin typeface="urw-din"/>
            </a:endParaRPr>
          </a:p>
          <a:p>
            <a:r>
              <a:rPr lang="en-IN" dirty="0">
                <a:solidFill>
                  <a:srgbClr val="273239"/>
                </a:solidFill>
                <a:latin typeface="urw-din"/>
                <a:cs typeface="Times New Roman" panose="02020603050405020304" pitchFamily="18" charset="0"/>
              </a:rPr>
              <a:t>3.From time we import sleep:</a:t>
            </a:r>
          </a:p>
          <a:p>
            <a:r>
              <a:rPr lang="en-IN" dirty="0">
                <a:solidFill>
                  <a:srgbClr val="273239"/>
                </a:solidFill>
                <a:latin typeface="urw-din"/>
                <a:cs typeface="Times New Roman" panose="02020603050405020304" pitchFamily="18" charset="0"/>
              </a:rPr>
              <a:t>                                       sleep function is used to provide some delay to the program.</a:t>
            </a:r>
          </a:p>
          <a:p>
            <a:r>
              <a:rPr lang="en-IN" dirty="0">
                <a:solidFill>
                  <a:srgbClr val="273239"/>
                </a:solidFill>
                <a:latin typeface="urw-din"/>
                <a:cs typeface="Times New Roman" panose="02020603050405020304" pitchFamily="18" charset="0"/>
              </a:rPr>
              <a:t>                                      </a:t>
            </a:r>
            <a:endParaRPr lang="en-US" dirty="0">
              <a:solidFill>
                <a:srgbClr val="2021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2836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E39A1-1B4B-420C-A894-517AA67879AB}"/>
              </a:ext>
            </a:extLst>
          </p:cNvPr>
          <p:cNvSpPr>
            <a:spLocks noGrp="1"/>
          </p:cNvSpPr>
          <p:nvPr>
            <p:ph type="title"/>
          </p:nvPr>
        </p:nvSpPr>
        <p:spPr/>
        <p:txBody>
          <a:bodyPr/>
          <a:lstStyle/>
          <a:p>
            <a:r>
              <a:rPr lang="en-IN" dirty="0">
                <a:latin typeface="Arial Rounded MT Bold" panose="020F0704030504030204" pitchFamily="34" charset="0"/>
              </a:rPr>
              <a:t>SOME PICTURES OF AUTOMATION:</a:t>
            </a:r>
          </a:p>
        </p:txBody>
      </p:sp>
      <p:pic>
        <p:nvPicPr>
          <p:cNvPr id="7" name="Picture 6">
            <a:extLst>
              <a:ext uri="{FF2B5EF4-FFF2-40B4-BE49-F238E27FC236}">
                <a16:creationId xmlns:a16="http://schemas.microsoft.com/office/drawing/2014/main" id="{6CB20E0F-418A-4E74-9205-1919A29527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869" y="1708948"/>
            <a:ext cx="9130261" cy="3891418"/>
          </a:xfrm>
          <a:prstGeom prst="rect">
            <a:avLst/>
          </a:prstGeom>
        </p:spPr>
      </p:pic>
    </p:spTree>
    <p:extLst>
      <p:ext uri="{BB962C8B-B14F-4D97-AF65-F5344CB8AC3E}">
        <p14:creationId xmlns:p14="http://schemas.microsoft.com/office/powerpoint/2010/main" val="1853754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F79C-4D33-43F2-975C-DDB430DC13A3}"/>
              </a:ext>
            </a:extLst>
          </p:cNvPr>
          <p:cNvSpPr>
            <a:spLocks noGrp="1"/>
          </p:cNvSpPr>
          <p:nvPr>
            <p:ph type="title"/>
          </p:nvPr>
        </p:nvSpPr>
        <p:spPr>
          <a:xfrm>
            <a:off x="1130270" y="1299411"/>
            <a:ext cx="9603275" cy="703148"/>
          </a:xfrm>
        </p:spPr>
        <p:txBody>
          <a:bodyPr/>
          <a:lstStyle/>
          <a:p>
            <a:r>
              <a:rPr lang="en-IN" dirty="0">
                <a:latin typeface="Arial Rounded MT Bold" panose="020F0704030504030204" pitchFamily="34" charset="0"/>
              </a:rPr>
              <a:t>PROGRAM REDIRECTED TO BROWSER</a:t>
            </a:r>
          </a:p>
        </p:txBody>
      </p:sp>
      <p:pic>
        <p:nvPicPr>
          <p:cNvPr id="5" name="Content Placeholder 4">
            <a:extLst>
              <a:ext uri="{FF2B5EF4-FFF2-40B4-BE49-F238E27FC236}">
                <a16:creationId xmlns:a16="http://schemas.microsoft.com/office/drawing/2014/main" id="{9CBA8677-D3E5-4F9E-BE3C-DFF124968B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3416" y="2171700"/>
            <a:ext cx="8470230" cy="3294063"/>
          </a:xfrm>
        </p:spPr>
      </p:pic>
    </p:spTree>
    <p:extLst>
      <p:ext uri="{BB962C8B-B14F-4D97-AF65-F5344CB8AC3E}">
        <p14:creationId xmlns:p14="http://schemas.microsoft.com/office/powerpoint/2010/main" val="3380554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65F2-939A-4C6B-A57D-4C38DE488337}"/>
              </a:ext>
            </a:extLst>
          </p:cNvPr>
          <p:cNvSpPr>
            <a:spLocks noGrp="1"/>
          </p:cNvSpPr>
          <p:nvPr>
            <p:ph type="title"/>
          </p:nvPr>
        </p:nvSpPr>
        <p:spPr/>
        <p:txBody>
          <a:bodyPr>
            <a:normAutofit/>
          </a:bodyPr>
          <a:lstStyle/>
          <a:p>
            <a:r>
              <a:rPr lang="en-IN" sz="2800" dirty="0">
                <a:latin typeface="Arial Rounded MT Bold" panose="020F0704030504030204" pitchFamily="34" charset="0"/>
              </a:rPr>
              <a:t>BROWSER WINDOW MAXIMIZED AND</a:t>
            </a:r>
            <a:br>
              <a:rPr lang="en-IN" sz="2800" dirty="0">
                <a:latin typeface="Arial Rounded MT Bold" panose="020F0704030504030204" pitchFamily="34" charset="0"/>
              </a:rPr>
            </a:br>
            <a:r>
              <a:rPr lang="en-IN" sz="2800" dirty="0">
                <a:latin typeface="Arial Rounded MT Bold" panose="020F0704030504030204" pitchFamily="34" charset="0"/>
              </a:rPr>
              <a:t> DELAY IS PROVIDED</a:t>
            </a:r>
          </a:p>
        </p:txBody>
      </p:sp>
      <p:pic>
        <p:nvPicPr>
          <p:cNvPr id="5" name="Content Placeholder 4">
            <a:extLst>
              <a:ext uri="{FF2B5EF4-FFF2-40B4-BE49-F238E27FC236}">
                <a16:creationId xmlns:a16="http://schemas.microsoft.com/office/drawing/2014/main" id="{F090793F-65A7-4758-9115-628EB8ACCC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6177" y="2171700"/>
            <a:ext cx="7911965" cy="3294063"/>
          </a:xfrm>
        </p:spPr>
      </p:pic>
    </p:spTree>
    <p:extLst>
      <p:ext uri="{BB962C8B-B14F-4D97-AF65-F5344CB8AC3E}">
        <p14:creationId xmlns:p14="http://schemas.microsoft.com/office/powerpoint/2010/main" val="373552194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745</TotalTime>
  <Words>952</Words>
  <Application>Microsoft Office PowerPoint</Application>
  <PresentationFormat>Widescreen</PresentationFormat>
  <Paragraphs>119</Paragraphs>
  <Slides>19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19</vt:i4>
      </vt:variant>
    </vt:vector>
  </HeadingPairs>
  <TitlesOfParts>
    <vt:vector size="32" baseType="lpstr">
      <vt:lpstr>Algerian</vt:lpstr>
      <vt:lpstr>arial</vt:lpstr>
      <vt:lpstr>arial</vt:lpstr>
      <vt:lpstr>Arial Rounded MT Bold</vt:lpstr>
      <vt:lpstr>Calibri</vt:lpstr>
      <vt:lpstr>Century Gothic</vt:lpstr>
      <vt:lpstr>Consolas</vt:lpstr>
      <vt:lpstr>Franklin Gothic Heavy</vt:lpstr>
      <vt:lpstr>Sitka Display</vt:lpstr>
      <vt:lpstr>Times New Roman</vt:lpstr>
      <vt:lpstr>urw-din</vt:lpstr>
      <vt:lpstr>Wingdings</vt:lpstr>
      <vt:lpstr>Gallery</vt:lpstr>
      <vt:lpstr>Gayatri Vidya Parishad College Of Engineering(Autonomous)</vt:lpstr>
      <vt:lpstr>PowerPoint Presentation</vt:lpstr>
      <vt:lpstr>PowerPoint Presentation</vt:lpstr>
      <vt:lpstr>PowerPoint Presentation</vt:lpstr>
      <vt:lpstr>PowerPoint Presentation</vt:lpstr>
      <vt:lpstr>PowerPoint Presentation</vt:lpstr>
      <vt:lpstr>SOME PICTURES OF AUTOMATION:</vt:lpstr>
      <vt:lpstr>PROGRAM REDIRECTED TO BROWSER</vt:lpstr>
      <vt:lpstr>BROWSER WINDOW MAXIMIZED AND  DELAY IS PROVIDED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Gayatri Vidya Parishad College Of Engineering(Autonomous)</dc:title>
  <dc:creator>Sravya Vulisetty</dc:creator>
  <cp:lastModifiedBy>BABU LOCAL</cp:lastModifiedBy>
  <cp:revision>36</cp:revision>
  <dcterms:created xsi:type="dcterms:W3CDTF">2021-01-18T06:58:15Z</dcterms:created>
  <dcterms:modified xsi:type="dcterms:W3CDTF">2021-12-26T22:52:26Z</dcterms:modified>
</cp:coreProperties>
</file>