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65" r:id="rId2"/>
    <p:sldId id="287" r:id="rId3"/>
    <p:sldId id="288" r:id="rId4"/>
    <p:sldId id="305" r:id="rId5"/>
    <p:sldId id="306" r:id="rId6"/>
    <p:sldId id="303" r:id="rId7"/>
    <p:sldId id="301" r:id="rId8"/>
    <p:sldId id="304" r:id="rId9"/>
    <p:sldId id="293" r:id="rId10"/>
    <p:sldId id="300" r:id="rId11"/>
    <p:sldId id="307" r:id="rId12"/>
    <p:sldId id="294" r:id="rId13"/>
    <p:sldId id="308" r:id="rId14"/>
    <p:sldId id="295" r:id="rId15"/>
    <p:sldId id="298" r:id="rId16"/>
    <p:sldId id="29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83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F692BA-974A-45E2-88DA-2BDB57D7239B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1A5418-502E-4C78-93AA-6423A0C06B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9292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F74FD-EDF7-4BAD-939B-17E2D2B9EA97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46191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C5C5CA-47CA-EB75-646F-30F2E2B6D2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BE2E8AB-6A02-7172-61BE-755A4F3A26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30A2C0E-A7BF-2B5E-5B01-C2EAC95C4F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B3D6E6-15C2-1538-C12F-E6533C8D1E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F74FD-EDF7-4BAD-939B-17E2D2B9EA97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68080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FA5E2A-9DDF-05E7-184F-FD3901C8F4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36A494-A01A-290A-F67B-7D7D877ADD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6707D74-DEAE-B44E-D49B-AC6F1CB31B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411452-2804-906E-F7EB-014E3DB4F7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F74FD-EDF7-4BAD-939B-17E2D2B9EA97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45736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98369E-84D2-7811-D6EF-AAA323AE67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B88F46A-A8B8-9DC2-1BA9-554D1BE2B4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8C0CFAA-AC17-69A7-B235-8C8E5111A6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98D37B-49BE-1517-7760-11437B980B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F74FD-EDF7-4BAD-939B-17E2D2B9EA97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4124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B69514-68DE-AFD2-F044-F8009A0559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76AC844-6B4D-A33F-764C-F17033AD89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644F3F1-DC5A-758B-F14E-C13B328C1A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23BE7A-2AA7-7405-5502-75136DEB8A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F74FD-EDF7-4BAD-939B-17E2D2B9EA97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01451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6BA52F-945F-FC96-5C74-F92D0F1743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989015E-A6F1-CF36-F602-D354B931EC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35A5D7-BD63-0250-2E16-0EF7D205D3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2A255-F87F-8D89-5786-456ABA4B4D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F74FD-EDF7-4BAD-939B-17E2D2B9EA97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47085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6FEF2F-4E35-205E-A430-A0F4B7E0E1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C646673-231C-A5F3-9DE6-219D89A95E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CB08206-CF9E-0E8A-8DAD-19460E8569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872F1-31ED-F9BA-DCA2-9E8226BD75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F74FD-EDF7-4BAD-939B-17E2D2B9EA97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80846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9E4D8F-1A05-92B6-DFC5-017EFE5BF6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71ED02C-587D-766B-246A-2E6B9C8973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6486304-C35B-620E-F20D-B090F44FF7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1AEC3E-0D7A-2C57-8120-DB854A9E26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F74FD-EDF7-4BAD-939B-17E2D2B9EA97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76227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E679E4-D1EC-7588-7BAF-54CB14933D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9C29C45-11E8-2ABD-A2FB-F8933E35BC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81F63A0-1AA6-0D00-7417-19A5783515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615307-8522-8C04-B337-6D4A4A4188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F74FD-EDF7-4BAD-939B-17E2D2B9EA97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19873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DA02E8-FB33-77A4-0E5C-12DC67517C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E2D0250-CD6C-DC50-8616-338D6D4AAF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53F2D28-5622-8C18-3F89-61A21FBC0F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E361C5-0DC1-8086-9C0E-825899F6B7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F74FD-EDF7-4BAD-939B-17E2D2B9EA97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44705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267D95-58F9-BA8E-0F7C-0943473D4E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37036F0-62AD-66AD-2CEE-1BDB07EF43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7AFD1EB-34DF-7590-028E-63D0480A27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83B884-12F8-D67F-F969-850CA1D981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F74FD-EDF7-4BAD-939B-17E2D2B9EA97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45510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3F0EF2-5062-C623-466B-2E0D638FD2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8B490EA-E8FA-4FE7-126C-075B9F63144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22630F7-0494-7355-2AAE-5029EA9FC2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CE8A7-CFCB-BBBD-3CDD-70D6ADB431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F74FD-EDF7-4BAD-939B-17E2D2B9EA97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2712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9DF8C-831A-C9D3-A6D8-AB94DCDA4C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F204ED-EFFD-62EF-C4FD-9382F7FA8D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33250-B24D-85EB-56C8-2907D0C70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EB641-6D66-4FBC-8D8F-472987221289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D59B7-F4C3-0D51-8780-84E0E7AC5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601584-5116-A001-4C9B-B262AB6F1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F8BF9-9452-4F46-8349-FBB7B99130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0212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C300C-20D9-B134-1253-6A91B837A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01881E-0EF4-48C6-5476-F11657B45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439F83-549F-E4E5-9F0B-9B9C1812B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EB641-6D66-4FBC-8D8F-472987221289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449D88-EE00-BB9F-52A2-9C4388221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B748F-E741-5BF3-F770-74CA21AF3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F8BF9-9452-4F46-8349-FBB7B99130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9643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805E00-B79A-685F-2E48-B3580AA53E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DD9AAD-7BBE-75AA-E850-D0224FBB1D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43B92-4F1D-3C21-06D5-336649FC3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EB641-6D66-4FBC-8D8F-472987221289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6DBE10-465D-C129-44AD-73131BD1C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1175C-1312-9385-624B-C18C41A39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F8BF9-9452-4F46-8349-FBB7B99130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9530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4B087-7C46-B4D8-F940-FB249F608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EB2DD-5912-F5C0-4BEE-4BA308293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6CC35-C6FB-0229-4622-E62445056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EB641-6D66-4FBC-8D8F-472987221289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5BC55C-6E23-8234-62E6-F28BA627E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67EB5-ABF4-00DA-D758-BE3174AC0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F8BF9-9452-4F46-8349-FBB7B99130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300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9E7B6-0F93-0683-AC1A-FF4677487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B618B9-34F2-2431-E097-69F126D75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91FEA2-3205-291F-8CFA-74AE8DB8D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EB641-6D66-4FBC-8D8F-472987221289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AC157-94AB-58F9-898E-826F00E34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FE0B0A-2D0B-3D8C-E4C2-85EBB2322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F8BF9-9452-4F46-8349-FBB7B99130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6191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173C3-C927-CA51-A2F2-E25CB0593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192A8-22F3-5ADF-535F-546EE40B47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BCDC17-7ED8-7B56-9F8F-54B92B7F94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019711-7F7B-7D50-1F6B-376DA0F16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EB641-6D66-4FBC-8D8F-472987221289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85F4EA-A30E-C332-91A6-BC456D0EB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A3EB3D-5CE6-FF59-C90A-3626EAAE4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F8BF9-9452-4F46-8349-FBB7B99130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4979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A9AA5-571B-C2C9-5F6E-9D33E627B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B209DD-362D-1118-DA10-C662ED036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F52360-EA2C-A303-26F1-0379924553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4C82C3-981F-1A48-0470-DA11E00682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2E5FA0-33FC-5159-81E6-5E50FEB8A5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2EE37C-7F0A-6A5B-7CB4-8BDA28871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EB641-6D66-4FBC-8D8F-472987221289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136C8B-405C-E953-9B70-BBCE5570D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D1EE48-9AA3-00B8-6D1A-736E6AD2C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F8BF9-9452-4F46-8349-FBB7B99130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4243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F44F5-0022-4E93-BF30-A12922666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4081DD-5584-C0D0-CADF-50468888E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EB641-6D66-4FBC-8D8F-472987221289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6C2D51-4C4F-9D71-F2FD-8BC44AB1B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861E55-284D-C4E6-4BB2-29D95EC6C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F8BF9-9452-4F46-8349-FBB7B99130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880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3A9CA6-F612-5D3D-3A31-A55C5E79A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EB641-6D66-4FBC-8D8F-472987221289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5E796B-1CC9-8C47-EB4E-208A5C7A4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B8475A-31AB-BEC5-51BF-18CC98ABB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F8BF9-9452-4F46-8349-FBB7B99130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6413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62DA4-FD65-D993-4F23-CAC586386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82715-E9B1-A8CC-CF76-69FCCA141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FA36E1-EA42-172B-5A4D-2189E9D4BD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2C5352-893E-F3EC-F6DA-1DF9E1A7C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EB641-6D66-4FBC-8D8F-472987221289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5E5426-F60F-67AA-0A26-2934B267B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4F2FF9-FBF7-8057-A606-36CE06BDD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F8BF9-9452-4F46-8349-FBB7B99130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0188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01ACB-21DF-FB34-77DE-778E4C5C9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802588-2908-8B32-6FA5-57FE832CAE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C66A47-61A4-E943-5D41-555676650E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A66400-1770-913A-13C8-B7526EF9D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EB641-6D66-4FBC-8D8F-472987221289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545611-4D36-B815-6043-A79A73335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653383-57B0-55AB-FFBD-7EB544AF6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F8BF9-9452-4F46-8349-FBB7B99130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8853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B03184-A0A2-D722-8D57-92B1AB070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7F8684-821F-4F31-3A12-554CB5D6F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019EF-090E-AE5D-20B4-6975B94E93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1EB641-6D66-4FBC-8D8F-472987221289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6A1966-9AEC-A3E0-AD11-7693F46CE0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C52EE-71CC-8115-D25E-5E92C092F8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F8BF9-9452-4F46-8349-FBB7B99130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0496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erve.com/nathanlohey/automate-engagements-using-chatbot-software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0855894C-66C8-AD9E-7623-374080ABE5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2963" y="0"/>
            <a:ext cx="10506075" cy="1296988"/>
          </a:xfrm>
        </p:spPr>
        <p:txBody>
          <a:bodyPr/>
          <a:lstStyle/>
          <a:p>
            <a:pPr eaLnBrk="1" hangingPunct="1"/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“Jai Sri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Gurudev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         </a:t>
            </a:r>
            <a:b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J C INSTITUTE OF TECHNOLOGY</a:t>
            </a:r>
            <a:b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INFORMATION SCIENCE AND ENGINEERING</a:t>
            </a: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BC3E40-DC55-D2CE-7FC6-DFC2E4B3E3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363" y="1306513"/>
            <a:ext cx="10963275" cy="5438775"/>
          </a:xfrm>
        </p:spPr>
        <p:txBody>
          <a:bodyPr rtlCol="0">
            <a:normAutofit/>
          </a:bodyPr>
          <a:lstStyle/>
          <a:p>
            <a:pPr defTabSz="914377" eaLnBrk="1" fontAlgn="auto" hangingPunct="1">
              <a:lnSpc>
                <a:spcPct val="100000"/>
              </a:lnSpc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work-21ISP76 - Review II</a:t>
            </a:r>
          </a:p>
          <a:p>
            <a:pPr defTabSz="914377" eaLnBrk="1" fontAlgn="auto" hangingPunct="1">
              <a:lnSpc>
                <a:spcPct val="100000"/>
              </a:lnSpc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      </a:t>
            </a:r>
          </a:p>
          <a:p>
            <a:pPr defTabSz="914377" eaLnBrk="1" fontAlgn="auto" hangingPunct="1">
              <a:lnSpc>
                <a:spcPct val="100000"/>
              </a:lnSpc>
              <a:spcAft>
                <a:spcPts val="0"/>
              </a:spcAft>
              <a:buFont typeface="Arial" charset="0"/>
              <a:buNone/>
              <a:defRPr/>
            </a:pPr>
            <a:r>
              <a:rPr lang="en-US" sz="3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3200" kern="0" dirty="0">
                <a:solidFill>
                  <a:schemeClr val="accent2"/>
                </a:solidFill>
                <a:latin typeface="Times New Roman"/>
                <a:cs typeface="Times New Roman"/>
              </a:rPr>
              <a:t>AI Legal Assistant For Law Enforcement</a:t>
            </a:r>
            <a:r>
              <a:rPr lang="en-US" sz="3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 defTabSz="914377" eaLnBrk="1" fontAlgn="auto" hangingPunct="1">
              <a:lnSpc>
                <a:spcPct val="100000"/>
              </a:lnSpc>
              <a:spcAft>
                <a:spcPts val="0"/>
              </a:spcAft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</a:p>
          <a:p>
            <a:pPr defTabSz="914377" eaLnBrk="1" fontAlgn="auto" hangingPunct="1">
              <a:lnSpc>
                <a:spcPct val="100000"/>
              </a:lnSpc>
              <a:spcAft>
                <a:spcPts val="0"/>
              </a:spcAft>
              <a:defRPr/>
            </a:pPr>
            <a:r>
              <a:rPr lang="en-US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Babureddy</a:t>
            </a:r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 N         1SJ21IS009</a:t>
            </a:r>
          </a:p>
          <a:p>
            <a:pPr defTabSz="914377">
              <a:lnSpc>
                <a:spcPct val="100000"/>
              </a:lnSpc>
              <a:defRPr/>
            </a:pPr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Irfan Khan I              1SJ21IS034</a:t>
            </a:r>
          </a:p>
          <a:p>
            <a:pPr defTabSz="914377">
              <a:lnSpc>
                <a:spcPct val="100000"/>
              </a:lnSpc>
              <a:defRPr/>
            </a:pPr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Mohammed Mazz     1SJ21IS059</a:t>
            </a:r>
          </a:p>
          <a:p>
            <a:pPr defTabSz="914377" eaLnBrk="1" fontAlgn="auto" hangingPunct="1">
              <a:lnSpc>
                <a:spcPct val="100000"/>
              </a:lnSpc>
              <a:spcAft>
                <a:spcPts val="0"/>
              </a:spcAft>
              <a:defRPr/>
            </a:pPr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Sridhara M                1SJ22IS401</a:t>
            </a:r>
          </a:p>
          <a:p>
            <a:pPr algn="l" defTabSz="914377" eaLnBrk="1" fontAlgn="auto" hangingPunct="1">
              <a:lnSpc>
                <a:spcPct val="100000"/>
              </a:lnSpc>
              <a:spcAft>
                <a:spcPts val="0"/>
              </a:spcAft>
              <a:defRPr/>
            </a:pPr>
            <a:r>
              <a:rPr lang="en-US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OF:</a:t>
            </a:r>
          </a:p>
          <a:p>
            <a:pPr algn="just" defTabSz="914377" eaLnBrk="1" fontAlgn="auto" hangingPunct="1">
              <a:lnSpc>
                <a:spcPct val="100000"/>
              </a:lnSpc>
              <a:spcAft>
                <a:spcPts val="0"/>
              </a:spcAft>
              <a:defRPr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</a:t>
            </a:r>
          </a:p>
        </p:txBody>
      </p:sp>
      <p:pic>
        <p:nvPicPr>
          <p:cNvPr id="4100" name="Picture 3">
            <a:extLst>
              <a:ext uri="{FF2B5EF4-FFF2-40B4-BE49-F238E27FC236}">
                <a16:creationId xmlns:a16="http://schemas.microsoft.com/office/drawing/2014/main" id="{741467DF-46C4-9A73-E36E-50446D99F0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9684" y="407504"/>
            <a:ext cx="1558316" cy="1257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ADB1345-F3BE-D223-6469-BB067D415D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613848"/>
              </p:ext>
            </p:extLst>
          </p:nvPr>
        </p:nvGraphicFramePr>
        <p:xfrm>
          <a:off x="4373632" y="5538377"/>
          <a:ext cx="3524250" cy="1086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361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Mrs. Vindya L</a:t>
                      </a:r>
                    </a:p>
                  </a:txBody>
                  <a:tcPr marL="91470" marR="91470" marT="45664" marB="4566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ASSISTANT PROFESSOR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70" marR="91470" marT="45664" marB="45664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Dept. Of ISE, SJCIT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70" marR="91470" marT="45664" marB="4566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4105" name="Picture 1">
            <a:extLst>
              <a:ext uri="{FF2B5EF4-FFF2-40B4-BE49-F238E27FC236}">
                <a16:creationId xmlns:a16="http://schemas.microsoft.com/office/drawing/2014/main" id="{4D021F54-0788-8F86-B296-F10076CB78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" y="347870"/>
            <a:ext cx="1384300" cy="1460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5764B4F-2C13-B556-6228-02AF1EA60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41D44-E092-4AE4-8351-8B4945F2C325}" type="slidenum">
              <a:rPr lang="en-IN" smtClean="0"/>
              <a:t>1</a:t>
            </a:fld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DB40EC5-C023-1EFD-3841-FFEDDDCF9245}"/>
              </a:ext>
            </a:extLst>
          </p:cNvPr>
          <p:cNvSpPr/>
          <p:nvPr/>
        </p:nvSpPr>
        <p:spPr>
          <a:xfrm>
            <a:off x="10744200" y="6122504"/>
            <a:ext cx="974035" cy="55659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997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380125-E4DE-B48A-268E-B21AADC913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inus Sign 3">
            <a:extLst>
              <a:ext uri="{FF2B5EF4-FFF2-40B4-BE49-F238E27FC236}">
                <a16:creationId xmlns:a16="http://schemas.microsoft.com/office/drawing/2014/main" id="{3D7E99F5-B452-C62C-F907-BE114780330C}"/>
              </a:ext>
            </a:extLst>
          </p:cNvPr>
          <p:cNvSpPr/>
          <p:nvPr/>
        </p:nvSpPr>
        <p:spPr>
          <a:xfrm>
            <a:off x="-1791567" y="519407"/>
            <a:ext cx="15833035" cy="109331"/>
          </a:xfrm>
          <a:prstGeom prst="mathMinus">
            <a:avLst>
              <a:gd name="adj1" fmla="val 62408"/>
            </a:avLst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4512BF-0D86-32E3-544A-2AAAA107F703}"/>
              </a:ext>
            </a:extLst>
          </p:cNvPr>
          <p:cNvSpPr txBox="1"/>
          <p:nvPr/>
        </p:nvSpPr>
        <p:spPr>
          <a:xfrm>
            <a:off x="241539" y="87441"/>
            <a:ext cx="46065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0" dirty="0">
                <a:solidFill>
                  <a:schemeClr val="accent1"/>
                </a:solidFill>
                <a:latin typeface="Times New Roman"/>
                <a:cs typeface="Times New Roman"/>
              </a:rPr>
              <a:t>AI Legal Assistant For Law Enforcement</a:t>
            </a:r>
            <a:endParaRPr lang="en-IN" sz="2000" dirty="0">
              <a:solidFill>
                <a:schemeClr val="accent1"/>
              </a:solidFill>
            </a:endParaRPr>
          </a:p>
        </p:txBody>
      </p:sp>
      <p:sp>
        <p:nvSpPr>
          <p:cNvPr id="7" name="Minus Sign 6">
            <a:extLst>
              <a:ext uri="{FF2B5EF4-FFF2-40B4-BE49-F238E27FC236}">
                <a16:creationId xmlns:a16="http://schemas.microsoft.com/office/drawing/2014/main" id="{55ADB33C-D518-2554-754A-1EB817AABE28}"/>
              </a:ext>
            </a:extLst>
          </p:cNvPr>
          <p:cNvSpPr/>
          <p:nvPr/>
        </p:nvSpPr>
        <p:spPr>
          <a:xfrm flipV="1">
            <a:off x="-1728083" y="6327914"/>
            <a:ext cx="15813156" cy="45719"/>
          </a:xfrm>
          <a:prstGeom prst="mathMinus">
            <a:avLst>
              <a:gd name="adj1" fmla="val 56129"/>
            </a:avLst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774691-D961-DE25-9A48-9F38400D81E6}"/>
              </a:ext>
            </a:extLst>
          </p:cNvPr>
          <p:cNvSpPr txBox="1"/>
          <p:nvPr/>
        </p:nvSpPr>
        <p:spPr>
          <a:xfrm>
            <a:off x="357809" y="6410739"/>
            <a:ext cx="1849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Dept of ISE , SJCIT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FB825A-FB62-C12F-CE29-66555A987A28}"/>
              </a:ext>
            </a:extLst>
          </p:cNvPr>
          <p:cNvSpPr txBox="1"/>
          <p:nvPr/>
        </p:nvSpPr>
        <p:spPr>
          <a:xfrm>
            <a:off x="5744818" y="6370983"/>
            <a:ext cx="1336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2024-25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85DCB4D-7168-E78A-8E49-4FAAEDBA7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0438" y="6356350"/>
            <a:ext cx="488892" cy="365125"/>
          </a:xfrm>
        </p:spPr>
        <p:txBody>
          <a:bodyPr/>
          <a:lstStyle/>
          <a:p>
            <a:fld id="{FA441D44-E092-4AE4-8351-8B4945F2C325}" type="slidenum">
              <a:rPr lang="en-IN" smtClean="0"/>
              <a:t>10</a:t>
            </a:fld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6A9BAF-3DCD-C882-2F65-CD1ED6BE2043}"/>
              </a:ext>
            </a:extLst>
          </p:cNvPr>
          <p:cNvSpPr txBox="1"/>
          <p:nvPr/>
        </p:nvSpPr>
        <p:spPr>
          <a:xfrm>
            <a:off x="170183" y="529711"/>
            <a:ext cx="5037922" cy="579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Cases: </a:t>
            </a:r>
            <a:endParaRPr lang="en-US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79FF258-95EF-6B3C-35FE-22F4013695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52309"/>
              </p:ext>
            </p:extLst>
          </p:nvPr>
        </p:nvGraphicFramePr>
        <p:xfrm>
          <a:off x="198783" y="1084529"/>
          <a:ext cx="11817625" cy="508650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63525">
                  <a:extLst>
                    <a:ext uri="{9D8B030D-6E8A-4147-A177-3AD203B41FA5}">
                      <a16:colId xmlns:a16="http://schemas.microsoft.com/office/drawing/2014/main" val="1716463141"/>
                    </a:ext>
                  </a:extLst>
                </a:gridCol>
                <a:gridCol w="2363525">
                  <a:extLst>
                    <a:ext uri="{9D8B030D-6E8A-4147-A177-3AD203B41FA5}">
                      <a16:colId xmlns:a16="http://schemas.microsoft.com/office/drawing/2014/main" val="3907683301"/>
                    </a:ext>
                  </a:extLst>
                </a:gridCol>
                <a:gridCol w="2363525">
                  <a:extLst>
                    <a:ext uri="{9D8B030D-6E8A-4147-A177-3AD203B41FA5}">
                      <a16:colId xmlns:a16="http://schemas.microsoft.com/office/drawing/2014/main" val="1156744780"/>
                    </a:ext>
                  </a:extLst>
                </a:gridCol>
                <a:gridCol w="2363525">
                  <a:extLst>
                    <a:ext uri="{9D8B030D-6E8A-4147-A177-3AD203B41FA5}">
                      <a16:colId xmlns:a16="http://schemas.microsoft.com/office/drawing/2014/main" val="4189717704"/>
                    </a:ext>
                  </a:extLst>
                </a:gridCol>
                <a:gridCol w="2363525">
                  <a:extLst>
                    <a:ext uri="{9D8B030D-6E8A-4147-A177-3AD203B41FA5}">
                      <a16:colId xmlns:a16="http://schemas.microsoft.com/office/drawing/2014/main" val="1791034187"/>
                    </a:ext>
                  </a:extLst>
                </a:gridCol>
              </a:tblGrid>
              <a:tr h="40572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Case ID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Expected Result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Actual Result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Status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02693596"/>
                  </a:ext>
                </a:extLst>
              </a:tr>
              <a:tr h="66498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800" dirty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TC05</a:t>
                      </a:r>
                      <a:endParaRPr lang="en-IN" sz="18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80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User input causes database error</a:t>
                      </a:r>
                      <a:endParaRPr lang="en-IN" sz="18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80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Bot gracefully handles error and notifies user</a:t>
                      </a:r>
                      <a:endParaRPr lang="en-IN" sz="18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80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Error handled and user notified</a:t>
                      </a:r>
                      <a:endParaRPr lang="en-IN" sz="18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800" dirty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Pass</a:t>
                      </a:r>
                      <a:endParaRPr lang="en-IN" sz="18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71846838"/>
                  </a:ext>
                </a:extLst>
              </a:tr>
              <a:tr h="111801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800" dirty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TC06</a:t>
                      </a:r>
                      <a:endParaRPr lang="en-IN" sz="18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800" dirty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User submits empty input</a:t>
                      </a:r>
                      <a:endParaRPr lang="en-IN" sz="18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80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Bot prompts user to enter a valid description</a:t>
                      </a:r>
                      <a:endParaRPr lang="en-IN" sz="18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80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Bot asked user to re-enter input</a:t>
                      </a:r>
                      <a:endParaRPr lang="en-IN" sz="18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80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Pass</a:t>
                      </a:r>
                      <a:endParaRPr lang="en-IN" sz="18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69800141"/>
                  </a:ext>
                </a:extLst>
              </a:tr>
              <a:tr h="96592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800" dirty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TC07</a:t>
                      </a:r>
                      <a:endParaRPr lang="en-IN" sz="18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800" dirty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Multiple users use the chatbot simultaneously</a:t>
                      </a:r>
                      <a:endParaRPr lang="en-IN" sz="18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80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Bot handles concurrent sessions correctly</a:t>
                      </a:r>
                      <a:endParaRPr lang="en-IN" sz="18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80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All sessions responded appropriately</a:t>
                      </a:r>
                      <a:endParaRPr lang="en-IN" sz="18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800" dirty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Pass</a:t>
                      </a:r>
                      <a:endParaRPr lang="en-IN" sz="18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69627971"/>
                  </a:ext>
                </a:extLst>
              </a:tr>
              <a:tr h="96592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800" dirty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TC08</a:t>
                      </a:r>
                      <a:endParaRPr lang="en-IN" sz="18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80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User uses unsupported language</a:t>
                      </a:r>
                      <a:endParaRPr lang="en-IN" sz="18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800" dirty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Bot notifies user of unsupported language</a:t>
                      </a:r>
                      <a:endParaRPr lang="en-IN" sz="18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800" dirty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User informed about unsupported language</a:t>
                      </a:r>
                      <a:endParaRPr lang="en-IN" sz="18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80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Pass</a:t>
                      </a:r>
                      <a:endParaRPr lang="en-IN" sz="18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84594078"/>
                  </a:ext>
                </a:extLst>
              </a:tr>
              <a:tr h="96592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800" dirty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TC09</a:t>
                      </a:r>
                      <a:endParaRPr lang="en-IN" sz="18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80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Database connection is lost during query</a:t>
                      </a:r>
                      <a:endParaRPr lang="en-IN" sz="18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80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Bot shows error message and retries or exits gracefully</a:t>
                      </a:r>
                      <a:endParaRPr lang="en-IN" sz="18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80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Bot showed error and retried</a:t>
                      </a:r>
                      <a:endParaRPr lang="en-IN" sz="18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800" dirty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Pass</a:t>
                      </a:r>
                      <a:endParaRPr lang="en-IN" sz="18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451710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8111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93D512-59DB-079A-4FA6-02461B7100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inus Sign 3">
            <a:extLst>
              <a:ext uri="{FF2B5EF4-FFF2-40B4-BE49-F238E27FC236}">
                <a16:creationId xmlns:a16="http://schemas.microsoft.com/office/drawing/2014/main" id="{267A8227-2820-BF8F-E2D1-A15E35F26248}"/>
              </a:ext>
            </a:extLst>
          </p:cNvPr>
          <p:cNvSpPr/>
          <p:nvPr/>
        </p:nvSpPr>
        <p:spPr>
          <a:xfrm>
            <a:off x="-1791567" y="519407"/>
            <a:ext cx="15833035" cy="109331"/>
          </a:xfrm>
          <a:prstGeom prst="mathMinus">
            <a:avLst>
              <a:gd name="adj1" fmla="val 62408"/>
            </a:avLst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D18E14-3C13-DF8A-9B7A-4A5E32774077}"/>
              </a:ext>
            </a:extLst>
          </p:cNvPr>
          <p:cNvSpPr txBox="1"/>
          <p:nvPr/>
        </p:nvSpPr>
        <p:spPr>
          <a:xfrm>
            <a:off x="241539" y="87441"/>
            <a:ext cx="46065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0" dirty="0">
                <a:solidFill>
                  <a:schemeClr val="accent1"/>
                </a:solidFill>
                <a:latin typeface="Times New Roman"/>
                <a:cs typeface="Times New Roman"/>
              </a:rPr>
              <a:t>AI Legal Assistant For Law Enforcement</a:t>
            </a:r>
            <a:endParaRPr lang="en-IN" sz="2000" dirty="0">
              <a:solidFill>
                <a:schemeClr val="accent1"/>
              </a:solidFill>
            </a:endParaRPr>
          </a:p>
        </p:txBody>
      </p:sp>
      <p:sp>
        <p:nvSpPr>
          <p:cNvPr id="7" name="Minus Sign 6">
            <a:extLst>
              <a:ext uri="{FF2B5EF4-FFF2-40B4-BE49-F238E27FC236}">
                <a16:creationId xmlns:a16="http://schemas.microsoft.com/office/drawing/2014/main" id="{38E269FD-C257-F342-089A-58703A8C7864}"/>
              </a:ext>
            </a:extLst>
          </p:cNvPr>
          <p:cNvSpPr/>
          <p:nvPr/>
        </p:nvSpPr>
        <p:spPr>
          <a:xfrm flipV="1">
            <a:off x="-1728083" y="6327914"/>
            <a:ext cx="15813156" cy="45719"/>
          </a:xfrm>
          <a:prstGeom prst="mathMinus">
            <a:avLst>
              <a:gd name="adj1" fmla="val 56129"/>
            </a:avLst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6C0CE1-911F-65B6-23E9-B4148AA89D43}"/>
              </a:ext>
            </a:extLst>
          </p:cNvPr>
          <p:cNvSpPr txBox="1"/>
          <p:nvPr/>
        </p:nvSpPr>
        <p:spPr>
          <a:xfrm>
            <a:off x="357809" y="6410739"/>
            <a:ext cx="1849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Dept of ISE , SJCIT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2E92E8-4446-4396-E1A2-CEACCE6DF3C8}"/>
              </a:ext>
            </a:extLst>
          </p:cNvPr>
          <p:cNvSpPr txBox="1"/>
          <p:nvPr/>
        </p:nvSpPr>
        <p:spPr>
          <a:xfrm>
            <a:off x="5744818" y="6370983"/>
            <a:ext cx="1336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2024-25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47A85B9-6D7A-D23B-4B83-FE8AC72CC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0438" y="6356350"/>
            <a:ext cx="359684" cy="365125"/>
          </a:xfrm>
        </p:spPr>
        <p:txBody>
          <a:bodyPr/>
          <a:lstStyle/>
          <a:p>
            <a:fld id="{FA441D44-E092-4AE4-8351-8B4945F2C325}" type="slidenum">
              <a:rPr lang="en-IN" smtClean="0"/>
              <a:t>11</a:t>
            </a:fld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2730A9-D28A-2115-E94D-5D315C0A7907}"/>
              </a:ext>
            </a:extLst>
          </p:cNvPr>
          <p:cNvSpPr txBox="1"/>
          <p:nvPr/>
        </p:nvSpPr>
        <p:spPr>
          <a:xfrm>
            <a:off x="269573" y="629103"/>
            <a:ext cx="3865105" cy="661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Results: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B98B611-5A63-1455-8824-24FD43C8D0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4315133"/>
              </p:ext>
            </p:extLst>
          </p:nvPr>
        </p:nvGraphicFramePr>
        <p:xfrm>
          <a:off x="1036983" y="2123799"/>
          <a:ext cx="8097078" cy="3640897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5313709">
                  <a:extLst>
                    <a:ext uri="{9D8B030D-6E8A-4147-A177-3AD203B41FA5}">
                      <a16:colId xmlns:a16="http://schemas.microsoft.com/office/drawing/2014/main" val="655468897"/>
                    </a:ext>
                  </a:extLst>
                </a:gridCol>
                <a:gridCol w="2783369">
                  <a:extLst>
                    <a:ext uri="{9D8B030D-6E8A-4147-A177-3AD203B41FA5}">
                      <a16:colId xmlns:a16="http://schemas.microsoft.com/office/drawing/2014/main" val="672899104"/>
                    </a:ext>
                  </a:extLst>
                </a:gridCol>
              </a:tblGrid>
              <a:tr h="943937">
                <a:tc>
                  <a:txBody>
                    <a:bodyPr/>
                    <a:lstStyle/>
                    <a:p>
                      <a:pPr algn="l"/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Metric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Performance (%)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270851"/>
                  </a:ext>
                </a:extLst>
              </a:tr>
              <a:tr h="539392">
                <a:tc>
                  <a:txBody>
                    <a:bodyPr/>
                    <a:lstStyle/>
                    <a:p>
                      <a:pPr algn="l"/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 (Crime to IPC)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92.0%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8517161"/>
                  </a:ext>
                </a:extLst>
              </a:tr>
              <a:tr h="539392">
                <a:tc>
                  <a:txBody>
                    <a:bodyPr/>
                    <a:lstStyle/>
                    <a:p>
                      <a:pPr algn="l"/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Response Time (1–5 sec scale)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4.5%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8833585"/>
                  </a:ext>
                </a:extLst>
              </a:tr>
              <a:tr h="539392">
                <a:tc>
                  <a:txBody>
                    <a:bodyPr/>
                    <a:lstStyle/>
                    <a:p>
                      <a:pPr algn="l"/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Follow-up Handling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85.0%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5767141"/>
                  </a:ext>
                </a:extLst>
              </a:tr>
              <a:tr h="539392">
                <a:tc>
                  <a:txBody>
                    <a:bodyPr/>
                    <a:lstStyle/>
                    <a:p>
                      <a:pPr algn="l"/>
                      <a:r>
                        <a:rPr lang="en-I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Satisfaction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90.0%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5888805"/>
                  </a:ext>
                </a:extLst>
              </a:tr>
              <a:tr h="539392">
                <a:tc>
                  <a:txBody>
                    <a:bodyPr/>
                    <a:lstStyle/>
                    <a:p>
                      <a:pPr algn="l"/>
                      <a:r>
                        <a:rPr lang="en-I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Database Query Success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98.0%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133197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8D0619C-B0D2-CF04-626C-CCF5B8EDF525}"/>
              </a:ext>
            </a:extLst>
          </p:cNvPr>
          <p:cNvSpPr txBox="1"/>
          <p:nvPr/>
        </p:nvSpPr>
        <p:spPr>
          <a:xfrm>
            <a:off x="109330" y="1415535"/>
            <a:ext cx="44030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2.Performance Metrics:</a:t>
            </a:r>
          </a:p>
        </p:txBody>
      </p:sp>
    </p:spTree>
    <p:extLst>
      <p:ext uri="{BB962C8B-B14F-4D97-AF65-F5344CB8AC3E}">
        <p14:creationId xmlns:p14="http://schemas.microsoft.com/office/powerpoint/2010/main" val="2538720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65E9D7-69EF-C3E6-0C45-53BB017B4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inus Sign 3">
            <a:extLst>
              <a:ext uri="{FF2B5EF4-FFF2-40B4-BE49-F238E27FC236}">
                <a16:creationId xmlns:a16="http://schemas.microsoft.com/office/drawing/2014/main" id="{5B3905D6-688E-4316-E584-04F5512C4C66}"/>
              </a:ext>
            </a:extLst>
          </p:cNvPr>
          <p:cNvSpPr/>
          <p:nvPr/>
        </p:nvSpPr>
        <p:spPr>
          <a:xfrm>
            <a:off x="-1791567" y="519407"/>
            <a:ext cx="15833035" cy="109331"/>
          </a:xfrm>
          <a:prstGeom prst="mathMinus">
            <a:avLst>
              <a:gd name="adj1" fmla="val 62408"/>
            </a:avLst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0ED405-9A4C-7F64-9D1F-796AFF264B6B}"/>
              </a:ext>
            </a:extLst>
          </p:cNvPr>
          <p:cNvSpPr txBox="1"/>
          <p:nvPr/>
        </p:nvSpPr>
        <p:spPr>
          <a:xfrm>
            <a:off x="241539" y="87441"/>
            <a:ext cx="46065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0" dirty="0">
                <a:solidFill>
                  <a:schemeClr val="accent1"/>
                </a:solidFill>
                <a:latin typeface="Times New Roman"/>
                <a:cs typeface="Times New Roman"/>
              </a:rPr>
              <a:t>AI Legal Assistant For Law Enforcement</a:t>
            </a:r>
            <a:endParaRPr lang="en-IN" sz="2000" dirty="0">
              <a:solidFill>
                <a:schemeClr val="accent1"/>
              </a:solidFill>
            </a:endParaRPr>
          </a:p>
        </p:txBody>
      </p:sp>
      <p:sp>
        <p:nvSpPr>
          <p:cNvPr id="7" name="Minus Sign 6">
            <a:extLst>
              <a:ext uri="{FF2B5EF4-FFF2-40B4-BE49-F238E27FC236}">
                <a16:creationId xmlns:a16="http://schemas.microsoft.com/office/drawing/2014/main" id="{2DE96C39-B1B8-A2B4-A6D6-43DDDA448787}"/>
              </a:ext>
            </a:extLst>
          </p:cNvPr>
          <p:cNvSpPr/>
          <p:nvPr/>
        </p:nvSpPr>
        <p:spPr>
          <a:xfrm flipV="1">
            <a:off x="-1728083" y="6327914"/>
            <a:ext cx="15813156" cy="45719"/>
          </a:xfrm>
          <a:prstGeom prst="mathMinus">
            <a:avLst>
              <a:gd name="adj1" fmla="val 56129"/>
            </a:avLst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B2AE2D-3F01-37FA-DC3C-70BD5190245F}"/>
              </a:ext>
            </a:extLst>
          </p:cNvPr>
          <p:cNvSpPr txBox="1"/>
          <p:nvPr/>
        </p:nvSpPr>
        <p:spPr>
          <a:xfrm>
            <a:off x="357809" y="6410739"/>
            <a:ext cx="1849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Dept of ISE , SJCIT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ECBD49-BECC-03F4-9FE5-C1FA8A09502C}"/>
              </a:ext>
            </a:extLst>
          </p:cNvPr>
          <p:cNvSpPr txBox="1"/>
          <p:nvPr/>
        </p:nvSpPr>
        <p:spPr>
          <a:xfrm>
            <a:off x="5744818" y="6370983"/>
            <a:ext cx="1336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2024-25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7E630DD-ABC2-7A6A-9F5D-38F281DA8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0438" y="6356350"/>
            <a:ext cx="359684" cy="365125"/>
          </a:xfrm>
        </p:spPr>
        <p:txBody>
          <a:bodyPr/>
          <a:lstStyle/>
          <a:p>
            <a:fld id="{FA441D44-E092-4AE4-8351-8B4945F2C325}" type="slidenum">
              <a:rPr lang="en-IN" smtClean="0"/>
              <a:t>12</a:t>
            </a:fld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7C63B9-A31F-11A5-4120-441236540DD2}"/>
              </a:ext>
            </a:extLst>
          </p:cNvPr>
          <p:cNvSpPr txBox="1"/>
          <p:nvPr/>
        </p:nvSpPr>
        <p:spPr>
          <a:xfrm>
            <a:off x="269574" y="629103"/>
            <a:ext cx="3934678" cy="661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(Continue..)</a:t>
            </a:r>
            <a:endParaRPr lang="en-I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01D2EF0-97DA-D5A4-A9FE-6DBE6C7C09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31"/>
          <a:stretch/>
        </p:blipFill>
        <p:spPr>
          <a:xfrm>
            <a:off x="2673626" y="1401416"/>
            <a:ext cx="7156174" cy="442291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3DC8195-7284-CA96-5448-1EE2B1EB8259}"/>
              </a:ext>
            </a:extLst>
          </p:cNvPr>
          <p:cNvSpPr txBox="1"/>
          <p:nvPr/>
        </p:nvSpPr>
        <p:spPr>
          <a:xfrm>
            <a:off x="4897506" y="5748994"/>
            <a:ext cx="36998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2: Project Results Overview</a:t>
            </a:r>
          </a:p>
        </p:txBody>
      </p:sp>
    </p:spTree>
    <p:extLst>
      <p:ext uri="{BB962C8B-B14F-4D97-AF65-F5344CB8AC3E}">
        <p14:creationId xmlns:p14="http://schemas.microsoft.com/office/powerpoint/2010/main" val="1478044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AA869C-93A4-5B2D-86C4-7F1C491DD0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inus Sign 3">
            <a:extLst>
              <a:ext uri="{FF2B5EF4-FFF2-40B4-BE49-F238E27FC236}">
                <a16:creationId xmlns:a16="http://schemas.microsoft.com/office/drawing/2014/main" id="{3E7C5ED9-1C9B-868B-CCF8-33A8908FF66B}"/>
              </a:ext>
            </a:extLst>
          </p:cNvPr>
          <p:cNvSpPr/>
          <p:nvPr/>
        </p:nvSpPr>
        <p:spPr>
          <a:xfrm>
            <a:off x="-1791567" y="519407"/>
            <a:ext cx="15833035" cy="109331"/>
          </a:xfrm>
          <a:prstGeom prst="mathMinus">
            <a:avLst>
              <a:gd name="adj1" fmla="val 62408"/>
            </a:avLst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4ECD86-91C2-10EC-CA43-D13210F29924}"/>
              </a:ext>
            </a:extLst>
          </p:cNvPr>
          <p:cNvSpPr txBox="1"/>
          <p:nvPr/>
        </p:nvSpPr>
        <p:spPr>
          <a:xfrm>
            <a:off x="241539" y="87441"/>
            <a:ext cx="46065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0" dirty="0">
                <a:solidFill>
                  <a:schemeClr val="accent1"/>
                </a:solidFill>
                <a:latin typeface="Times New Roman"/>
                <a:cs typeface="Times New Roman"/>
              </a:rPr>
              <a:t>AI Legal Assistant For Law Enforcement</a:t>
            </a:r>
            <a:endParaRPr lang="en-IN" sz="2000" dirty="0">
              <a:solidFill>
                <a:schemeClr val="accent1"/>
              </a:solidFill>
            </a:endParaRPr>
          </a:p>
        </p:txBody>
      </p:sp>
      <p:sp>
        <p:nvSpPr>
          <p:cNvPr id="7" name="Minus Sign 6">
            <a:extLst>
              <a:ext uri="{FF2B5EF4-FFF2-40B4-BE49-F238E27FC236}">
                <a16:creationId xmlns:a16="http://schemas.microsoft.com/office/drawing/2014/main" id="{05C2EA8E-D946-2090-6075-5D7C622643D8}"/>
              </a:ext>
            </a:extLst>
          </p:cNvPr>
          <p:cNvSpPr/>
          <p:nvPr/>
        </p:nvSpPr>
        <p:spPr>
          <a:xfrm flipV="1">
            <a:off x="-1728083" y="6327914"/>
            <a:ext cx="15813156" cy="45719"/>
          </a:xfrm>
          <a:prstGeom prst="mathMinus">
            <a:avLst>
              <a:gd name="adj1" fmla="val 56129"/>
            </a:avLst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AC65A3-6E9C-1C73-654A-619919E7B79A}"/>
              </a:ext>
            </a:extLst>
          </p:cNvPr>
          <p:cNvSpPr txBox="1"/>
          <p:nvPr/>
        </p:nvSpPr>
        <p:spPr>
          <a:xfrm>
            <a:off x="357809" y="6410739"/>
            <a:ext cx="1849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Dept of ISE , SJCIT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0A5850-BC46-A814-EDCA-064D01CB73C0}"/>
              </a:ext>
            </a:extLst>
          </p:cNvPr>
          <p:cNvSpPr txBox="1"/>
          <p:nvPr/>
        </p:nvSpPr>
        <p:spPr>
          <a:xfrm>
            <a:off x="5744818" y="6370983"/>
            <a:ext cx="1336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2024-25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8656EFE-8774-B59C-FC8D-B3DC67FB2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0438" y="6356350"/>
            <a:ext cx="359684" cy="365125"/>
          </a:xfrm>
        </p:spPr>
        <p:txBody>
          <a:bodyPr/>
          <a:lstStyle/>
          <a:p>
            <a:fld id="{FA441D44-E092-4AE4-8351-8B4945F2C325}" type="slidenum">
              <a:rPr lang="en-IN" smtClean="0"/>
              <a:t>13</a:t>
            </a:fld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24A63C-2090-80A7-1885-4E61F33FBFF6}"/>
              </a:ext>
            </a:extLst>
          </p:cNvPr>
          <p:cNvSpPr txBox="1"/>
          <p:nvPr/>
        </p:nvSpPr>
        <p:spPr>
          <a:xfrm>
            <a:off x="269573" y="629103"/>
            <a:ext cx="3865105" cy="661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(Continue..)</a:t>
            </a:r>
            <a:endParaRPr lang="en-I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E202F75-1B51-8E87-92D6-926F0A1C5E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748" y="1453292"/>
            <a:ext cx="10855088" cy="3673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 Accuracy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The AI correctly maps crimes to IPC sections 92% of the time.</a:t>
            </a:r>
          </a:p>
          <a:p>
            <a:pPr marL="342900" marR="0" lvl="0" indent="-3429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Slow Response Time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The system is currently slow, scoring only 4.5% for speed.</a:t>
            </a:r>
          </a:p>
          <a:p>
            <a:pPr marL="342900" marR="0" lvl="0" indent="-3429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Good at Follow-ups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It handles follow-up questions well, with 85% effectiveness.</a:t>
            </a:r>
          </a:p>
          <a:p>
            <a:pPr marL="342900" marR="0" lvl="0" indent="-3429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Users Are Happy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User satisfaction is high at 90%.</a:t>
            </a:r>
          </a:p>
          <a:p>
            <a:pPr marL="342900" marR="0" lvl="0" indent="-3429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Strong Database Performance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It successfully runs queries 98% of the time.</a:t>
            </a:r>
          </a:p>
        </p:txBody>
      </p:sp>
    </p:spTree>
    <p:extLst>
      <p:ext uri="{BB962C8B-B14F-4D97-AF65-F5344CB8AC3E}">
        <p14:creationId xmlns:p14="http://schemas.microsoft.com/office/powerpoint/2010/main" val="1737251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8EE365-54D4-5B08-777E-22C12EA937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inus Sign 3">
            <a:extLst>
              <a:ext uri="{FF2B5EF4-FFF2-40B4-BE49-F238E27FC236}">
                <a16:creationId xmlns:a16="http://schemas.microsoft.com/office/drawing/2014/main" id="{17D8E14F-E692-EC28-FBC2-1C257461A364}"/>
              </a:ext>
            </a:extLst>
          </p:cNvPr>
          <p:cNvSpPr/>
          <p:nvPr/>
        </p:nvSpPr>
        <p:spPr>
          <a:xfrm>
            <a:off x="-1791567" y="519407"/>
            <a:ext cx="15833035" cy="109331"/>
          </a:xfrm>
          <a:prstGeom prst="mathMinus">
            <a:avLst>
              <a:gd name="adj1" fmla="val 62408"/>
            </a:avLst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B00888-FB32-4EEA-FA12-744C221D4207}"/>
              </a:ext>
            </a:extLst>
          </p:cNvPr>
          <p:cNvSpPr txBox="1"/>
          <p:nvPr/>
        </p:nvSpPr>
        <p:spPr>
          <a:xfrm>
            <a:off x="241539" y="87441"/>
            <a:ext cx="46065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0" dirty="0">
                <a:solidFill>
                  <a:schemeClr val="accent1"/>
                </a:solidFill>
                <a:latin typeface="Times New Roman"/>
                <a:cs typeface="Times New Roman"/>
              </a:rPr>
              <a:t>AI Legal Assistant For Law Enforcement</a:t>
            </a:r>
            <a:endParaRPr lang="en-IN" sz="2000" dirty="0">
              <a:solidFill>
                <a:schemeClr val="accent1"/>
              </a:solidFill>
            </a:endParaRPr>
          </a:p>
        </p:txBody>
      </p:sp>
      <p:sp>
        <p:nvSpPr>
          <p:cNvPr id="7" name="Minus Sign 6">
            <a:extLst>
              <a:ext uri="{FF2B5EF4-FFF2-40B4-BE49-F238E27FC236}">
                <a16:creationId xmlns:a16="http://schemas.microsoft.com/office/drawing/2014/main" id="{B20D541D-1C3C-F6EA-1425-8C71A934AB20}"/>
              </a:ext>
            </a:extLst>
          </p:cNvPr>
          <p:cNvSpPr/>
          <p:nvPr/>
        </p:nvSpPr>
        <p:spPr>
          <a:xfrm flipV="1">
            <a:off x="-1728083" y="6327914"/>
            <a:ext cx="15813156" cy="45719"/>
          </a:xfrm>
          <a:prstGeom prst="mathMinus">
            <a:avLst>
              <a:gd name="adj1" fmla="val 56129"/>
            </a:avLst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6E1C03-67E2-E029-59B4-CCB015A37A68}"/>
              </a:ext>
            </a:extLst>
          </p:cNvPr>
          <p:cNvSpPr txBox="1"/>
          <p:nvPr/>
        </p:nvSpPr>
        <p:spPr>
          <a:xfrm>
            <a:off x="357809" y="6410739"/>
            <a:ext cx="1849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Dept of ISE , SJCIT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BDB576-C3EE-6408-805C-5124CCACAC5B}"/>
              </a:ext>
            </a:extLst>
          </p:cNvPr>
          <p:cNvSpPr txBox="1"/>
          <p:nvPr/>
        </p:nvSpPr>
        <p:spPr>
          <a:xfrm>
            <a:off x="5744818" y="6370983"/>
            <a:ext cx="1336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2024-25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8027025-223A-6A8A-2CF6-0C714721D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0438" y="6356350"/>
            <a:ext cx="558466" cy="365125"/>
          </a:xfrm>
        </p:spPr>
        <p:txBody>
          <a:bodyPr/>
          <a:lstStyle/>
          <a:p>
            <a:fld id="{FA441D44-E092-4AE4-8351-8B4945F2C325}" type="slidenum">
              <a:rPr lang="en-IN" smtClean="0"/>
              <a:t>14</a:t>
            </a:fld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AADB9B-4998-92B5-0CE3-31D702795E36}"/>
              </a:ext>
            </a:extLst>
          </p:cNvPr>
          <p:cNvSpPr txBox="1"/>
          <p:nvPr/>
        </p:nvSpPr>
        <p:spPr>
          <a:xfrm>
            <a:off x="258418" y="695739"/>
            <a:ext cx="20217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671F41A-4436-F5D3-E539-76632AD602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993" y="1123184"/>
            <a:ext cx="11293220" cy="4909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Helps Police Work Faster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chatbot makes it easier and quicker for officers to find the correct legal section for a crime.</a:t>
            </a:r>
          </a:p>
          <a:p>
            <a:pPr marL="342900" marR="0" lvl="0" indent="-342900" algn="l" defTabSz="914400" rtl="0" eaLnBrk="0" fontAlgn="base" latinLnBrk="0" hangingPunct="0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Reduces Human Error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automating the process, it lowers the chances of mistakes in legal classification.</a:t>
            </a:r>
          </a:p>
          <a:p>
            <a:pPr marL="342900" marR="0" lvl="0" indent="-342900" algn="l" defTabSz="914400" rtl="0" eaLnBrk="0" fontAlgn="base" latinLnBrk="0" hangingPunct="0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Saves Time and Effort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Officers don’t have to manually search through legal books or websites.</a:t>
            </a:r>
          </a:p>
          <a:p>
            <a:pPr marL="342900" marR="0" lvl="0" indent="-342900" algn="l" defTabSz="914400" rtl="0" eaLnBrk="0" fontAlgn="base" latinLnBrk="0" hangingPunct="0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Smart and Interactive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assistant understands crime descriptions and asks follow-up questions to get clear details.</a:t>
            </a:r>
          </a:p>
          <a:p>
            <a:pPr marL="342900" marR="0" lvl="0" indent="-342900" algn="l" defTabSz="914400" rtl="0" eaLnBrk="0" fontAlgn="base" latinLnBrk="0" hangingPunct="0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Supports Legal Accuracy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Ensures crimes are matched with the right IPC sections, improving the quality of justice.</a:t>
            </a:r>
          </a:p>
        </p:txBody>
      </p:sp>
    </p:spTree>
    <p:extLst>
      <p:ext uri="{BB962C8B-B14F-4D97-AF65-F5344CB8AC3E}">
        <p14:creationId xmlns:p14="http://schemas.microsoft.com/office/powerpoint/2010/main" val="5399452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08840E-6959-5888-3AA8-F75AAA90FB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inus Sign 3">
            <a:extLst>
              <a:ext uri="{FF2B5EF4-FFF2-40B4-BE49-F238E27FC236}">
                <a16:creationId xmlns:a16="http://schemas.microsoft.com/office/drawing/2014/main" id="{BC27C8B3-8197-BDDA-6E4F-AEB205A36FA0}"/>
              </a:ext>
            </a:extLst>
          </p:cNvPr>
          <p:cNvSpPr/>
          <p:nvPr/>
        </p:nvSpPr>
        <p:spPr>
          <a:xfrm>
            <a:off x="-1791567" y="519407"/>
            <a:ext cx="15833035" cy="109331"/>
          </a:xfrm>
          <a:prstGeom prst="mathMinus">
            <a:avLst>
              <a:gd name="adj1" fmla="val 62408"/>
            </a:avLst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0AD2AB-05BE-9D2A-E3C8-7D2A2BA27A29}"/>
              </a:ext>
            </a:extLst>
          </p:cNvPr>
          <p:cNvSpPr txBox="1"/>
          <p:nvPr/>
        </p:nvSpPr>
        <p:spPr>
          <a:xfrm>
            <a:off x="224286" y="78814"/>
            <a:ext cx="46065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0" dirty="0">
                <a:solidFill>
                  <a:schemeClr val="accent1"/>
                </a:solidFill>
                <a:latin typeface="Times New Roman"/>
                <a:cs typeface="Times New Roman"/>
              </a:rPr>
              <a:t>AI Legal Assistant For Law Enforcement</a:t>
            </a:r>
            <a:endParaRPr lang="en-IN" sz="2000" dirty="0">
              <a:solidFill>
                <a:schemeClr val="accent1"/>
              </a:solidFill>
            </a:endParaRPr>
          </a:p>
        </p:txBody>
      </p:sp>
      <p:sp>
        <p:nvSpPr>
          <p:cNvPr id="7" name="Minus Sign 6">
            <a:extLst>
              <a:ext uri="{FF2B5EF4-FFF2-40B4-BE49-F238E27FC236}">
                <a16:creationId xmlns:a16="http://schemas.microsoft.com/office/drawing/2014/main" id="{91A0DB10-C820-6C8B-D336-F3B0128FB33E}"/>
              </a:ext>
            </a:extLst>
          </p:cNvPr>
          <p:cNvSpPr/>
          <p:nvPr/>
        </p:nvSpPr>
        <p:spPr>
          <a:xfrm flipV="1">
            <a:off x="-1728083" y="6327914"/>
            <a:ext cx="15813156" cy="45719"/>
          </a:xfrm>
          <a:prstGeom prst="mathMinus">
            <a:avLst>
              <a:gd name="adj1" fmla="val 56129"/>
            </a:avLst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6CE4E4-12B3-AD7A-B6D6-89C1D7029886}"/>
              </a:ext>
            </a:extLst>
          </p:cNvPr>
          <p:cNvSpPr txBox="1"/>
          <p:nvPr/>
        </p:nvSpPr>
        <p:spPr>
          <a:xfrm>
            <a:off x="357809" y="6410739"/>
            <a:ext cx="1849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Dept of ISE , SJCIT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F28A7F-01CA-6A2F-79EB-9F290CE60AC8}"/>
              </a:ext>
            </a:extLst>
          </p:cNvPr>
          <p:cNvSpPr txBox="1"/>
          <p:nvPr/>
        </p:nvSpPr>
        <p:spPr>
          <a:xfrm>
            <a:off x="5744818" y="6370983"/>
            <a:ext cx="1336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2024-25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49B4FE0-F25D-2894-32AE-BC5DAAD2F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A441D44-E092-4AE4-8351-8B4945F2C325}" type="slidenum">
              <a:rPr lang="en-IN" smtClean="0"/>
              <a:pPr/>
              <a:t>15</a:t>
            </a:fld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DB0549-88C4-DE25-3B54-58D161487636}"/>
              </a:ext>
            </a:extLst>
          </p:cNvPr>
          <p:cNvSpPr txBox="1"/>
          <p:nvPr/>
        </p:nvSpPr>
        <p:spPr>
          <a:xfrm>
            <a:off x="286829" y="543027"/>
            <a:ext cx="2335602" cy="661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Bibliography: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0577DF-F331-547A-A535-2164312E502D}"/>
              </a:ext>
            </a:extLst>
          </p:cNvPr>
          <p:cNvSpPr txBox="1"/>
          <p:nvPr/>
        </p:nvSpPr>
        <p:spPr>
          <a:xfrm>
            <a:off x="336431" y="1449238"/>
            <a:ext cx="11593902" cy="42216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A. Selvi, V. Mounika, V. Rubika, and B.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Uvadharanee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“COLLEGEBOT: Virtual Assistant System for Enquiry Using Natural Language Processing,” in Proc. 2nd Int. Conf. Intelligent Data Communication Technologies and Internet of Things (IDCIoT), 2024.</a:t>
            </a:r>
          </a:p>
          <a:p>
            <a:pPr>
              <a:lnSpc>
                <a:spcPts val="2300"/>
              </a:lnSpc>
              <a:buNone/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300"/>
              </a:lnSpc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A. Suresh and R. Kumar, “Artificial Intelligence in Legal Decision-Making: Opportunities and Challenges,” in Proc. IEEE Int. Conf. Smart Technologies (ICST), 2023.</a:t>
            </a:r>
          </a:p>
          <a:p>
            <a:pPr>
              <a:lnSpc>
                <a:spcPts val="2300"/>
              </a:lnSpc>
              <a:buNone/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300"/>
              </a:lnSpc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P. Kumar and M. Raj, “An AI-Based Framework for Crime Classification and Legal Advice Generation,” in Proc. Int. Conf. Computational Intelligence and Knowledge Economy (ICCIKE), 2022.</a:t>
            </a:r>
          </a:p>
          <a:p>
            <a:pPr>
              <a:lnSpc>
                <a:spcPts val="2300"/>
              </a:lnSpc>
              <a:buNone/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300"/>
              </a:lnSpc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N. Patel and M. Sharma, “Legal Document Analysis using NLP Techniques,” Int. J.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Comput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Appl., vol. 182, no. 17, pp. 25–30, 2021.</a:t>
            </a:r>
          </a:p>
          <a:p>
            <a:pPr>
              <a:lnSpc>
                <a:spcPts val="2300"/>
              </a:lnSpc>
              <a:buNone/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50940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F2BE88-F0BA-B81A-CCC1-C1DCEB39E2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inus Sign 3">
            <a:extLst>
              <a:ext uri="{FF2B5EF4-FFF2-40B4-BE49-F238E27FC236}">
                <a16:creationId xmlns:a16="http://schemas.microsoft.com/office/drawing/2014/main" id="{EF23C2B6-F770-9C0A-FBFC-8D02B77FBACF}"/>
              </a:ext>
            </a:extLst>
          </p:cNvPr>
          <p:cNvSpPr/>
          <p:nvPr/>
        </p:nvSpPr>
        <p:spPr>
          <a:xfrm>
            <a:off x="-1791567" y="519407"/>
            <a:ext cx="15833035" cy="109331"/>
          </a:xfrm>
          <a:prstGeom prst="mathMinus">
            <a:avLst>
              <a:gd name="adj1" fmla="val 62408"/>
            </a:avLst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07D930-2925-43DC-93A4-65C7F2081969}"/>
              </a:ext>
            </a:extLst>
          </p:cNvPr>
          <p:cNvSpPr txBox="1"/>
          <p:nvPr/>
        </p:nvSpPr>
        <p:spPr>
          <a:xfrm>
            <a:off x="379562" y="87441"/>
            <a:ext cx="46065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0" dirty="0">
                <a:solidFill>
                  <a:schemeClr val="accent1"/>
                </a:solidFill>
                <a:latin typeface="Times New Roman"/>
                <a:cs typeface="Times New Roman"/>
              </a:rPr>
              <a:t>AI Legal Assistant For Law Enforcement</a:t>
            </a:r>
            <a:endParaRPr lang="en-IN" sz="2000" dirty="0">
              <a:solidFill>
                <a:schemeClr val="accent1"/>
              </a:solidFill>
            </a:endParaRPr>
          </a:p>
        </p:txBody>
      </p:sp>
      <p:sp>
        <p:nvSpPr>
          <p:cNvPr id="7" name="Minus Sign 6">
            <a:extLst>
              <a:ext uri="{FF2B5EF4-FFF2-40B4-BE49-F238E27FC236}">
                <a16:creationId xmlns:a16="http://schemas.microsoft.com/office/drawing/2014/main" id="{2E882F7B-4E88-8C27-8BAB-1D0DDC066133}"/>
              </a:ext>
            </a:extLst>
          </p:cNvPr>
          <p:cNvSpPr/>
          <p:nvPr/>
        </p:nvSpPr>
        <p:spPr>
          <a:xfrm flipV="1">
            <a:off x="-1728083" y="6327914"/>
            <a:ext cx="15813156" cy="45719"/>
          </a:xfrm>
          <a:prstGeom prst="mathMinus">
            <a:avLst>
              <a:gd name="adj1" fmla="val 56129"/>
            </a:avLst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C4005E-A3EA-BD15-B42F-A62CDBF8D3BE}"/>
              </a:ext>
            </a:extLst>
          </p:cNvPr>
          <p:cNvSpPr txBox="1"/>
          <p:nvPr/>
        </p:nvSpPr>
        <p:spPr>
          <a:xfrm>
            <a:off x="357809" y="6410739"/>
            <a:ext cx="1849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Dept of ISE , SJCIT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66AC9E-BC72-88DF-9E3A-5DC8B42DFA69}"/>
              </a:ext>
            </a:extLst>
          </p:cNvPr>
          <p:cNvSpPr txBox="1"/>
          <p:nvPr/>
        </p:nvSpPr>
        <p:spPr>
          <a:xfrm>
            <a:off x="5744818" y="6370983"/>
            <a:ext cx="1336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2024-25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0B0F79A-5FF1-F711-8868-5E06BE438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A441D44-E092-4AE4-8351-8B4945F2C325}" type="slidenum">
              <a:rPr lang="en-IN" smtClean="0"/>
              <a:pPr/>
              <a:t>16</a:t>
            </a:fld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8A000A-1FF2-797F-78FE-1D3BCEC938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246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inus Sign 3"/>
          <p:cNvSpPr/>
          <p:nvPr/>
        </p:nvSpPr>
        <p:spPr>
          <a:xfrm>
            <a:off x="-1791567" y="519407"/>
            <a:ext cx="15833035" cy="109331"/>
          </a:xfrm>
          <a:prstGeom prst="mathMinus">
            <a:avLst>
              <a:gd name="adj1" fmla="val 62408"/>
            </a:avLst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241539" y="96068"/>
            <a:ext cx="46065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0" dirty="0">
                <a:solidFill>
                  <a:schemeClr val="accent1"/>
                </a:solidFill>
                <a:latin typeface="Times New Roman"/>
                <a:cs typeface="Times New Roman"/>
              </a:rPr>
              <a:t>AI Legal Assistant For Law Enforcement</a:t>
            </a:r>
            <a:endParaRPr lang="en-IN" sz="2000" dirty="0">
              <a:solidFill>
                <a:schemeClr val="accent1"/>
              </a:solidFill>
            </a:endParaRPr>
          </a:p>
        </p:txBody>
      </p:sp>
      <p:sp>
        <p:nvSpPr>
          <p:cNvPr id="7" name="Minus Sign 6"/>
          <p:cNvSpPr/>
          <p:nvPr/>
        </p:nvSpPr>
        <p:spPr>
          <a:xfrm flipV="1">
            <a:off x="-1728083" y="6327914"/>
            <a:ext cx="15813156" cy="45719"/>
          </a:xfrm>
          <a:prstGeom prst="mathMinus">
            <a:avLst>
              <a:gd name="adj1" fmla="val 56129"/>
            </a:avLst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357809" y="6410739"/>
            <a:ext cx="1849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Dept of ISE , SJCIT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44818" y="6370983"/>
            <a:ext cx="1336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2024-25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7034" y="669101"/>
            <a:ext cx="18538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2394" y="1218761"/>
            <a:ext cx="8716618" cy="4221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I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I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I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just">
              <a:lnSpc>
                <a:spcPct val="150000"/>
              </a:lnSpc>
            </a:pPr>
            <a:r>
              <a:rPr lang="en-I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BIBILOGRAPHY</a:t>
            </a:r>
            <a:endParaRPr lang="en-US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1050438" y="6356350"/>
            <a:ext cx="303362" cy="365125"/>
          </a:xfrm>
        </p:spPr>
        <p:txBody>
          <a:bodyPr/>
          <a:lstStyle/>
          <a:p>
            <a:fld id="{FA441D44-E092-4AE4-8351-8B4945F2C325}" type="slidenum">
              <a:rPr lang="en-IN" smtClean="0"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9938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B15223-572A-E242-062E-9465F5F6FF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inus Sign 3">
            <a:extLst>
              <a:ext uri="{FF2B5EF4-FFF2-40B4-BE49-F238E27FC236}">
                <a16:creationId xmlns:a16="http://schemas.microsoft.com/office/drawing/2014/main" id="{14077CC7-3D80-2339-C3EA-3F3221D9646C}"/>
              </a:ext>
            </a:extLst>
          </p:cNvPr>
          <p:cNvSpPr/>
          <p:nvPr/>
        </p:nvSpPr>
        <p:spPr>
          <a:xfrm>
            <a:off x="-1791567" y="519407"/>
            <a:ext cx="15833035" cy="109331"/>
          </a:xfrm>
          <a:prstGeom prst="mathMinus">
            <a:avLst>
              <a:gd name="adj1" fmla="val 62408"/>
            </a:avLst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BD4923-C5FA-3E95-E4B1-8ACA92E148AB}"/>
              </a:ext>
            </a:extLst>
          </p:cNvPr>
          <p:cNvSpPr txBox="1"/>
          <p:nvPr/>
        </p:nvSpPr>
        <p:spPr>
          <a:xfrm>
            <a:off x="241539" y="87441"/>
            <a:ext cx="46065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0" dirty="0">
                <a:solidFill>
                  <a:schemeClr val="accent1"/>
                </a:solidFill>
                <a:latin typeface="Times New Roman"/>
                <a:cs typeface="Times New Roman"/>
              </a:rPr>
              <a:t>AI Legal Assistant For Law Enforcement</a:t>
            </a:r>
            <a:endParaRPr lang="en-IN" sz="2000" dirty="0">
              <a:solidFill>
                <a:schemeClr val="accent1"/>
              </a:solidFill>
            </a:endParaRPr>
          </a:p>
        </p:txBody>
      </p:sp>
      <p:sp>
        <p:nvSpPr>
          <p:cNvPr id="7" name="Minus Sign 6">
            <a:extLst>
              <a:ext uri="{FF2B5EF4-FFF2-40B4-BE49-F238E27FC236}">
                <a16:creationId xmlns:a16="http://schemas.microsoft.com/office/drawing/2014/main" id="{9399FEC7-7F35-A1AD-1D6C-E16D42C4F0C7}"/>
              </a:ext>
            </a:extLst>
          </p:cNvPr>
          <p:cNvSpPr/>
          <p:nvPr/>
        </p:nvSpPr>
        <p:spPr>
          <a:xfrm flipV="1">
            <a:off x="-1728083" y="6327914"/>
            <a:ext cx="15813156" cy="45719"/>
          </a:xfrm>
          <a:prstGeom prst="mathMinus">
            <a:avLst>
              <a:gd name="adj1" fmla="val 56129"/>
            </a:avLst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4B5EA7-BA32-C2DC-A987-670B30BB2CF8}"/>
              </a:ext>
            </a:extLst>
          </p:cNvPr>
          <p:cNvSpPr txBox="1"/>
          <p:nvPr/>
        </p:nvSpPr>
        <p:spPr>
          <a:xfrm>
            <a:off x="357809" y="6410739"/>
            <a:ext cx="1849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Dept of ISE , SJCIT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69DB08-DBC1-FC33-AD1F-003418C4E38A}"/>
              </a:ext>
            </a:extLst>
          </p:cNvPr>
          <p:cNvSpPr txBox="1"/>
          <p:nvPr/>
        </p:nvSpPr>
        <p:spPr>
          <a:xfrm>
            <a:off x="5744818" y="6370983"/>
            <a:ext cx="1336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2024-25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77F4911-C26A-6A02-4720-7EE7BF0B9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0438" y="6356350"/>
            <a:ext cx="303362" cy="365125"/>
          </a:xfrm>
        </p:spPr>
        <p:txBody>
          <a:bodyPr/>
          <a:lstStyle/>
          <a:p>
            <a:fld id="{FA441D44-E092-4AE4-8351-8B4945F2C325}" type="slidenum">
              <a:rPr lang="en-IN" smtClean="0"/>
              <a:t>3</a:t>
            </a:fld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313C3C-6C37-D109-0A9C-C1407CEC6218}"/>
              </a:ext>
            </a:extLst>
          </p:cNvPr>
          <p:cNvSpPr txBox="1"/>
          <p:nvPr/>
        </p:nvSpPr>
        <p:spPr>
          <a:xfrm>
            <a:off x="365262" y="635667"/>
            <a:ext cx="1781589" cy="661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Design: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A56105E-887D-2429-8EC5-A325A9C1F4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947" y="1378847"/>
            <a:ext cx="9357070" cy="421957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E7AE0A7-78FD-C6AC-AB07-2013970E4AE1}"/>
              </a:ext>
            </a:extLst>
          </p:cNvPr>
          <p:cNvSpPr txBox="1"/>
          <p:nvPr/>
        </p:nvSpPr>
        <p:spPr>
          <a:xfrm>
            <a:off x="5019261" y="5675245"/>
            <a:ext cx="2683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1: Sequence Diagram</a:t>
            </a:r>
          </a:p>
        </p:txBody>
      </p:sp>
    </p:spTree>
    <p:extLst>
      <p:ext uri="{BB962C8B-B14F-4D97-AF65-F5344CB8AC3E}">
        <p14:creationId xmlns:p14="http://schemas.microsoft.com/office/powerpoint/2010/main" val="3322761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4409D8-791D-F079-0195-2F4A070B51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inus Sign 3">
            <a:extLst>
              <a:ext uri="{FF2B5EF4-FFF2-40B4-BE49-F238E27FC236}">
                <a16:creationId xmlns:a16="http://schemas.microsoft.com/office/drawing/2014/main" id="{7330D937-41E0-8E39-8F5A-3643FD05DCF2}"/>
              </a:ext>
            </a:extLst>
          </p:cNvPr>
          <p:cNvSpPr/>
          <p:nvPr/>
        </p:nvSpPr>
        <p:spPr>
          <a:xfrm>
            <a:off x="-1791567" y="519407"/>
            <a:ext cx="15833035" cy="109331"/>
          </a:xfrm>
          <a:prstGeom prst="mathMinus">
            <a:avLst>
              <a:gd name="adj1" fmla="val 62408"/>
            </a:avLst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C375BF-FC20-CD9F-E835-4DD971CC1497}"/>
              </a:ext>
            </a:extLst>
          </p:cNvPr>
          <p:cNvSpPr txBox="1"/>
          <p:nvPr/>
        </p:nvSpPr>
        <p:spPr>
          <a:xfrm>
            <a:off x="241539" y="87441"/>
            <a:ext cx="46065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0" dirty="0">
                <a:solidFill>
                  <a:schemeClr val="accent1"/>
                </a:solidFill>
                <a:latin typeface="Times New Roman"/>
                <a:cs typeface="Times New Roman"/>
              </a:rPr>
              <a:t>AI Legal Assistant For Law Enforcement</a:t>
            </a:r>
            <a:endParaRPr lang="en-IN" sz="2000" dirty="0">
              <a:solidFill>
                <a:schemeClr val="accent1"/>
              </a:solidFill>
            </a:endParaRPr>
          </a:p>
        </p:txBody>
      </p:sp>
      <p:sp>
        <p:nvSpPr>
          <p:cNvPr id="7" name="Minus Sign 6">
            <a:extLst>
              <a:ext uri="{FF2B5EF4-FFF2-40B4-BE49-F238E27FC236}">
                <a16:creationId xmlns:a16="http://schemas.microsoft.com/office/drawing/2014/main" id="{D2C0AB94-D267-1706-E29A-16B874AC2476}"/>
              </a:ext>
            </a:extLst>
          </p:cNvPr>
          <p:cNvSpPr/>
          <p:nvPr/>
        </p:nvSpPr>
        <p:spPr>
          <a:xfrm flipV="1">
            <a:off x="-1728083" y="6327914"/>
            <a:ext cx="15813156" cy="45719"/>
          </a:xfrm>
          <a:prstGeom prst="mathMinus">
            <a:avLst>
              <a:gd name="adj1" fmla="val 56129"/>
            </a:avLst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ABE746-9D26-8EB8-7CEF-E014011F6FB8}"/>
              </a:ext>
            </a:extLst>
          </p:cNvPr>
          <p:cNvSpPr txBox="1"/>
          <p:nvPr/>
        </p:nvSpPr>
        <p:spPr>
          <a:xfrm>
            <a:off x="357809" y="6410739"/>
            <a:ext cx="1849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Dept of ISE , SJCIT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0DDA6F-B610-376E-3841-1A4ABE3755FA}"/>
              </a:ext>
            </a:extLst>
          </p:cNvPr>
          <p:cNvSpPr txBox="1"/>
          <p:nvPr/>
        </p:nvSpPr>
        <p:spPr>
          <a:xfrm>
            <a:off x="5744818" y="6370983"/>
            <a:ext cx="1336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2024-25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6DE8109-493A-D305-7E39-A5F07F0DD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0438" y="6356350"/>
            <a:ext cx="303362" cy="365125"/>
          </a:xfrm>
        </p:spPr>
        <p:txBody>
          <a:bodyPr/>
          <a:lstStyle/>
          <a:p>
            <a:fld id="{FA441D44-E092-4AE4-8351-8B4945F2C325}" type="slidenum">
              <a:rPr lang="en-IN" smtClean="0"/>
              <a:t>4</a:t>
            </a:fld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E36D6E-876E-B795-BF5A-9EB5E1D8F1D4}"/>
              </a:ext>
            </a:extLst>
          </p:cNvPr>
          <p:cNvSpPr txBox="1"/>
          <p:nvPr/>
        </p:nvSpPr>
        <p:spPr>
          <a:xfrm>
            <a:off x="335444" y="635667"/>
            <a:ext cx="3401669" cy="661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(Continue..)</a:t>
            </a:r>
            <a:endParaRPr lang="en-US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A97ECA-DC20-59AA-E87C-BF8651E509E5}"/>
              </a:ext>
            </a:extLst>
          </p:cNvPr>
          <p:cNvSpPr txBox="1"/>
          <p:nvPr/>
        </p:nvSpPr>
        <p:spPr>
          <a:xfrm>
            <a:off x="444777" y="1382262"/>
            <a:ext cx="12008954" cy="42326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Request Flow 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How the Chatbot Processes a User Query 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types a question like “Tell me about Section 302”.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message is entered through the chatbot interface (web frontend).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frontend sends this message to the WebSocket Server.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WebSocket Server acts as a bridge and forwards the message to the NLP Backend (Rasa).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NLP system reads the message and understands the user’s intent.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checks if the query needs legal data from the database.</a:t>
            </a:r>
          </a:p>
        </p:txBody>
      </p:sp>
    </p:spTree>
    <p:extLst>
      <p:ext uri="{BB962C8B-B14F-4D97-AF65-F5344CB8AC3E}">
        <p14:creationId xmlns:p14="http://schemas.microsoft.com/office/powerpoint/2010/main" val="4219442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C9673A-FD96-D04A-830D-86AFE07783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inus Sign 3">
            <a:extLst>
              <a:ext uri="{FF2B5EF4-FFF2-40B4-BE49-F238E27FC236}">
                <a16:creationId xmlns:a16="http://schemas.microsoft.com/office/drawing/2014/main" id="{C416C1DB-9F8C-9A15-1A8C-3B658D016960}"/>
              </a:ext>
            </a:extLst>
          </p:cNvPr>
          <p:cNvSpPr/>
          <p:nvPr/>
        </p:nvSpPr>
        <p:spPr>
          <a:xfrm>
            <a:off x="-1791567" y="519407"/>
            <a:ext cx="15833035" cy="109331"/>
          </a:xfrm>
          <a:prstGeom prst="mathMinus">
            <a:avLst>
              <a:gd name="adj1" fmla="val 62408"/>
            </a:avLst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85D7D3-640A-AA61-FB01-3D788356404C}"/>
              </a:ext>
            </a:extLst>
          </p:cNvPr>
          <p:cNvSpPr txBox="1"/>
          <p:nvPr/>
        </p:nvSpPr>
        <p:spPr>
          <a:xfrm>
            <a:off x="241539" y="87441"/>
            <a:ext cx="46065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0" dirty="0">
                <a:solidFill>
                  <a:schemeClr val="accent1"/>
                </a:solidFill>
                <a:latin typeface="Times New Roman"/>
                <a:cs typeface="Times New Roman"/>
              </a:rPr>
              <a:t>AI Legal Assistant For Law Enforcement</a:t>
            </a:r>
            <a:endParaRPr lang="en-IN" sz="2000" dirty="0">
              <a:solidFill>
                <a:schemeClr val="accent1"/>
              </a:solidFill>
            </a:endParaRPr>
          </a:p>
        </p:txBody>
      </p:sp>
      <p:sp>
        <p:nvSpPr>
          <p:cNvPr id="7" name="Minus Sign 6">
            <a:extLst>
              <a:ext uri="{FF2B5EF4-FFF2-40B4-BE49-F238E27FC236}">
                <a16:creationId xmlns:a16="http://schemas.microsoft.com/office/drawing/2014/main" id="{DF59C8D4-0F66-3C46-D270-8C4DE18BDBB0}"/>
              </a:ext>
            </a:extLst>
          </p:cNvPr>
          <p:cNvSpPr/>
          <p:nvPr/>
        </p:nvSpPr>
        <p:spPr>
          <a:xfrm flipV="1">
            <a:off x="-1728083" y="6327914"/>
            <a:ext cx="15813156" cy="45719"/>
          </a:xfrm>
          <a:prstGeom prst="mathMinus">
            <a:avLst>
              <a:gd name="adj1" fmla="val 56129"/>
            </a:avLst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9304C5-7DE6-E565-90E1-F25D472EAECE}"/>
              </a:ext>
            </a:extLst>
          </p:cNvPr>
          <p:cNvSpPr txBox="1"/>
          <p:nvPr/>
        </p:nvSpPr>
        <p:spPr>
          <a:xfrm>
            <a:off x="357809" y="6410739"/>
            <a:ext cx="1849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Dept of ISE , SJCIT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BF2ED3-0123-3E48-13ED-469C391BFF0A}"/>
              </a:ext>
            </a:extLst>
          </p:cNvPr>
          <p:cNvSpPr txBox="1"/>
          <p:nvPr/>
        </p:nvSpPr>
        <p:spPr>
          <a:xfrm>
            <a:off x="5744818" y="6370983"/>
            <a:ext cx="1336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2024-25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585ABCE-BAB5-99FA-737F-EFF2391B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0438" y="6356350"/>
            <a:ext cx="303362" cy="365125"/>
          </a:xfrm>
        </p:spPr>
        <p:txBody>
          <a:bodyPr/>
          <a:lstStyle/>
          <a:p>
            <a:fld id="{FA441D44-E092-4AE4-8351-8B4945F2C325}" type="slidenum">
              <a:rPr lang="en-IN" smtClean="0"/>
              <a:t>5</a:t>
            </a:fld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0AE888-A92E-B416-7592-4B0EA6A66E14}"/>
              </a:ext>
            </a:extLst>
          </p:cNvPr>
          <p:cNvSpPr txBox="1"/>
          <p:nvPr/>
        </p:nvSpPr>
        <p:spPr>
          <a:xfrm>
            <a:off x="335444" y="635667"/>
            <a:ext cx="3401669" cy="661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(Continue..)</a:t>
            </a:r>
            <a:endParaRPr lang="en-US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427740-BF73-868A-3E22-00D9813532B2}"/>
              </a:ext>
            </a:extLst>
          </p:cNvPr>
          <p:cNvSpPr txBox="1"/>
          <p:nvPr/>
        </p:nvSpPr>
        <p:spPr>
          <a:xfrm>
            <a:off x="414959" y="1351796"/>
            <a:ext cx="11184006" cy="42410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 Logic and Final Response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How the Chatbot Responds ?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NLP backend queries the MySQL Database for section and crime details.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database returns IPC section info and related crimes.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Rasa formats this data into a user-friendly legal reply.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WebSocket Server sends this response back to the frontend.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chat interface shows the answer to the user.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sees clear, structured legal information based on their query.</a:t>
            </a:r>
          </a:p>
        </p:txBody>
      </p:sp>
    </p:spTree>
    <p:extLst>
      <p:ext uri="{BB962C8B-B14F-4D97-AF65-F5344CB8AC3E}">
        <p14:creationId xmlns:p14="http://schemas.microsoft.com/office/powerpoint/2010/main" val="2526475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A0525E-5C0D-750E-F2C0-4960ECDE65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inus Sign 3">
            <a:extLst>
              <a:ext uri="{FF2B5EF4-FFF2-40B4-BE49-F238E27FC236}">
                <a16:creationId xmlns:a16="http://schemas.microsoft.com/office/drawing/2014/main" id="{AA8FBED0-2768-2BCA-BC0B-4CC8116BE687}"/>
              </a:ext>
            </a:extLst>
          </p:cNvPr>
          <p:cNvSpPr/>
          <p:nvPr/>
        </p:nvSpPr>
        <p:spPr>
          <a:xfrm>
            <a:off x="-1791567" y="519407"/>
            <a:ext cx="15833035" cy="109331"/>
          </a:xfrm>
          <a:prstGeom prst="mathMinus">
            <a:avLst>
              <a:gd name="adj1" fmla="val 62408"/>
            </a:avLst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D0AA83-8C61-5061-073D-631E049F70FC}"/>
              </a:ext>
            </a:extLst>
          </p:cNvPr>
          <p:cNvSpPr txBox="1"/>
          <p:nvPr/>
        </p:nvSpPr>
        <p:spPr>
          <a:xfrm>
            <a:off x="241539" y="87441"/>
            <a:ext cx="46065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0" dirty="0">
                <a:solidFill>
                  <a:schemeClr val="accent1"/>
                </a:solidFill>
                <a:latin typeface="Times New Roman"/>
                <a:cs typeface="Times New Roman"/>
              </a:rPr>
              <a:t>AI Legal Assistant For Law Enforcement</a:t>
            </a:r>
            <a:endParaRPr lang="en-IN" sz="2000" dirty="0">
              <a:solidFill>
                <a:schemeClr val="accent1"/>
              </a:solidFill>
            </a:endParaRPr>
          </a:p>
        </p:txBody>
      </p:sp>
      <p:sp>
        <p:nvSpPr>
          <p:cNvPr id="7" name="Minus Sign 6">
            <a:extLst>
              <a:ext uri="{FF2B5EF4-FFF2-40B4-BE49-F238E27FC236}">
                <a16:creationId xmlns:a16="http://schemas.microsoft.com/office/drawing/2014/main" id="{7081C211-EC74-5B3F-CCFA-A32C5C6F4280}"/>
              </a:ext>
            </a:extLst>
          </p:cNvPr>
          <p:cNvSpPr/>
          <p:nvPr/>
        </p:nvSpPr>
        <p:spPr>
          <a:xfrm flipV="1">
            <a:off x="-1728083" y="6327914"/>
            <a:ext cx="15813156" cy="45719"/>
          </a:xfrm>
          <a:prstGeom prst="mathMinus">
            <a:avLst>
              <a:gd name="adj1" fmla="val 56129"/>
            </a:avLst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78BF6C-1CD5-6C62-FEE0-DDC55A5F91DD}"/>
              </a:ext>
            </a:extLst>
          </p:cNvPr>
          <p:cNvSpPr txBox="1"/>
          <p:nvPr/>
        </p:nvSpPr>
        <p:spPr>
          <a:xfrm>
            <a:off x="357809" y="6410739"/>
            <a:ext cx="1849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Dept of ISE , SJCIT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DD2C8B-18CD-85C8-5C50-1E7207BA17F1}"/>
              </a:ext>
            </a:extLst>
          </p:cNvPr>
          <p:cNvSpPr txBox="1"/>
          <p:nvPr/>
        </p:nvSpPr>
        <p:spPr>
          <a:xfrm>
            <a:off x="5744818" y="6370983"/>
            <a:ext cx="1336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2024-25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EC602C8-EB08-F88C-F3E4-6A2AF0E61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0438" y="6356350"/>
            <a:ext cx="303362" cy="365125"/>
          </a:xfrm>
        </p:spPr>
        <p:txBody>
          <a:bodyPr/>
          <a:lstStyle/>
          <a:p>
            <a:fld id="{FA441D44-E092-4AE4-8351-8B4945F2C325}" type="slidenum">
              <a:rPr lang="en-IN" smtClean="0"/>
              <a:t>6</a:t>
            </a:fld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60342D-EF29-180B-BAD4-BD50E421D2FE}"/>
              </a:ext>
            </a:extLst>
          </p:cNvPr>
          <p:cNvSpPr txBox="1"/>
          <p:nvPr/>
        </p:nvSpPr>
        <p:spPr>
          <a:xfrm>
            <a:off x="269574" y="629103"/>
            <a:ext cx="3179304" cy="661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8508AE-A481-E06A-EFA5-94C239DBC5B4}"/>
              </a:ext>
            </a:extLst>
          </p:cNvPr>
          <p:cNvSpPr txBox="1"/>
          <p:nvPr/>
        </p:nvSpPr>
        <p:spPr>
          <a:xfrm>
            <a:off x="454715" y="1212137"/>
            <a:ext cx="6097656" cy="579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PSEUDO CODE: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B5AF16-7393-50CC-B7CE-096CBFD84562}"/>
              </a:ext>
            </a:extLst>
          </p:cNvPr>
          <p:cNvSpPr txBox="1"/>
          <p:nvPr/>
        </p:nvSpPr>
        <p:spPr>
          <a:xfrm>
            <a:off x="564045" y="1830171"/>
            <a:ext cx="8440807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 Interaction (User to Server)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1.Page Initialization:</a:t>
            </a: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Load chat interface (HTML/CSS/JS)</a:t>
            </a: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Connect to WebSocket server (ws://localhost:8080/ws)</a:t>
            </a:r>
          </a:p>
          <a:p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User Input:</a:t>
            </a: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Wait for user to type a crime-related message</a:t>
            </a: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On "Send", display message and forward to server via WebSocket</a:t>
            </a:r>
          </a:p>
          <a:p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WebSocket Server:</a:t>
            </a: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Receive message from frontend</a:t>
            </a: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Forward it to the NLP backend (Rasa)</a:t>
            </a:r>
          </a:p>
        </p:txBody>
      </p:sp>
    </p:spTree>
    <p:extLst>
      <p:ext uri="{BB962C8B-B14F-4D97-AF65-F5344CB8AC3E}">
        <p14:creationId xmlns:p14="http://schemas.microsoft.com/office/powerpoint/2010/main" val="2266126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483395-068D-CE52-2049-4A92A1ED05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inus Sign 3">
            <a:extLst>
              <a:ext uri="{FF2B5EF4-FFF2-40B4-BE49-F238E27FC236}">
                <a16:creationId xmlns:a16="http://schemas.microsoft.com/office/drawing/2014/main" id="{E504E309-22DE-6CAB-251E-CFE8D8945D13}"/>
              </a:ext>
            </a:extLst>
          </p:cNvPr>
          <p:cNvSpPr/>
          <p:nvPr/>
        </p:nvSpPr>
        <p:spPr>
          <a:xfrm>
            <a:off x="-1791567" y="519407"/>
            <a:ext cx="15833035" cy="109331"/>
          </a:xfrm>
          <a:prstGeom prst="mathMinus">
            <a:avLst>
              <a:gd name="adj1" fmla="val 62408"/>
            </a:avLst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787D66-E728-629F-7A33-C3B5CD298257}"/>
              </a:ext>
            </a:extLst>
          </p:cNvPr>
          <p:cNvSpPr txBox="1"/>
          <p:nvPr/>
        </p:nvSpPr>
        <p:spPr>
          <a:xfrm>
            <a:off x="241539" y="87441"/>
            <a:ext cx="46065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0" dirty="0">
                <a:solidFill>
                  <a:schemeClr val="accent1"/>
                </a:solidFill>
                <a:latin typeface="Times New Roman"/>
                <a:cs typeface="Times New Roman"/>
              </a:rPr>
              <a:t>AI Legal Assistant For Law Enforcement</a:t>
            </a:r>
            <a:endParaRPr lang="en-IN" sz="2000" dirty="0">
              <a:solidFill>
                <a:schemeClr val="accent1"/>
              </a:solidFill>
            </a:endParaRPr>
          </a:p>
        </p:txBody>
      </p:sp>
      <p:sp>
        <p:nvSpPr>
          <p:cNvPr id="7" name="Minus Sign 6">
            <a:extLst>
              <a:ext uri="{FF2B5EF4-FFF2-40B4-BE49-F238E27FC236}">
                <a16:creationId xmlns:a16="http://schemas.microsoft.com/office/drawing/2014/main" id="{D8FE5E18-823A-1ED4-E41E-328BC32C7DB7}"/>
              </a:ext>
            </a:extLst>
          </p:cNvPr>
          <p:cNvSpPr/>
          <p:nvPr/>
        </p:nvSpPr>
        <p:spPr>
          <a:xfrm flipV="1">
            <a:off x="-1728083" y="6327914"/>
            <a:ext cx="15813156" cy="45719"/>
          </a:xfrm>
          <a:prstGeom prst="mathMinus">
            <a:avLst>
              <a:gd name="adj1" fmla="val 56129"/>
            </a:avLst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E00425-DB2A-E870-8A48-044D21425C30}"/>
              </a:ext>
            </a:extLst>
          </p:cNvPr>
          <p:cNvSpPr txBox="1"/>
          <p:nvPr/>
        </p:nvSpPr>
        <p:spPr>
          <a:xfrm>
            <a:off x="357809" y="6410739"/>
            <a:ext cx="1849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Dept of ISE , SJCIT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EB5344-A266-94C8-B370-9D91B347D07E}"/>
              </a:ext>
            </a:extLst>
          </p:cNvPr>
          <p:cNvSpPr txBox="1"/>
          <p:nvPr/>
        </p:nvSpPr>
        <p:spPr>
          <a:xfrm>
            <a:off x="5744818" y="6370983"/>
            <a:ext cx="1336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2024-25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0203BD5-2908-7EC8-B071-B628CD35B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0438" y="6356350"/>
            <a:ext cx="303362" cy="365125"/>
          </a:xfrm>
        </p:spPr>
        <p:txBody>
          <a:bodyPr/>
          <a:lstStyle/>
          <a:p>
            <a:fld id="{FA441D44-E092-4AE4-8351-8B4945F2C325}" type="slidenum">
              <a:rPr lang="en-IN" smtClean="0"/>
              <a:t>7</a:t>
            </a:fld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E45E01-308D-069E-A440-F379F24E08C9}"/>
              </a:ext>
            </a:extLst>
          </p:cNvPr>
          <p:cNvSpPr txBox="1"/>
          <p:nvPr/>
        </p:nvSpPr>
        <p:spPr>
          <a:xfrm>
            <a:off x="178905" y="569468"/>
            <a:ext cx="6330009" cy="661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(Continue..)</a:t>
            </a:r>
            <a:endParaRPr lang="en-I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3974C8-2CD5-9503-A019-9307543C0C43}"/>
              </a:ext>
            </a:extLst>
          </p:cNvPr>
          <p:cNvSpPr txBox="1"/>
          <p:nvPr/>
        </p:nvSpPr>
        <p:spPr>
          <a:xfrm>
            <a:off x="375203" y="1382909"/>
            <a:ext cx="8440807" cy="3973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3400"/>
              </a:lnSpc>
            </a:pPr>
            <a:r>
              <a:rPr lang="sv-SE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NLP &amp; Intent Handling (Rasa Logic)</a:t>
            </a: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400"/>
              </a:lnSpc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Rasa NLP Backend:</a:t>
            </a:r>
          </a:p>
          <a:p>
            <a:pPr>
              <a:lnSpc>
                <a:spcPts val="3400"/>
              </a:lnSpc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Process input using NLU pipeline</a:t>
            </a:r>
          </a:p>
          <a:p>
            <a:pPr>
              <a:lnSpc>
                <a:spcPts val="3400"/>
              </a:lnSpc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Identify intent (e.g.,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ask_about_crime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ask_about_section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ts val="3400"/>
              </a:lnSpc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Extract relevant entities (e.g., "theft", "Section 302")</a:t>
            </a:r>
          </a:p>
          <a:p>
            <a:pPr>
              <a:lnSpc>
                <a:spcPts val="3400"/>
              </a:lnSpc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400"/>
              </a:lnSpc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Custom Action Triggered:</a:t>
            </a:r>
          </a:p>
          <a:p>
            <a:pPr>
              <a:lnSpc>
                <a:spcPts val="3400"/>
              </a:lnSpc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If intent =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ask_about_crime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call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action_query_crime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400"/>
              </a:lnSpc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If intent =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ask_about_section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call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action_query_ipc_section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006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3A42F9-E1FE-E172-C244-A3BA739F66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inus Sign 3">
            <a:extLst>
              <a:ext uri="{FF2B5EF4-FFF2-40B4-BE49-F238E27FC236}">
                <a16:creationId xmlns:a16="http://schemas.microsoft.com/office/drawing/2014/main" id="{0FBDE3C3-5E87-758C-0673-580E1FD12C4A}"/>
              </a:ext>
            </a:extLst>
          </p:cNvPr>
          <p:cNvSpPr/>
          <p:nvPr/>
        </p:nvSpPr>
        <p:spPr>
          <a:xfrm>
            <a:off x="-1791567" y="519407"/>
            <a:ext cx="15833035" cy="109331"/>
          </a:xfrm>
          <a:prstGeom prst="mathMinus">
            <a:avLst>
              <a:gd name="adj1" fmla="val 62408"/>
            </a:avLst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D7C7D5-6433-3C79-02C0-01A11E74200A}"/>
              </a:ext>
            </a:extLst>
          </p:cNvPr>
          <p:cNvSpPr txBox="1"/>
          <p:nvPr/>
        </p:nvSpPr>
        <p:spPr>
          <a:xfrm>
            <a:off x="241539" y="87441"/>
            <a:ext cx="46065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0" dirty="0">
                <a:solidFill>
                  <a:schemeClr val="accent1"/>
                </a:solidFill>
                <a:latin typeface="Times New Roman"/>
                <a:cs typeface="Times New Roman"/>
              </a:rPr>
              <a:t>AI Legal Assistant For Law Enforcement</a:t>
            </a:r>
            <a:endParaRPr lang="en-IN" sz="2000" dirty="0">
              <a:solidFill>
                <a:schemeClr val="accent1"/>
              </a:solidFill>
            </a:endParaRPr>
          </a:p>
        </p:txBody>
      </p:sp>
      <p:sp>
        <p:nvSpPr>
          <p:cNvPr id="7" name="Minus Sign 6">
            <a:extLst>
              <a:ext uri="{FF2B5EF4-FFF2-40B4-BE49-F238E27FC236}">
                <a16:creationId xmlns:a16="http://schemas.microsoft.com/office/drawing/2014/main" id="{DB1FAC90-4214-FF0B-8AC5-7D010B4C1266}"/>
              </a:ext>
            </a:extLst>
          </p:cNvPr>
          <p:cNvSpPr/>
          <p:nvPr/>
        </p:nvSpPr>
        <p:spPr>
          <a:xfrm flipV="1">
            <a:off x="-1728083" y="6327914"/>
            <a:ext cx="15813156" cy="45719"/>
          </a:xfrm>
          <a:prstGeom prst="mathMinus">
            <a:avLst>
              <a:gd name="adj1" fmla="val 56129"/>
            </a:avLst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D46FC0-2B84-859E-9D71-332FABF86F8D}"/>
              </a:ext>
            </a:extLst>
          </p:cNvPr>
          <p:cNvSpPr txBox="1"/>
          <p:nvPr/>
        </p:nvSpPr>
        <p:spPr>
          <a:xfrm>
            <a:off x="357809" y="6410739"/>
            <a:ext cx="1849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Dept of ISE , SJCIT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9EFE83-4622-337A-4A8F-98F1F81EB3EC}"/>
              </a:ext>
            </a:extLst>
          </p:cNvPr>
          <p:cNvSpPr txBox="1"/>
          <p:nvPr/>
        </p:nvSpPr>
        <p:spPr>
          <a:xfrm>
            <a:off x="5744818" y="6370983"/>
            <a:ext cx="1336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2024-25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A9106D9-AD08-2C84-A233-1DBD12A15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0438" y="6356350"/>
            <a:ext cx="303362" cy="365125"/>
          </a:xfrm>
        </p:spPr>
        <p:txBody>
          <a:bodyPr/>
          <a:lstStyle/>
          <a:p>
            <a:fld id="{FA441D44-E092-4AE4-8351-8B4945F2C325}" type="slidenum">
              <a:rPr lang="en-IN" smtClean="0"/>
              <a:t>8</a:t>
            </a:fld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233A76-28F0-BBB2-360A-4A98F9207010}"/>
              </a:ext>
            </a:extLst>
          </p:cNvPr>
          <p:cNvSpPr txBox="1"/>
          <p:nvPr/>
        </p:nvSpPr>
        <p:spPr>
          <a:xfrm>
            <a:off x="269574" y="629103"/>
            <a:ext cx="6011956" cy="661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(Continue..)</a:t>
            </a:r>
            <a:endParaRPr lang="en-I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2019E4-BE6C-6C70-AE55-6EF05CEC1A6F}"/>
              </a:ext>
            </a:extLst>
          </p:cNvPr>
          <p:cNvSpPr txBox="1"/>
          <p:nvPr/>
        </p:nvSpPr>
        <p:spPr>
          <a:xfrm>
            <a:off x="345384" y="1323275"/>
            <a:ext cx="8898007" cy="4707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33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Query and Final Response</a:t>
            </a: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300"/>
              </a:lnSpc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Database Query (MySQL):</a:t>
            </a:r>
          </a:p>
          <a:p>
            <a:pPr>
              <a:lnSpc>
                <a:spcPts val="3300"/>
              </a:lnSpc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Query crimes,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ipc_sections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crime_ipc_mapping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tables</a:t>
            </a:r>
          </a:p>
          <a:p>
            <a:pPr>
              <a:lnSpc>
                <a:spcPts val="3300"/>
              </a:lnSpc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Fetch IPC details, punishments, related crimes</a:t>
            </a:r>
          </a:p>
          <a:p>
            <a:pPr>
              <a:lnSpc>
                <a:spcPts val="3300"/>
              </a:lnSpc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300"/>
              </a:lnSpc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Format Response:</a:t>
            </a:r>
          </a:p>
          <a:p>
            <a:pPr>
              <a:lnSpc>
                <a:spcPts val="3300"/>
              </a:lnSpc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Build structured legal reply (title, description, section)</a:t>
            </a:r>
          </a:p>
          <a:p>
            <a:pPr>
              <a:lnSpc>
                <a:spcPts val="3300"/>
              </a:lnSpc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300"/>
              </a:lnSpc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Response to User:</a:t>
            </a:r>
          </a:p>
          <a:p>
            <a:pPr>
              <a:lnSpc>
                <a:spcPts val="3300"/>
              </a:lnSpc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Send response → WebSocket Server → Frontend</a:t>
            </a:r>
          </a:p>
          <a:p>
            <a:pPr>
              <a:lnSpc>
                <a:spcPts val="3300"/>
              </a:lnSpc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Display legal info in chat window</a:t>
            </a:r>
          </a:p>
        </p:txBody>
      </p:sp>
    </p:spTree>
    <p:extLst>
      <p:ext uri="{BB962C8B-B14F-4D97-AF65-F5344CB8AC3E}">
        <p14:creationId xmlns:p14="http://schemas.microsoft.com/office/powerpoint/2010/main" val="4173384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AF8ABA-7865-FDB9-F2A7-C629D3AE99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inus Sign 3">
            <a:extLst>
              <a:ext uri="{FF2B5EF4-FFF2-40B4-BE49-F238E27FC236}">
                <a16:creationId xmlns:a16="http://schemas.microsoft.com/office/drawing/2014/main" id="{A9321572-AF90-D710-1B73-1E353727F4E2}"/>
              </a:ext>
            </a:extLst>
          </p:cNvPr>
          <p:cNvSpPr/>
          <p:nvPr/>
        </p:nvSpPr>
        <p:spPr>
          <a:xfrm>
            <a:off x="-1791567" y="519407"/>
            <a:ext cx="15833035" cy="109331"/>
          </a:xfrm>
          <a:prstGeom prst="mathMinus">
            <a:avLst>
              <a:gd name="adj1" fmla="val 62408"/>
            </a:avLst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711ADB-9264-24D5-8E29-CB5A25281734}"/>
              </a:ext>
            </a:extLst>
          </p:cNvPr>
          <p:cNvSpPr txBox="1"/>
          <p:nvPr/>
        </p:nvSpPr>
        <p:spPr>
          <a:xfrm>
            <a:off x="241539" y="87441"/>
            <a:ext cx="46065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0" dirty="0">
                <a:solidFill>
                  <a:schemeClr val="accent1"/>
                </a:solidFill>
                <a:latin typeface="Times New Roman"/>
                <a:cs typeface="Times New Roman"/>
              </a:rPr>
              <a:t>AI Legal Assistant For Law Enforcement</a:t>
            </a:r>
            <a:endParaRPr lang="en-IN" sz="2000" dirty="0">
              <a:solidFill>
                <a:schemeClr val="accent1"/>
              </a:solidFill>
            </a:endParaRPr>
          </a:p>
        </p:txBody>
      </p:sp>
      <p:sp>
        <p:nvSpPr>
          <p:cNvPr id="7" name="Minus Sign 6">
            <a:extLst>
              <a:ext uri="{FF2B5EF4-FFF2-40B4-BE49-F238E27FC236}">
                <a16:creationId xmlns:a16="http://schemas.microsoft.com/office/drawing/2014/main" id="{F7F09340-61EF-5B93-CB92-DE4A1F6147F2}"/>
              </a:ext>
            </a:extLst>
          </p:cNvPr>
          <p:cNvSpPr/>
          <p:nvPr/>
        </p:nvSpPr>
        <p:spPr>
          <a:xfrm flipV="1">
            <a:off x="-1728083" y="6327914"/>
            <a:ext cx="15813156" cy="45719"/>
          </a:xfrm>
          <a:prstGeom prst="mathMinus">
            <a:avLst>
              <a:gd name="adj1" fmla="val 56129"/>
            </a:avLst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B8D46B-4979-A6A1-902D-23D427B7D7AC}"/>
              </a:ext>
            </a:extLst>
          </p:cNvPr>
          <p:cNvSpPr txBox="1"/>
          <p:nvPr/>
        </p:nvSpPr>
        <p:spPr>
          <a:xfrm>
            <a:off x="357809" y="6410739"/>
            <a:ext cx="1849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Dept of ISE , SJCIT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864D2D-E2BB-508F-868F-863EA201BB06}"/>
              </a:ext>
            </a:extLst>
          </p:cNvPr>
          <p:cNvSpPr txBox="1"/>
          <p:nvPr/>
        </p:nvSpPr>
        <p:spPr>
          <a:xfrm>
            <a:off x="5744818" y="6370983"/>
            <a:ext cx="1336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2024-25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4AD588C-86A1-2BBB-948B-9D9ED800A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0438" y="6356350"/>
            <a:ext cx="303362" cy="365125"/>
          </a:xfrm>
        </p:spPr>
        <p:txBody>
          <a:bodyPr/>
          <a:lstStyle/>
          <a:p>
            <a:fld id="{FA441D44-E092-4AE4-8351-8B4945F2C325}" type="slidenum">
              <a:rPr lang="en-IN" smtClean="0"/>
              <a:t>9</a:t>
            </a:fld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D0C710-5C19-4824-70AE-8E8581697A53}"/>
              </a:ext>
            </a:extLst>
          </p:cNvPr>
          <p:cNvSpPr txBox="1"/>
          <p:nvPr/>
        </p:nvSpPr>
        <p:spPr>
          <a:xfrm>
            <a:off x="170183" y="529711"/>
            <a:ext cx="5037922" cy="1226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1 .Test Cases </a:t>
            </a:r>
            <a:endParaRPr lang="en-US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4C5D1AA-135F-D7C5-454C-C25FD5A14F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9233653"/>
              </p:ext>
            </p:extLst>
          </p:nvPr>
        </p:nvGraphicFramePr>
        <p:xfrm>
          <a:off x="298174" y="1810086"/>
          <a:ext cx="11618845" cy="42726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23769">
                  <a:extLst>
                    <a:ext uri="{9D8B030D-6E8A-4147-A177-3AD203B41FA5}">
                      <a16:colId xmlns:a16="http://schemas.microsoft.com/office/drawing/2014/main" val="1716463141"/>
                    </a:ext>
                  </a:extLst>
                </a:gridCol>
                <a:gridCol w="2323769">
                  <a:extLst>
                    <a:ext uri="{9D8B030D-6E8A-4147-A177-3AD203B41FA5}">
                      <a16:colId xmlns:a16="http://schemas.microsoft.com/office/drawing/2014/main" val="3907683301"/>
                    </a:ext>
                  </a:extLst>
                </a:gridCol>
                <a:gridCol w="2323769">
                  <a:extLst>
                    <a:ext uri="{9D8B030D-6E8A-4147-A177-3AD203B41FA5}">
                      <a16:colId xmlns:a16="http://schemas.microsoft.com/office/drawing/2014/main" val="1156744780"/>
                    </a:ext>
                  </a:extLst>
                </a:gridCol>
                <a:gridCol w="2323769">
                  <a:extLst>
                    <a:ext uri="{9D8B030D-6E8A-4147-A177-3AD203B41FA5}">
                      <a16:colId xmlns:a16="http://schemas.microsoft.com/office/drawing/2014/main" val="4189717704"/>
                    </a:ext>
                  </a:extLst>
                </a:gridCol>
                <a:gridCol w="2323769">
                  <a:extLst>
                    <a:ext uri="{9D8B030D-6E8A-4147-A177-3AD203B41FA5}">
                      <a16:colId xmlns:a16="http://schemas.microsoft.com/office/drawing/2014/main" val="1791034187"/>
                    </a:ext>
                  </a:extLst>
                </a:gridCol>
              </a:tblGrid>
              <a:tr h="40572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Case ID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Expected Result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Actual Result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Status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02693596"/>
                  </a:ext>
                </a:extLst>
              </a:tr>
              <a:tr h="111801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TC01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enters valid crime description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Bot identifies the crime and maps it to the correct IPC section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Bot identified crime and returned IPC section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69681787"/>
                  </a:ext>
                </a:extLst>
              </a:tr>
              <a:tr h="66498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TC02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enters unclear crime description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Bot asks follow-up questions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Bot asked clarifying questions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71846838"/>
                  </a:ext>
                </a:extLst>
              </a:tr>
              <a:tr h="111801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TC03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selects language option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Interface and responses change to selected language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Language changed successfully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69800141"/>
                  </a:ext>
                </a:extLst>
              </a:tr>
              <a:tr h="96592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TC04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Crime is not in database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Bot responds with message and suggests manual review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Bot showed 'no match found' message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696279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7907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1350</Words>
  <Application>Microsoft Office PowerPoint</Application>
  <PresentationFormat>Widescreen</PresentationFormat>
  <Paragraphs>244</Paragraphs>
  <Slides>16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</vt:lpstr>
      <vt:lpstr>Times New Roman</vt:lpstr>
      <vt:lpstr>Office Theme</vt:lpstr>
      <vt:lpstr>“Jai Sri Gurudev”           S J C INSTITUTE OF TECHNOLOGY DEPARTMENT OF INFORMATION SCIENCE AND ENGINEERING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Mohammed Mazz</dc:creator>
  <cp:lastModifiedBy>Mohammed Mazz</cp:lastModifiedBy>
  <cp:revision>5</cp:revision>
  <dcterms:created xsi:type="dcterms:W3CDTF">2025-05-12T10:55:35Z</dcterms:created>
  <dcterms:modified xsi:type="dcterms:W3CDTF">2025-05-12T17:16:54Z</dcterms:modified>
</cp:coreProperties>
</file>