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87" r:id="rId3"/>
    <p:sldId id="288" r:id="rId4"/>
    <p:sldId id="289" r:id="rId5"/>
    <p:sldId id="290" r:id="rId6"/>
    <p:sldId id="291" r:id="rId7"/>
    <p:sldId id="301" r:id="rId8"/>
    <p:sldId id="293" r:id="rId9"/>
    <p:sldId id="294" r:id="rId10"/>
    <p:sldId id="295" r:id="rId11"/>
    <p:sldId id="296" r:id="rId12"/>
    <p:sldId id="297" r:id="rId13"/>
    <p:sldId id="298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416BF-D09A-489F-B41A-FC1BC67366E3}" v="1" dt="2025-04-11T03:12:38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bu Reddy" userId="ea6d96a24c2e69a6" providerId="LiveId" clId="{2A7416BF-D09A-489F-B41A-FC1BC67366E3}"/>
    <pc:docChg chg="modSld">
      <pc:chgData name="Babu Reddy" userId="ea6d96a24c2e69a6" providerId="LiveId" clId="{2A7416BF-D09A-489F-B41A-FC1BC67366E3}" dt="2025-04-11T03:15:57.082" v="0" actId="14734"/>
      <pc:docMkLst>
        <pc:docMk/>
      </pc:docMkLst>
      <pc:sldChg chg="modSp mod">
        <pc:chgData name="Babu Reddy" userId="ea6d96a24c2e69a6" providerId="LiveId" clId="{2A7416BF-D09A-489F-B41A-FC1BC67366E3}" dt="2025-04-11T03:15:57.082" v="0" actId="14734"/>
        <pc:sldMkLst>
          <pc:docMk/>
          <pc:sldMk cId="2572935203" sldId="291"/>
        </pc:sldMkLst>
        <pc:graphicFrameChg chg="modGraphic">
          <ac:chgData name="Babu Reddy" userId="ea6d96a24c2e69a6" providerId="LiveId" clId="{2A7416BF-D09A-489F-B41A-FC1BC67366E3}" dt="2025-04-11T03:15:57.082" v="0" actId="14734"/>
          <ac:graphicFrameMkLst>
            <pc:docMk/>
            <pc:sldMk cId="2572935203" sldId="291"/>
            <ac:graphicFrameMk id="5" creationId="{152E90FC-9A80-556E-BD93-722C29ABA2E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ECB3E-CBB4-465A-A563-2D99C9E213C2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F74FD-EDF7-4BAD-939B-17E2D2B9E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52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F74FD-EDF7-4BAD-939B-17E2D2B9EA9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57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7D39-3EFF-BE89-540E-EE7B1707F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555D1-3824-BD3B-C86E-247F6A41F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15BDD-1ACE-DAD5-4713-8C723B4B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5684-B3EE-4AC9-8F01-5CA97D4C23D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3D452-9C62-4EA0-7893-79DB65F0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F479B-7CAC-6414-25F2-2930475F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712A-2F0B-48BC-9B4C-F0918C746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9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AF67-D665-9DE8-8517-D8CE4E22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E2807-8972-380F-5D01-743394606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260A9-F055-1BB4-1D37-B3DD2582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5684-B3EE-4AC9-8F01-5CA97D4C23D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B55C3-6E59-607A-535D-4374E108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227E9-2C3C-FA55-B726-5EED5BB4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712A-2F0B-48BC-9B4C-F0918C746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74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6EA80-681F-5E31-4E79-C373E7CCE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4645C-7D95-DE8A-8783-A9E05EC8E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A9DE5-412C-5746-94A6-1FC4E0CE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5684-B3EE-4AC9-8F01-5CA97D4C23D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065F-F8E0-BD1A-5CE3-897D4F97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78DE8-5B48-572C-D3CA-340D9F18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712A-2F0B-48BC-9B4C-F0918C746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52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ECD1-3EF1-0910-74AD-2A67A872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15288-A209-94B6-F777-5FA01AB30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CA244-319F-57BE-8AAC-78082D60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5684-B3EE-4AC9-8F01-5CA97D4C23D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1AE38-9D71-6AAB-A950-00C5A539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53FA-0936-366D-6BAD-FD0DBAD5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712A-2F0B-48BC-9B4C-F0918C746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73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A265-70B8-02B8-0A9E-16F9A189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08710-6DC2-9FE0-CA23-DD86E4DC4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345C7-416C-0C59-6B75-2D64F141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5684-B3EE-4AC9-8F01-5CA97D4C23D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010F9-8715-909A-EB46-88BEF626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FF3A5-1106-5C16-9365-04D22EB2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712A-2F0B-48BC-9B4C-F0918C746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71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996D-3040-864D-6ECD-94C19A08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ED66D-1E44-A65F-E755-2B1DA650B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9CC43-461C-E7DB-0BD8-530C56621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680D7-93F5-6EEC-0C29-E20B13C3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5684-B3EE-4AC9-8F01-5CA97D4C23D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4F042-862C-40DA-AFB1-7D77D335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59379-27A3-0955-35F6-482D780D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712A-2F0B-48BC-9B4C-F0918C746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28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F444-9591-CC58-59C3-C0E5F4C0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6E51D-868D-5908-73B6-85B1D22B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532A5-6B8F-E9AD-F3A5-78C0A6A09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21176-AC49-4AFF-41DE-67AB2C437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D438B-3A0E-0204-9131-FD1F5AC65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5FD0A-8D94-D479-997E-C79DB997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5684-B3EE-4AC9-8F01-5CA97D4C23D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8712FE-DD1A-8382-78EC-ABD5900A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8E64F-8EC5-5583-3344-50349FE5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712A-2F0B-48BC-9B4C-F0918C746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86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2F19-3818-A108-22FA-10AE0D6D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16127-2E53-75FF-9858-EF4725D9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5684-B3EE-4AC9-8F01-5CA97D4C23D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75EC1-E076-986D-17C1-A3595F6E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DE09C-7A28-C5AF-89C9-85011022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712A-2F0B-48BC-9B4C-F0918C746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09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04B4B-09B6-944D-DCFD-1B06994F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5684-B3EE-4AC9-8F01-5CA97D4C23D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FBDC1-F589-69D7-1A77-74B4F7D4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6FA43-01DE-1F8E-7BE0-6AB09134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712A-2F0B-48BC-9B4C-F0918C746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89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013C-49C0-AC60-77B6-E4F0ADF1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E827E-99E4-6612-27A8-D7937487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376E3-A72C-9569-F2DD-8C5BC3084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C6AA4-47E0-AA42-BEAA-5D004819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5684-B3EE-4AC9-8F01-5CA97D4C23D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F7C64-7008-9F60-2374-17BFF95F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49684-744A-28F2-71AA-109ACC72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712A-2F0B-48BC-9B4C-F0918C746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38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5E8D-DAD7-6772-43E3-96D84715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0F88A-1FEB-9269-9238-7CE0D5FD2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B5520-F61F-5078-4B07-8F19D499E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EA26A-7D9E-D5BB-1930-7EB2BA86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5684-B3EE-4AC9-8F01-5CA97D4C23D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7470A-1FBF-50CF-8735-041025A8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244C9-B552-EC7F-5DE8-3A9D226D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712A-2F0B-48BC-9B4C-F0918C746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02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40454-361B-68F6-1C46-AB5BDDE0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1DFBA-8190-F8C1-59DC-662F2A89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EE1A1-B3B9-3B68-9E30-D62B706FD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B5684-B3EE-4AC9-8F01-5CA97D4C23D0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FB624-8AD9-56C0-AC2A-B5F60C7EC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DEBA9-ADD0-B957-D6C5-8A30AD8CA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A712A-2F0B-48BC-9B4C-F0918C746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6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nathanlohey/automate-engagements-using-chatbot-software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855894C-66C8-AD9E-7623-374080ABE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963" y="0"/>
            <a:ext cx="10506075" cy="1296988"/>
          </a:xfrm>
        </p:spPr>
        <p:txBody>
          <a:bodyPr/>
          <a:lstStyle/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“Jai Sri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Gurudev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         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J C INSTITUTE OF TECHNOLOGY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SCIENCE AND ENGINEERING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C3E40-DC55-D2CE-7FC6-DFC2E4B3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63" y="1306513"/>
            <a:ext cx="10963275" cy="5438775"/>
          </a:xfrm>
        </p:spPr>
        <p:txBody>
          <a:bodyPr rtlCol="0">
            <a:normAutofit/>
          </a:bodyPr>
          <a:lstStyle/>
          <a:p>
            <a:pPr defTabSz="914377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 - 21ISP76 </a:t>
            </a:r>
          </a:p>
          <a:p>
            <a:pPr defTabSz="914377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      </a:t>
            </a:r>
          </a:p>
          <a:p>
            <a:pPr defTabSz="914377"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200" kern="0" dirty="0">
                <a:solidFill>
                  <a:schemeClr val="accent2"/>
                </a:solidFill>
                <a:latin typeface="Times New Roman"/>
                <a:cs typeface="Times New Roman"/>
              </a:rPr>
              <a:t>AI Legal Assistant For Law Enforcement</a:t>
            </a:r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defTabSz="914377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defTabSz="914377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Babureddy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N         1SJ21IS009</a:t>
            </a:r>
          </a:p>
          <a:p>
            <a:pPr defTabSz="914377">
              <a:lnSpc>
                <a:spcPct val="100000"/>
              </a:lnSpc>
              <a:defRPr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Irfan Khan I              1SJ21IS034</a:t>
            </a:r>
          </a:p>
          <a:p>
            <a:pPr defTabSz="914377">
              <a:lnSpc>
                <a:spcPct val="100000"/>
              </a:lnSpc>
              <a:defRPr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Mohammed Mazz     1SJ21IS059</a:t>
            </a:r>
          </a:p>
          <a:p>
            <a:pPr defTabSz="914377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Sridhara M                1SJ22IS401</a:t>
            </a:r>
          </a:p>
          <a:p>
            <a:pPr algn="l" defTabSz="914377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</a:p>
          <a:p>
            <a:pPr algn="just" defTabSz="914377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</a:p>
        </p:txBody>
      </p:sp>
      <p:pic>
        <p:nvPicPr>
          <p:cNvPr id="4100" name="Picture 3">
            <a:extLst>
              <a:ext uri="{FF2B5EF4-FFF2-40B4-BE49-F238E27FC236}">
                <a16:creationId xmlns:a16="http://schemas.microsoft.com/office/drawing/2014/main" id="{741467DF-46C4-9A73-E36E-50446D99F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684" y="407504"/>
            <a:ext cx="1558316" cy="12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DB1345-F3BE-D223-6469-BB067D415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87167"/>
              </p:ext>
            </p:extLst>
          </p:nvPr>
        </p:nvGraphicFramePr>
        <p:xfrm>
          <a:off x="4373632" y="5538377"/>
          <a:ext cx="3524250" cy="1081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Mrs. Vindya L</a:t>
                      </a:r>
                    </a:p>
                  </a:txBody>
                  <a:tcPr marL="91470" marR="91470" marT="45664" marB="456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ASSISTANT PROFESSOR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70" marR="91470" marT="45664" marB="45664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Dept. Of ISE, SJCIT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70" marR="91470" marT="45664" marB="456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105" name="Picture 1">
            <a:extLst>
              <a:ext uri="{FF2B5EF4-FFF2-40B4-BE49-F238E27FC236}">
                <a16:creationId xmlns:a16="http://schemas.microsoft.com/office/drawing/2014/main" id="{4D021F54-0788-8F86-B296-F10076CB7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347870"/>
            <a:ext cx="1384300" cy="146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764B4F-2C13-B556-6228-02AF1EA6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1D44-E092-4AE4-8351-8B4945F2C325}" type="slidenum">
              <a:rPr lang="en-IN" smtClean="0"/>
              <a:t>1</a:t>
            </a:fld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B40EC5-C023-1EFD-3841-FFEDDDCF9245}"/>
              </a:ext>
            </a:extLst>
          </p:cNvPr>
          <p:cNvSpPr/>
          <p:nvPr/>
        </p:nvSpPr>
        <p:spPr>
          <a:xfrm>
            <a:off x="10744200" y="6122504"/>
            <a:ext cx="974035" cy="5565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77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4C96A-8E7F-0370-7E02-AADDCF761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>
            <a:extLst>
              <a:ext uri="{FF2B5EF4-FFF2-40B4-BE49-F238E27FC236}">
                <a16:creationId xmlns:a16="http://schemas.microsoft.com/office/drawing/2014/main" id="{04AB7E07-895C-4A7D-5AF8-D1C97A8937FE}"/>
              </a:ext>
            </a:extLst>
          </p:cNvPr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48CBB-B066-DE44-2D3B-53E21B35B50A}"/>
              </a:ext>
            </a:extLst>
          </p:cNvPr>
          <p:cNvSpPr txBox="1"/>
          <p:nvPr/>
        </p:nvSpPr>
        <p:spPr>
          <a:xfrm>
            <a:off x="224286" y="113320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6A171B56-62DE-5453-303D-E8397F8DC720}"/>
              </a:ext>
            </a:extLst>
          </p:cNvPr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733C-4E81-5A6F-CE3E-AFE2ECB836C3}"/>
              </a:ext>
            </a:extLst>
          </p:cNvPr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2FACD1-E4AC-9D6C-60DF-FA423A6779A7}"/>
              </a:ext>
            </a:extLst>
          </p:cNvPr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EDC5FD-62D7-55E1-B27F-E85BB9E8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C248B-EEA0-E06A-E1DD-113C3D46F5F3}"/>
              </a:ext>
            </a:extLst>
          </p:cNvPr>
          <p:cNvSpPr txBox="1"/>
          <p:nvPr/>
        </p:nvSpPr>
        <p:spPr>
          <a:xfrm>
            <a:off x="252323" y="560279"/>
            <a:ext cx="1947413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3AF79B-C3C8-9DBC-4E40-07575E021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453" y="1367205"/>
            <a:ext cx="11335109" cy="427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AI-Powered Legal Assistant: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system that helps law enforcement interpret crime reports using AI.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 Legal Classification: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map crime descriptions to appropriate legal sections.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Accuracy and Consistency: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human errors by providing reliable and consistent legal suggestions.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Crime Understanding: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NLP to analyze and understand crime inputs more effectively.</a:t>
            </a:r>
          </a:p>
        </p:txBody>
      </p:sp>
    </p:spTree>
    <p:extLst>
      <p:ext uri="{BB962C8B-B14F-4D97-AF65-F5344CB8AC3E}">
        <p14:creationId xmlns:p14="http://schemas.microsoft.com/office/powerpoint/2010/main" val="421911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17267-E926-D35E-7AF3-20BA3991E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>
            <a:extLst>
              <a:ext uri="{FF2B5EF4-FFF2-40B4-BE49-F238E27FC236}">
                <a16:creationId xmlns:a16="http://schemas.microsoft.com/office/drawing/2014/main" id="{605F225E-BFFD-2255-A019-CE4405B951D6}"/>
              </a:ext>
            </a:extLst>
          </p:cNvPr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D6034-B64A-C2BA-8B62-6F38A4DE41BA}"/>
              </a:ext>
            </a:extLst>
          </p:cNvPr>
          <p:cNvSpPr txBox="1"/>
          <p:nvPr/>
        </p:nvSpPr>
        <p:spPr>
          <a:xfrm>
            <a:off x="198408" y="87441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D6A7E308-F7BD-AFAE-E175-D9DFBE7BBFC0}"/>
              </a:ext>
            </a:extLst>
          </p:cNvPr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C3831-5739-89F5-8A59-B92C2FBDAEF2}"/>
              </a:ext>
            </a:extLst>
          </p:cNvPr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DF319-3A87-D1B5-16AB-B0301B0AA5FA}"/>
              </a:ext>
            </a:extLst>
          </p:cNvPr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E52C84-E48A-3D53-239E-1859D395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4977C-8146-D997-580E-E0455F41F15A}"/>
              </a:ext>
            </a:extLst>
          </p:cNvPr>
          <p:cNvSpPr txBox="1"/>
          <p:nvPr/>
        </p:nvSpPr>
        <p:spPr>
          <a:xfrm>
            <a:off x="243696" y="517148"/>
            <a:ext cx="2344228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7C3F9D-36B8-F797-FD3E-4B8414D1F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46" y="1206178"/>
            <a:ext cx="11816199" cy="556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what features and tech are needed for the AI legal assistant.</a:t>
            </a:r>
          </a:p>
          <a:p>
            <a:pPr marL="0" marR="0" lvl="0" indent="0" algn="l" defTabSz="914400" rtl="0" eaLnBrk="0" fontAlgn="base" latinLnBrk="0" hangingPunct="0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Preprocessing: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and clean crime reports and legal documents for model training.</a:t>
            </a:r>
          </a:p>
          <a:p>
            <a:pPr marL="0" marR="0" lvl="0" indent="0" algn="l" defTabSz="914400" rtl="0" eaLnBrk="0" fontAlgn="base" latinLnBrk="0" hangingPunct="0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Model Development: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model that can understand and analyze legal and crime-related text.</a:t>
            </a:r>
          </a:p>
          <a:p>
            <a:pPr marL="0" marR="0" lvl="0" indent="0" algn="l" defTabSz="914400" rtl="0" eaLnBrk="0" fontAlgn="base" latinLnBrk="0" hangingPunct="0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Crime Classification and Section Mapping: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AI to classify crimes and link them to correct IPC sections.</a:t>
            </a:r>
          </a:p>
          <a:p>
            <a:pPr marL="0" marR="0" lvl="0" indent="0" algn="l" defTabSz="914400" rtl="0" eaLnBrk="0" fontAlgn="base" latinLnBrk="0" hangingPunct="0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Follow-up Questioning System: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a system that asks smart questions to clarify unclear inputs.</a:t>
            </a:r>
          </a:p>
          <a:p>
            <a:pPr marL="0" marR="0" lvl="0" indent="0" algn="l" defTabSz="914400" rtl="0" eaLnBrk="0" fontAlgn="base" latinLnBrk="0" hangingPunct="0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 simple, easy-to-use interface for users to interact with the assistant.</a:t>
            </a:r>
          </a:p>
          <a:p>
            <a:pPr marL="0" marR="0" lvl="0" indent="0" algn="l" defTabSz="914400" rtl="0" eaLnBrk="0" fontAlgn="base" latinLnBrk="0" hangingPunct="0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and Deployment: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the whole system and make it ready for actual use by law enforcement.</a:t>
            </a:r>
          </a:p>
          <a:p>
            <a:pPr marL="0" marR="0" lvl="0" indent="0" algn="l" defTabSz="914400" rtl="0" eaLnBrk="0" fontAlgn="base" latinLnBrk="0" hangingPunct="0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08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0DE1D-F8E3-8245-8B5F-39B1FE48B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>
            <a:extLst>
              <a:ext uri="{FF2B5EF4-FFF2-40B4-BE49-F238E27FC236}">
                <a16:creationId xmlns:a16="http://schemas.microsoft.com/office/drawing/2014/main" id="{24879D02-664D-71B6-E82E-D60DBDA70EFC}"/>
              </a:ext>
            </a:extLst>
          </p:cNvPr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B9440-1803-803C-1CBF-9CDF05C3A25B}"/>
              </a:ext>
            </a:extLst>
          </p:cNvPr>
          <p:cNvSpPr txBox="1"/>
          <p:nvPr/>
        </p:nvSpPr>
        <p:spPr>
          <a:xfrm>
            <a:off x="232913" y="113321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38E9617D-E407-9587-1065-5C417A871124}"/>
              </a:ext>
            </a:extLst>
          </p:cNvPr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C2C26-052B-7827-E285-E1A6927518F8}"/>
              </a:ext>
            </a:extLst>
          </p:cNvPr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97778-485E-6997-0A74-B8CEEB36CAF0}"/>
              </a:ext>
            </a:extLst>
          </p:cNvPr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8B2611-E079-7506-CD45-000648F1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E287E-FC33-C288-08B8-464B3F5A9DB3}"/>
              </a:ext>
            </a:extLst>
          </p:cNvPr>
          <p:cNvSpPr txBox="1"/>
          <p:nvPr/>
        </p:nvSpPr>
        <p:spPr>
          <a:xfrm>
            <a:off x="276046" y="491707"/>
            <a:ext cx="3148642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of Execution: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9BCAAD-9A8B-B7A3-3A9A-E4C65452D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347154"/>
              </p:ext>
            </p:extLst>
          </p:nvPr>
        </p:nvGraphicFramePr>
        <p:xfrm>
          <a:off x="1544128" y="1280382"/>
          <a:ext cx="9661585" cy="4840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049">
                  <a:extLst>
                    <a:ext uri="{9D8B030D-6E8A-4147-A177-3AD203B41FA5}">
                      <a16:colId xmlns:a16="http://schemas.microsoft.com/office/drawing/2014/main" val="411760913"/>
                    </a:ext>
                  </a:extLst>
                </a:gridCol>
                <a:gridCol w="6314536">
                  <a:extLst>
                    <a:ext uri="{9D8B030D-6E8A-4147-A177-3AD203B41FA5}">
                      <a16:colId xmlns:a16="http://schemas.microsoft.com/office/drawing/2014/main" val="3161376745"/>
                    </a:ext>
                  </a:extLst>
                </a:gridCol>
              </a:tblGrid>
              <a:tr h="44734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Description of Work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9392"/>
                  </a:ext>
                </a:extLst>
              </a:tr>
              <a:tr h="1137980">
                <a:tc>
                  <a:txBody>
                    <a:bodyPr/>
                    <a:lstStyle/>
                    <a:p>
                      <a:pPr algn="ctr"/>
                      <a:endParaRPr lang="en-IN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sz="2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IN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Literature Survey</a:t>
                      </a:r>
                      <a:b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Study of existing AI-based legal systems, NLP applications, and crime classification models. Understanding limitations and opportunities.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50740"/>
                  </a:ext>
                </a:extLst>
              </a:tr>
              <a:tr h="1396612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2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IN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Problem Analysis &amp; Formation</a:t>
                      </a:r>
                      <a:b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Identify challenges in law enforcement workflows, define system requirements, and form a precise problem statement. Begin collecting legal datasets and relevant case reports.</a:t>
                      </a:r>
                      <a:endParaRPr lang="en-IN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193119"/>
                  </a:ext>
                </a:extLst>
              </a:tr>
              <a:tr h="1396612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algn="ctr"/>
                      <a:r>
                        <a:rPr lang="en-IN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IN" sz="22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IN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Designing &amp; Implementation</a:t>
                      </a:r>
                      <a:b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 NLP models for legal section prediction, build the web interface, integrate backend logic, and implement intelligent follow-up questioning system. Testing and validation.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41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06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8840E-6959-5888-3AA8-F75AAA90F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>
            <a:extLst>
              <a:ext uri="{FF2B5EF4-FFF2-40B4-BE49-F238E27FC236}">
                <a16:creationId xmlns:a16="http://schemas.microsoft.com/office/drawing/2014/main" id="{BC27C8B3-8197-BDDA-6E4F-AEB205A36FA0}"/>
              </a:ext>
            </a:extLst>
          </p:cNvPr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AD2AB-05BE-9D2A-E3C8-7D2A2BA27A29}"/>
              </a:ext>
            </a:extLst>
          </p:cNvPr>
          <p:cNvSpPr txBox="1"/>
          <p:nvPr/>
        </p:nvSpPr>
        <p:spPr>
          <a:xfrm>
            <a:off x="224286" y="78814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91A0DB10-C820-6C8B-D336-F3B0128FB33E}"/>
              </a:ext>
            </a:extLst>
          </p:cNvPr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CE4E4-12B3-AD7A-B6D6-89C1D7029886}"/>
              </a:ext>
            </a:extLst>
          </p:cNvPr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F28A7F-01CA-6A2F-79EB-9F290CE60AC8}"/>
              </a:ext>
            </a:extLst>
          </p:cNvPr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9B4FE0-F25D-2894-32AE-BC5DAAD2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DB0549-88C4-DE25-3B54-58D161487636}"/>
              </a:ext>
            </a:extLst>
          </p:cNvPr>
          <p:cNvSpPr txBox="1"/>
          <p:nvPr/>
        </p:nvSpPr>
        <p:spPr>
          <a:xfrm>
            <a:off x="286829" y="543027"/>
            <a:ext cx="2335602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577DF-F331-547A-A535-2164312E502D}"/>
              </a:ext>
            </a:extLst>
          </p:cNvPr>
          <p:cNvSpPr txBox="1"/>
          <p:nvPr/>
        </p:nvSpPr>
        <p:spPr>
          <a:xfrm>
            <a:off x="336431" y="1449238"/>
            <a:ext cx="11593902" cy="4221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 tooltip="2024"/>
              </a:rPr>
              <a:t>[1]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Selvi, V. Mounika, V. Rubika, and B.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Uvadharanee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“COLLEGEBOT: Virtual Assistant System for Enquiry Using Natural Language Processing,” in Proc. 2nd Int. Conf. Intelligent Data Communication Technologies and Internet of Things (IDCIoT), 2024.</a:t>
            </a:r>
          </a:p>
          <a:p>
            <a:pPr>
              <a:lnSpc>
                <a:spcPts val="2300"/>
              </a:lnSpc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 tooltip="2023"/>
              </a:rPr>
              <a:t>[2]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Suresh and R. Kumar, “Artificial Intelligence in Legal Decision-Making: Opportunities and Challenges,” in Proc. IEEE Int. Conf. Smart Technologies (ICST), 2023.</a:t>
            </a:r>
          </a:p>
          <a:p>
            <a:pPr>
              <a:lnSpc>
                <a:spcPts val="2300"/>
              </a:lnSpc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 tooltip="2022"/>
              </a:rPr>
              <a:t>[3]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Kumar and M. Raj, “An AI-Based Framework for Crime Classification and Legal Advice Generation,” in Proc. Int. Conf. Computational Intelligence and Knowledge Economy (ICCIKE), 2022.</a:t>
            </a:r>
          </a:p>
          <a:p>
            <a:pPr>
              <a:lnSpc>
                <a:spcPts val="2300"/>
              </a:lnSpc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 tooltip="2021"/>
              </a:rPr>
              <a:t>[4]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Patel and M. Sharma, “Legal Document Analysis using NLP Techniques,” Int. J.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Appl., vol. 182, no. 17, pp. 25–30, 2021.</a:t>
            </a:r>
          </a:p>
          <a:p>
            <a:pPr>
              <a:lnSpc>
                <a:spcPts val="2300"/>
              </a:lnSpc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69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2BE88-F0BA-B81A-CCC1-C1DCEB39E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>
            <a:extLst>
              <a:ext uri="{FF2B5EF4-FFF2-40B4-BE49-F238E27FC236}">
                <a16:creationId xmlns:a16="http://schemas.microsoft.com/office/drawing/2014/main" id="{EF23C2B6-F770-9C0A-FBFC-8D02B77FBACF}"/>
              </a:ext>
            </a:extLst>
          </p:cNvPr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07D930-2925-43DC-93A4-65C7F2081969}"/>
              </a:ext>
            </a:extLst>
          </p:cNvPr>
          <p:cNvSpPr txBox="1"/>
          <p:nvPr/>
        </p:nvSpPr>
        <p:spPr>
          <a:xfrm>
            <a:off x="379562" y="87441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2E882F7B-4E88-8C27-8BAB-1D0DDC066133}"/>
              </a:ext>
            </a:extLst>
          </p:cNvPr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C4005E-A3EA-BD15-B42F-A62CDBF8D3BE}"/>
              </a:ext>
            </a:extLst>
          </p:cNvPr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6AC9E-BC72-88DF-9E3A-5DC8B42DFA69}"/>
              </a:ext>
            </a:extLst>
          </p:cNvPr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B0F79A-5FF1-F711-8868-5E06BE43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8A000A-1FF2-797F-78FE-1D3BCEC93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/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41539" y="96068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/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7034" y="669101"/>
            <a:ext cx="185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786" y="1149188"/>
            <a:ext cx="8716618" cy="4821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 and definition 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 Specification(SRS)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of Execution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050438" y="6356350"/>
            <a:ext cx="303362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02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15223-572A-E242-062E-9465F5F6F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>
            <a:extLst>
              <a:ext uri="{FF2B5EF4-FFF2-40B4-BE49-F238E27FC236}">
                <a16:creationId xmlns:a16="http://schemas.microsoft.com/office/drawing/2014/main" id="{14077CC7-3D80-2339-C3EA-3F3221D9646C}"/>
              </a:ext>
            </a:extLst>
          </p:cNvPr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D4923-C5FA-3E95-E4B1-8ACA92E148AB}"/>
              </a:ext>
            </a:extLst>
          </p:cNvPr>
          <p:cNvSpPr txBox="1"/>
          <p:nvPr/>
        </p:nvSpPr>
        <p:spPr>
          <a:xfrm>
            <a:off x="241539" y="87441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9399FEC7-7F35-A1AD-1D6C-E16D42C4F0C7}"/>
              </a:ext>
            </a:extLst>
          </p:cNvPr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4B5EA7-BA32-C2DC-A987-670B30BB2CF8}"/>
              </a:ext>
            </a:extLst>
          </p:cNvPr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69DB08-DBC1-FC33-AD1F-003418C4E38A}"/>
              </a:ext>
            </a:extLst>
          </p:cNvPr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F4911-C26A-6A02-4720-7EE7BF0B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438" y="6356350"/>
            <a:ext cx="303362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t>3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B9901-4B9D-E1EB-697D-3B59D37828D5}"/>
              </a:ext>
            </a:extLst>
          </p:cNvPr>
          <p:cNvSpPr txBox="1"/>
          <p:nvPr/>
        </p:nvSpPr>
        <p:spPr>
          <a:xfrm>
            <a:off x="269574" y="499894"/>
            <a:ext cx="1723128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8BE047E-F8C2-49E3-9783-5E2CFDC71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15" y="1240132"/>
            <a:ext cx="11449574" cy="427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Crime Analysis: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 assistant helps police and legal authorities analyze crime descriptions and ask follow-up questions for better understanding.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Legal Section Suggestion: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automatically suggests the correct legal sections and classifies the crime based on the given information.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&amp; Accurate Support: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tool reduces manual effort, speeds up legal processes, and improves decision-making accuracy in law enforcement.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manual work, speeds up legal decisions, and minimizes the chance of human error.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97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BC1B-CB94-1FA0-A34D-9AF3D0C78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>
            <a:extLst>
              <a:ext uri="{FF2B5EF4-FFF2-40B4-BE49-F238E27FC236}">
                <a16:creationId xmlns:a16="http://schemas.microsoft.com/office/drawing/2014/main" id="{554A7106-724D-F897-09C6-66257C563DCE}"/>
              </a:ext>
            </a:extLst>
          </p:cNvPr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AB4AF-DE2E-9293-AA3B-499284517234}"/>
              </a:ext>
            </a:extLst>
          </p:cNvPr>
          <p:cNvSpPr txBox="1"/>
          <p:nvPr/>
        </p:nvSpPr>
        <p:spPr>
          <a:xfrm>
            <a:off x="258792" y="70188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4575E43A-D78C-6005-1B10-FF703113755E}"/>
              </a:ext>
            </a:extLst>
          </p:cNvPr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2CCD68-D54C-0148-07BF-66C35E653BE3}"/>
              </a:ext>
            </a:extLst>
          </p:cNvPr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87755-DEB7-EE24-289E-0AB3D83C5492}"/>
              </a:ext>
            </a:extLst>
          </p:cNvPr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A0194C-A3A0-4703-EABE-20813162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438" y="6356350"/>
            <a:ext cx="303362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t>4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601DF-B53A-8FE1-FB2B-11CE5B31D6C0}"/>
              </a:ext>
            </a:extLst>
          </p:cNvPr>
          <p:cNvSpPr txBox="1"/>
          <p:nvPr/>
        </p:nvSpPr>
        <p:spPr>
          <a:xfrm>
            <a:off x="301924" y="656409"/>
            <a:ext cx="3890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9BBB9E-A187-0C02-095C-DF22946B7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47" y="1276626"/>
            <a:ext cx="11222966" cy="427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Legal Section Identification: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Officers often struggle to correctly apply legal sections to crime reports, especially under time pressure.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Process Limitations: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 interpretation can cause delays, inconsistencies, and errors in legal classification.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Immediate Legal Expertise: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officers do not have direct access to up-to-date legal knowledge or expert guidance.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Intelligent Assistance: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There’s a growing demand for a fast, accurate, and reliable AI system to support legal decision-making in real time.</a:t>
            </a:r>
          </a:p>
        </p:txBody>
      </p:sp>
    </p:spTree>
    <p:extLst>
      <p:ext uri="{BB962C8B-B14F-4D97-AF65-F5344CB8AC3E}">
        <p14:creationId xmlns:p14="http://schemas.microsoft.com/office/powerpoint/2010/main" val="96489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978BD-41E5-8DC5-C683-FFD213F56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>
            <a:extLst>
              <a:ext uri="{FF2B5EF4-FFF2-40B4-BE49-F238E27FC236}">
                <a16:creationId xmlns:a16="http://schemas.microsoft.com/office/drawing/2014/main" id="{B7B28072-6F5E-81B8-2CAB-B073B96FA386}"/>
              </a:ext>
            </a:extLst>
          </p:cNvPr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6808-8AB1-2C55-FC4B-D6A85AA096C0}"/>
              </a:ext>
            </a:extLst>
          </p:cNvPr>
          <p:cNvSpPr txBox="1"/>
          <p:nvPr/>
        </p:nvSpPr>
        <p:spPr>
          <a:xfrm>
            <a:off x="258792" y="104694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C17ECF57-3E3D-A28F-79A2-59DF5D269383}"/>
              </a:ext>
            </a:extLst>
          </p:cNvPr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4E43E-EB58-BCBF-DF91-C9887AD4715A}"/>
              </a:ext>
            </a:extLst>
          </p:cNvPr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77329-C82E-5A49-D4A9-54AD4F70266C}"/>
              </a:ext>
            </a:extLst>
          </p:cNvPr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BFC950-5EE8-2DF7-A624-CCEA0CC8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438" y="6356350"/>
            <a:ext cx="303362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t>5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B3462-5C9F-6923-66C9-E4961FF01103}"/>
              </a:ext>
            </a:extLst>
          </p:cNvPr>
          <p:cNvSpPr txBox="1"/>
          <p:nvPr/>
        </p:nvSpPr>
        <p:spPr>
          <a:xfrm>
            <a:off x="267417" y="682289"/>
            <a:ext cx="3364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Definition: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D75DAC-08A9-ECD8-7180-B19607A39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03" y="1212964"/>
            <a:ext cx="11412747" cy="445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Crime analysis and legal section mapping are mostly done manually, leading to delays and inefficiencies.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Varying interpretations by officers can result in misclassification and reduced legal accuracy.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There’s no intelligent system currently in place to provide instant legal guidance during crime reporting.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AI assistant is essential to automate classification, ensure consistency, and support accurate legal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68134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CB304-5E3C-79B1-13F2-DE4AB7BF9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>
            <a:extLst>
              <a:ext uri="{FF2B5EF4-FFF2-40B4-BE49-F238E27FC236}">
                <a16:creationId xmlns:a16="http://schemas.microsoft.com/office/drawing/2014/main" id="{7EAC9AC3-8061-8CAD-146E-491D2117DEF8}"/>
              </a:ext>
            </a:extLst>
          </p:cNvPr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DB0889-3D81-FA3D-B699-97F405D00774}"/>
              </a:ext>
            </a:extLst>
          </p:cNvPr>
          <p:cNvSpPr txBox="1"/>
          <p:nvPr/>
        </p:nvSpPr>
        <p:spPr>
          <a:xfrm>
            <a:off x="250165" y="70188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CC740CBF-EC21-7F97-9255-7F8263204390}"/>
              </a:ext>
            </a:extLst>
          </p:cNvPr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48C531-3F93-5D5C-F4A2-0A40DAC87B75}"/>
              </a:ext>
            </a:extLst>
          </p:cNvPr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494C1-8E58-7F24-CF87-B8ED5F9BF361}"/>
              </a:ext>
            </a:extLst>
          </p:cNvPr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14EBA95-91FE-17F7-28C0-FC77425E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438" y="6356350"/>
            <a:ext cx="303362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t>6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EB36A-62B8-6BBB-772E-B7D08E1316D2}"/>
              </a:ext>
            </a:extLst>
          </p:cNvPr>
          <p:cNvSpPr txBox="1"/>
          <p:nvPr/>
        </p:nvSpPr>
        <p:spPr>
          <a:xfrm>
            <a:off x="163902" y="639156"/>
            <a:ext cx="3105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Review: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2E90FC-9A80-556E-BD93-722C29ABA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333015"/>
              </p:ext>
            </p:extLst>
          </p:nvPr>
        </p:nvGraphicFramePr>
        <p:xfrm>
          <a:off x="206829" y="1181820"/>
          <a:ext cx="11841136" cy="509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84">
                  <a:extLst>
                    <a:ext uri="{9D8B030D-6E8A-4147-A177-3AD203B41FA5}">
                      <a16:colId xmlns:a16="http://schemas.microsoft.com/office/drawing/2014/main" val="1206315159"/>
                    </a:ext>
                  </a:extLst>
                </a:gridCol>
                <a:gridCol w="2995641">
                  <a:extLst>
                    <a:ext uri="{9D8B030D-6E8A-4147-A177-3AD203B41FA5}">
                      <a16:colId xmlns:a16="http://schemas.microsoft.com/office/drawing/2014/main" val="3367565519"/>
                    </a:ext>
                  </a:extLst>
                </a:gridCol>
                <a:gridCol w="1826821">
                  <a:extLst>
                    <a:ext uri="{9D8B030D-6E8A-4147-A177-3AD203B41FA5}">
                      <a16:colId xmlns:a16="http://schemas.microsoft.com/office/drawing/2014/main" val="2473149359"/>
                    </a:ext>
                  </a:extLst>
                </a:gridCol>
                <a:gridCol w="2657982">
                  <a:extLst>
                    <a:ext uri="{9D8B030D-6E8A-4147-A177-3AD203B41FA5}">
                      <a16:colId xmlns:a16="http://schemas.microsoft.com/office/drawing/2014/main" val="787973625"/>
                    </a:ext>
                  </a:extLst>
                </a:gridCol>
                <a:gridCol w="3558408">
                  <a:extLst>
                    <a:ext uri="{9D8B030D-6E8A-4147-A177-3AD203B41FA5}">
                      <a16:colId xmlns:a16="http://schemas.microsoft.com/office/drawing/2014/main" val="415028100"/>
                    </a:ext>
                  </a:extLst>
                </a:gridCol>
              </a:tblGrid>
              <a:tr h="109555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Journal / Conference</a:t>
                      </a:r>
                      <a:endParaRPr lang="en-IN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  <a:p>
                      <a:pPr algn="ctr"/>
                      <a:endParaRPr lang="en-IN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of the Paper</a:t>
                      </a:r>
                    </a:p>
                    <a:p>
                      <a:pPr algn="ctr"/>
                      <a:endParaRPr lang="en-IN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of the Paper</a:t>
                      </a:r>
                      <a:endParaRPr lang="en-IN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83701"/>
                  </a:ext>
                </a:extLst>
              </a:tr>
              <a:tr h="1711766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 tooltip="[1]"/>
                        </a:rPr>
                        <a:t>2024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2nd International Conference on Intelligent Data Communication Technologies and Internet of Things (IDCIoT)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COLLEGEBOT: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Virtual Assistant System for Enquiry Using Natural Language Processing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Selvi, V. Mounika, V. Rubika, B. Uvadharanee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presents a virtual assistant using NLP to handle college-related inquiries, which serves as a foundation for building domain-specific assistants like AI legal bots.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97837"/>
                  </a:ext>
                </a:extLst>
              </a:tr>
              <a:tr h="1983475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 tooltip="[2]"/>
                        </a:rPr>
                        <a:t>2023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International Conference on Smart Technologies (ICST)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 in Legal Decision-Making: Opportunities and Challenges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Suresh, R.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Discusses how AI can assist in legal decision-making, highlighting both technological opportunities and ethical concerns relevant to law enforcement tools.</a:t>
                      </a: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0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93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E3127-EC01-32E1-0A86-1940A94CA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>
            <a:extLst>
              <a:ext uri="{FF2B5EF4-FFF2-40B4-BE49-F238E27FC236}">
                <a16:creationId xmlns:a16="http://schemas.microsoft.com/office/drawing/2014/main" id="{500D6F2C-B5AD-7ABC-24C7-027A5B2EC6DF}"/>
              </a:ext>
            </a:extLst>
          </p:cNvPr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75FF2F-2D5E-33CC-B81A-67218B8E20EE}"/>
              </a:ext>
            </a:extLst>
          </p:cNvPr>
          <p:cNvSpPr txBox="1"/>
          <p:nvPr/>
        </p:nvSpPr>
        <p:spPr>
          <a:xfrm>
            <a:off x="250166" y="130573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E3742584-9767-3CAF-538D-99ACCAB7935E}"/>
              </a:ext>
            </a:extLst>
          </p:cNvPr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2C231-2DBB-16EC-4137-107943F42D4A}"/>
              </a:ext>
            </a:extLst>
          </p:cNvPr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C2008-A682-E4BA-E1DB-1DC2E2AFB09E}"/>
              </a:ext>
            </a:extLst>
          </p:cNvPr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37906B-5A91-BAF9-3987-AF2B96C6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438" y="6356350"/>
            <a:ext cx="303362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t>7</a:t>
            </a:fld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7446A9-0C7B-2F31-EA5C-B42E7A342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829434"/>
              </p:ext>
            </p:extLst>
          </p:nvPr>
        </p:nvGraphicFramePr>
        <p:xfrm>
          <a:off x="181156" y="793631"/>
          <a:ext cx="11852518" cy="5350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66">
                  <a:extLst>
                    <a:ext uri="{9D8B030D-6E8A-4147-A177-3AD203B41FA5}">
                      <a16:colId xmlns:a16="http://schemas.microsoft.com/office/drawing/2014/main" val="1206315159"/>
                    </a:ext>
                  </a:extLst>
                </a:gridCol>
                <a:gridCol w="2995641">
                  <a:extLst>
                    <a:ext uri="{9D8B030D-6E8A-4147-A177-3AD203B41FA5}">
                      <a16:colId xmlns:a16="http://schemas.microsoft.com/office/drawing/2014/main" val="3367565519"/>
                    </a:ext>
                  </a:extLst>
                </a:gridCol>
                <a:gridCol w="1826821">
                  <a:extLst>
                    <a:ext uri="{9D8B030D-6E8A-4147-A177-3AD203B41FA5}">
                      <a16:colId xmlns:a16="http://schemas.microsoft.com/office/drawing/2014/main" val="2473149359"/>
                    </a:ext>
                  </a:extLst>
                </a:gridCol>
                <a:gridCol w="2657982">
                  <a:extLst>
                    <a:ext uri="{9D8B030D-6E8A-4147-A177-3AD203B41FA5}">
                      <a16:colId xmlns:a16="http://schemas.microsoft.com/office/drawing/2014/main" val="787973625"/>
                    </a:ext>
                  </a:extLst>
                </a:gridCol>
                <a:gridCol w="3558408">
                  <a:extLst>
                    <a:ext uri="{9D8B030D-6E8A-4147-A177-3AD203B41FA5}">
                      <a16:colId xmlns:a16="http://schemas.microsoft.com/office/drawing/2014/main" val="415028100"/>
                    </a:ext>
                  </a:extLst>
                </a:gridCol>
              </a:tblGrid>
              <a:tr h="119446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Journal / Conference</a:t>
                      </a:r>
                      <a:endParaRPr lang="en-IN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  <a:p>
                      <a:pPr algn="ctr"/>
                      <a:endParaRPr lang="en-IN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of the Paper</a:t>
                      </a:r>
                    </a:p>
                    <a:p>
                      <a:pPr algn="ctr"/>
                      <a:endParaRPr lang="en-IN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of the Paper</a:t>
                      </a:r>
                      <a:endParaRPr lang="en-IN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83701"/>
                  </a:ext>
                </a:extLst>
              </a:tr>
              <a:tr h="1997306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 tooltip="[3]"/>
                        </a:rPr>
                        <a:t>2022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Conference on Computational Intelligence and Knowledge Economy (ICCIKE)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AI-Based Framework for Crime Classification and Legal Advice Generation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P. Kumar, M. Raj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Proposes an AI framework capable of classifying crimes and suggesting legal actions, aligning directly with the goals of an AI legal assistant.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97837"/>
                  </a:ext>
                </a:extLst>
              </a:tr>
              <a:tr h="2159153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 tooltip="[4]"/>
                        </a:rPr>
                        <a:t>2021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Journal of Computer Applications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Legal Document Analysis using NLP Techniques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 Patel, M. Sharma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Explores the use of NLP techniques to analyze and extract information from legal documents, essential for building AI-driven legal support systems.</a:t>
                      </a: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0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04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A5895-AC56-37F4-E264-8F134C3F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>
            <a:extLst>
              <a:ext uri="{FF2B5EF4-FFF2-40B4-BE49-F238E27FC236}">
                <a16:creationId xmlns:a16="http://schemas.microsoft.com/office/drawing/2014/main" id="{A2967908-0904-D7FC-962D-761014535B85}"/>
              </a:ext>
            </a:extLst>
          </p:cNvPr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BDCDE-3B0B-51C3-DB9B-F6B66B078D92}"/>
              </a:ext>
            </a:extLst>
          </p:cNvPr>
          <p:cNvSpPr txBox="1"/>
          <p:nvPr/>
        </p:nvSpPr>
        <p:spPr>
          <a:xfrm>
            <a:off x="215660" y="87441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90F4320E-9373-2839-A4AA-39A7860DF89E}"/>
              </a:ext>
            </a:extLst>
          </p:cNvPr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00A17-BB97-45EA-3F49-C046AE05F522}"/>
              </a:ext>
            </a:extLst>
          </p:cNvPr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D401E9-BD8E-3471-C50D-5CD45797AC0E}"/>
              </a:ext>
            </a:extLst>
          </p:cNvPr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695339-AC14-D792-7C86-198CF22C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438" y="6356350"/>
            <a:ext cx="303362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t>8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2E36C-D4C8-56D7-FDD9-E8A88BF0AD48}"/>
              </a:ext>
            </a:extLst>
          </p:cNvPr>
          <p:cNvSpPr txBox="1"/>
          <p:nvPr/>
        </p:nvSpPr>
        <p:spPr>
          <a:xfrm>
            <a:off x="286828" y="508521"/>
            <a:ext cx="6519413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 Specification(SRS):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A365D-EB30-3AF9-6A7E-7D1118EF502E}"/>
              </a:ext>
            </a:extLst>
          </p:cNvPr>
          <p:cNvSpPr txBox="1"/>
          <p:nvPr/>
        </p:nvSpPr>
        <p:spPr>
          <a:xfrm>
            <a:off x="276045" y="1311215"/>
            <a:ext cx="403716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Requirement:</a:t>
            </a:r>
          </a:p>
          <a:p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A7610-1DDE-61D1-F5B6-DE25E68ECA42}"/>
              </a:ext>
            </a:extLst>
          </p:cNvPr>
          <p:cNvSpPr txBox="1"/>
          <p:nvPr/>
        </p:nvSpPr>
        <p:spPr>
          <a:xfrm>
            <a:off x="379563" y="1880556"/>
            <a:ext cx="9325155" cy="4083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Aft>
                <a:spcPts val="800"/>
              </a:spcAft>
              <a:buSzPts val="1000"/>
              <a:tabLst>
                <a:tab pos="2389505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 7 and above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  <a:spcAft>
                <a:spcPts val="800"/>
              </a:spcAft>
              <a:buSzPts val="1000"/>
              <a:tabLst>
                <a:tab pos="2389505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Frontend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HTML, CSS, JavaScript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  <a:spcAft>
                <a:spcPts val="800"/>
              </a:spcAft>
              <a:buSzPts val="1000"/>
              <a:tabLst>
                <a:tab pos="2389505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Backend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endParaRPr lang="en-IN" sz="22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  <a:spcAft>
                <a:spcPts val="800"/>
              </a:spcAft>
              <a:buSzPts val="1000"/>
              <a:tabLst>
                <a:tab pos="2389505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NLP Libraries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Rasa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98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9EB5B-5BCC-CF8A-B6FD-9F137167E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Sign 3">
            <a:extLst>
              <a:ext uri="{FF2B5EF4-FFF2-40B4-BE49-F238E27FC236}">
                <a16:creationId xmlns:a16="http://schemas.microsoft.com/office/drawing/2014/main" id="{AD35CB93-2ECE-72C3-5D2D-BC37596C9F2E}"/>
              </a:ext>
            </a:extLst>
          </p:cNvPr>
          <p:cNvSpPr/>
          <p:nvPr/>
        </p:nvSpPr>
        <p:spPr>
          <a:xfrm>
            <a:off x="-1791567" y="519407"/>
            <a:ext cx="15833035" cy="109331"/>
          </a:xfrm>
          <a:prstGeom prst="mathMinus">
            <a:avLst>
              <a:gd name="adj1" fmla="val 6240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483D3-8EC1-7F3C-A6D4-CE422BDE279F}"/>
              </a:ext>
            </a:extLst>
          </p:cNvPr>
          <p:cNvSpPr txBox="1"/>
          <p:nvPr/>
        </p:nvSpPr>
        <p:spPr>
          <a:xfrm>
            <a:off x="241539" y="104694"/>
            <a:ext cx="4606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accent1"/>
                </a:solidFill>
                <a:latin typeface="Times New Roman"/>
                <a:cs typeface="Times New Roman"/>
              </a:rPr>
              <a:t>AI Legal Assistant For Law Enforcement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929369E2-DE8D-6BA5-A375-4B84CFB62872}"/>
              </a:ext>
            </a:extLst>
          </p:cNvPr>
          <p:cNvSpPr/>
          <p:nvPr/>
        </p:nvSpPr>
        <p:spPr>
          <a:xfrm flipV="1">
            <a:off x="-1728083" y="6327914"/>
            <a:ext cx="15813156" cy="45719"/>
          </a:xfrm>
          <a:prstGeom prst="mathMinus">
            <a:avLst>
              <a:gd name="adj1" fmla="val 56129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87992-35F6-0511-8A21-C0D69F918CEF}"/>
              </a:ext>
            </a:extLst>
          </p:cNvPr>
          <p:cNvSpPr txBox="1"/>
          <p:nvPr/>
        </p:nvSpPr>
        <p:spPr>
          <a:xfrm>
            <a:off x="357809" y="6410739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Dept of ISE , SJCIT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A8B116-7923-F5E6-4EB6-D958FDC53CE4}"/>
              </a:ext>
            </a:extLst>
          </p:cNvPr>
          <p:cNvSpPr txBox="1"/>
          <p:nvPr/>
        </p:nvSpPr>
        <p:spPr>
          <a:xfrm>
            <a:off x="5744818" y="6370983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2024-25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E80D35-E7E9-460A-08F0-434DB7C4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441D44-E092-4AE4-8351-8B4945F2C32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A2142-879D-DCDB-2F47-305B557A523A}"/>
              </a:ext>
            </a:extLst>
          </p:cNvPr>
          <p:cNvSpPr txBox="1"/>
          <p:nvPr/>
        </p:nvSpPr>
        <p:spPr>
          <a:xfrm>
            <a:off x="293297" y="699541"/>
            <a:ext cx="420969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" indent="0">
              <a:spcBef>
                <a:spcPts val="600"/>
              </a:spcBef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DDBD6-7F62-BB33-A684-0B4B44CA3211}"/>
              </a:ext>
            </a:extLst>
          </p:cNvPr>
          <p:cNvSpPr txBox="1"/>
          <p:nvPr/>
        </p:nvSpPr>
        <p:spPr>
          <a:xfrm>
            <a:off x="508959" y="1207700"/>
            <a:ext cx="8210190" cy="5439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 Core i3 Processor (Minimum)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GB (Minimum)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 Disk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 GB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15” VGA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Colour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Mouse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Optical, Logitech or similar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Graphics (Optional)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NVIDIA GPU (for faster model training)</a:t>
            </a: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38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1314</Words>
  <Application>Microsoft Office PowerPoint</Application>
  <PresentationFormat>Widescreen</PresentationFormat>
  <Paragraphs>175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“Jai Sri Gurudev”           S J C INSTITUTE OF TECHNOLOGY DEPARTMENT OF INFORMATION SCIENCE AND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Mazz</dc:creator>
  <cp:lastModifiedBy>Babu Reddy</cp:lastModifiedBy>
  <cp:revision>10</cp:revision>
  <dcterms:created xsi:type="dcterms:W3CDTF">2025-04-09T13:46:40Z</dcterms:created>
  <dcterms:modified xsi:type="dcterms:W3CDTF">2025-04-11T03:16:07Z</dcterms:modified>
</cp:coreProperties>
</file>