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1"/>
  </p:notesMasterIdLst>
  <p:handoutMasterIdLst>
    <p:handoutMasterId r:id="rId22"/>
  </p:handoutMasterIdLst>
  <p:sldIdLst>
    <p:sldId id="256" r:id="rId5"/>
    <p:sldId id="278" r:id="rId6"/>
    <p:sldId id="257" r:id="rId7"/>
    <p:sldId id="258" r:id="rId8"/>
    <p:sldId id="290" r:id="rId9"/>
    <p:sldId id="263" r:id="rId10"/>
    <p:sldId id="280" r:id="rId11"/>
    <p:sldId id="264" r:id="rId12"/>
    <p:sldId id="269" r:id="rId13"/>
    <p:sldId id="272" r:id="rId14"/>
    <p:sldId id="287" r:id="rId15"/>
    <p:sldId id="282" r:id="rId16"/>
    <p:sldId id="288" r:id="rId17"/>
    <p:sldId id="289" r:id="rId18"/>
    <p:sldId id="277"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788" initials="7" lastIdx="2" clrIdx="0">
    <p:extLst>
      <p:ext uri="{19B8F6BF-5375-455C-9EA6-DF929625EA0E}">
        <p15:presenceInfo xmlns:p15="http://schemas.microsoft.com/office/powerpoint/2012/main" userId="788"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A1E4"/>
    <a:srgbClr val="FAD6F8"/>
    <a:srgbClr val="89A1EF"/>
    <a:srgbClr val="4A6F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2564" autoAdjust="0"/>
  </p:normalViewPr>
  <p:slideViewPr>
    <p:cSldViewPr snapToGrid="0">
      <p:cViewPr varScale="1">
        <p:scale>
          <a:sx n="79" d="100"/>
          <a:sy n="79"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EB8EB14-ABEA-4772-9D6B-795B0B52D7F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a:extLst>
              <a:ext uri="{FF2B5EF4-FFF2-40B4-BE49-F238E27FC236}">
                <a16:creationId xmlns:a16="http://schemas.microsoft.com/office/drawing/2014/main" id="{B4567A1C-0C00-425D-B944-F8C6F75E044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1F0C7C-A0EF-40EA-9D7E-D272577EF7D0}" type="datetimeFigureOut">
              <a:rPr lang="aa-ET" smtClean="0"/>
              <a:t>07/03/2021</a:t>
            </a:fld>
            <a:endParaRPr lang="aa-ET"/>
          </a:p>
        </p:txBody>
      </p:sp>
      <p:sp>
        <p:nvSpPr>
          <p:cNvPr id="4" name="Footer Placeholder 3">
            <a:extLst>
              <a:ext uri="{FF2B5EF4-FFF2-40B4-BE49-F238E27FC236}">
                <a16:creationId xmlns:a16="http://schemas.microsoft.com/office/drawing/2014/main" id="{58023D8A-AB42-42B1-B731-B01F09E016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5" name="Slide Number Placeholder 4">
            <a:extLst>
              <a:ext uri="{FF2B5EF4-FFF2-40B4-BE49-F238E27FC236}">
                <a16:creationId xmlns:a16="http://schemas.microsoft.com/office/drawing/2014/main" id="{C4781A9F-2FEE-4D2E-B335-4B4D426EE7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615650-FEEC-4FBC-9356-B773B94F6916}" type="slidenum">
              <a:rPr lang="aa-ET" smtClean="0"/>
              <a:t>‹#›</a:t>
            </a:fld>
            <a:endParaRPr lang="aa-ET"/>
          </a:p>
        </p:txBody>
      </p:sp>
    </p:spTree>
    <p:extLst>
      <p:ext uri="{BB962C8B-B14F-4D97-AF65-F5344CB8AC3E}">
        <p14:creationId xmlns:p14="http://schemas.microsoft.com/office/powerpoint/2010/main" val="14855838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F3EA09-FC7F-4C4B-A4FB-1044CB9248E4}" type="datetimeFigureOut">
              <a:rPr lang="aa-ET" smtClean="0"/>
              <a:t>07/03/2021</a:t>
            </a:fld>
            <a:endParaRPr lang="aa-E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a-E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1A4FBE-8479-4D72-BFDE-4047C935E041}" type="slidenum">
              <a:rPr lang="aa-ET" smtClean="0"/>
              <a:t>‹#›</a:t>
            </a:fld>
            <a:endParaRPr lang="aa-ET"/>
          </a:p>
        </p:txBody>
      </p:sp>
    </p:spTree>
    <p:extLst>
      <p:ext uri="{BB962C8B-B14F-4D97-AF65-F5344CB8AC3E}">
        <p14:creationId xmlns:p14="http://schemas.microsoft.com/office/powerpoint/2010/main" val="17548697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BC1A4FBE-8479-4D72-BFDE-4047C935E041}" type="slidenum">
              <a:rPr lang="aa-ET" smtClean="0"/>
              <a:t>3</a:t>
            </a:fld>
            <a:endParaRPr lang="aa-ET"/>
          </a:p>
        </p:txBody>
      </p:sp>
    </p:spTree>
    <p:extLst>
      <p:ext uri="{BB962C8B-B14F-4D97-AF65-F5344CB8AC3E}">
        <p14:creationId xmlns:p14="http://schemas.microsoft.com/office/powerpoint/2010/main" val="3032072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FC3FF3-76DE-46CA-8777-12A9E22EA226}" type="datetime1">
              <a:rPr lang="en-US" smtClean="0"/>
              <a:t>7/3/2021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BD4F2C-2DA7-43D0-86BF-0828FBC64D64}" type="datetime1">
              <a:rPr lang="en-US" smtClean="0"/>
              <a:t>7/3/2021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66A252-6197-42ED-9CD2-DCE002E6F714}" type="datetime1">
              <a:rPr lang="en-US" smtClean="0"/>
              <a:t>7/3/2021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9179C2-4907-4387-9A6D-200F178AF604}" type="datetime1">
              <a:rPr lang="en-US" smtClean="0"/>
              <a:t>7/3/2021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792CFC-7B6C-4622-B2DC-CC65A17028FE}" type="datetime1">
              <a:rPr lang="en-US" smtClean="0"/>
              <a:t>7/3/2021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EAF7F8-5096-41CB-BE75-817A7E667FA1}" type="datetime1">
              <a:rPr lang="en-US" smtClean="0"/>
              <a:t>7/3/2021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16523D-6C6F-4F75-9B1D-9A81AEA24B49}" type="datetime1">
              <a:rPr lang="en-US" smtClean="0"/>
              <a:t>7/3/2021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EAE4F6-0E47-410B-A85D-1AFE146C5907}" type="datetime1">
              <a:rPr lang="en-US" smtClean="0"/>
              <a:t>7/3/2021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6EBB36-90A7-463B-BC33-B0379C1773DE}" type="datetime1">
              <a:rPr lang="en-US" smtClean="0"/>
              <a:t>7/3/2021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342D31-D916-4E59-AC28-CB48FAFAAE64}" type="datetime1">
              <a:rPr lang="en-US" smtClean="0"/>
              <a:t>7/3/2021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6411DA-F097-4EA3-91F8-5C44AF6695CA}" type="datetime1">
              <a:rPr lang="en-US" smtClean="0"/>
              <a:t>7/3/2021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CEAC3F-9345-4D16-8F94-156A7F4D19D7}" type="datetime1">
              <a:rPr lang="en-US" smtClean="0"/>
              <a:t>7/3/2021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77B2AA-3CFC-4E18-BA5D-2FD564A08B38}" type="datetime1">
              <a:rPr lang="en-US" smtClean="0"/>
              <a:t>7/3/2021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735BD-881C-44AC-AF60-201F056AFC3B}" type="datetime1">
              <a:rPr lang="en-US" smtClean="0"/>
              <a:t>7/3/2021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C7870FB-2605-4727-AD41-06A8EE59E194}" type="datetime1">
              <a:rPr lang="en-US" smtClean="0"/>
              <a:t>7/3/2021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A6AAE3-F476-4389-BEF3-02994E6C3CAB}" type="datetime1">
              <a:rPr lang="en-US" smtClean="0"/>
              <a:t>7/3/2021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0E02FD-79C3-47A0-BDD5-FC984E355C36}" type="datetime1">
              <a:rPr lang="en-US" smtClean="0"/>
              <a:t>7/3/2021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728B0FC-7E64-4CDD-B692-4CA8D5CCB96E}" type="datetime1">
              <a:rPr lang="en-US" smtClean="0"/>
              <a:t>7/3/2021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2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hyperlink" Target="https://datahub.com/" TargetMode="External"/><Relationship Id="rId2" Type="http://schemas.openxmlformats.org/officeDocument/2006/relationships/hyperlink" Target="https://ourworldindata.org/" TargetMode="Externa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B547D57-F53A-4177-9C4C-C29A15F95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a:extLst>
              <a:ext uri="{FF2B5EF4-FFF2-40B4-BE49-F238E27FC236}">
                <a16:creationId xmlns:a16="http://schemas.microsoft.com/office/drawing/2014/main" id="{AED3BEA4-2A0D-445D-A93C-0B718D8156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a:extLst>
              <a:ext uri="{FF2B5EF4-FFF2-40B4-BE49-F238E27FC236}">
                <a16:creationId xmlns:a16="http://schemas.microsoft.com/office/drawing/2014/main" id="{2858C9DB-88D4-4100-96CD-3AD8C14A2F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B0FCB05-BFD2-408D-88B3-13018B9E9519}"/>
              </a:ext>
            </a:extLst>
          </p:cNvPr>
          <p:cNvSpPr>
            <a:spLocks noGrp="1"/>
          </p:cNvSpPr>
          <p:nvPr>
            <p:ph type="ctrTitle"/>
          </p:nvPr>
        </p:nvSpPr>
        <p:spPr>
          <a:xfrm>
            <a:off x="502922" y="1507786"/>
            <a:ext cx="5291198" cy="1715849"/>
          </a:xfrm>
        </p:spPr>
        <p:txBody>
          <a:bodyPr vert="horz" lIns="91440" tIns="45720" rIns="91440" bIns="45720" rtlCol="0" anchor="b">
            <a:normAutofit/>
          </a:bodyPr>
          <a:lstStyle/>
          <a:p>
            <a:r>
              <a:rPr lang="en-US" sz="2800" b="1" dirty="0">
                <a:latin typeface="Calibri" panose="020F0502020204030204" pitchFamily="34" charset="0"/>
                <a:cs typeface="Calibri" panose="020F0502020204030204" pitchFamily="34" charset="0"/>
              </a:rPr>
              <a:t>Climate change and its effect on crop yield in developing countries</a:t>
            </a:r>
            <a:endParaRPr lang="en-US" sz="28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7CA82471-86B5-4315-B57E-E85D583504FD}"/>
              </a:ext>
            </a:extLst>
          </p:cNvPr>
          <p:cNvSpPr>
            <a:spLocks noGrp="1"/>
          </p:cNvSpPr>
          <p:nvPr>
            <p:ph type="subTitle" idx="1"/>
          </p:nvPr>
        </p:nvSpPr>
        <p:spPr>
          <a:xfrm>
            <a:off x="259722" y="3329006"/>
            <a:ext cx="5787956" cy="958824"/>
          </a:xfrm>
        </p:spPr>
        <p:txBody>
          <a:bodyPr vert="horz" lIns="91440" tIns="45720" rIns="91440" bIns="45720" rtlCol="0">
            <a:normAutofit/>
          </a:bodyPr>
          <a:lstStyle/>
          <a:p>
            <a:r>
              <a:rPr lang="en-US" sz="2000" dirty="0">
                <a:latin typeface="Calibri" panose="020F0502020204030204" pitchFamily="34" charset="0"/>
                <a:cs typeface="Calibri" panose="020F0502020204030204" pitchFamily="34" charset="0"/>
              </a:rPr>
              <a:t>A Case study of Nigeria, ghana, Kenya and south Africa.</a:t>
            </a:r>
          </a:p>
        </p:txBody>
      </p:sp>
      <p:sp>
        <p:nvSpPr>
          <p:cNvPr id="4" name="Slide Number Placeholder 3">
            <a:extLst>
              <a:ext uri="{FF2B5EF4-FFF2-40B4-BE49-F238E27FC236}">
                <a16:creationId xmlns:a16="http://schemas.microsoft.com/office/drawing/2014/main" id="{86A6C7F8-9352-4CD8-B9E8-FADE18FB90D8}"/>
              </a:ext>
            </a:extLst>
          </p:cNvPr>
          <p:cNvSpPr>
            <a:spLocks noGrp="1"/>
          </p:cNvSpPr>
          <p:nvPr>
            <p:ph type="sldNum" sz="quarter" idx="12"/>
          </p:nvPr>
        </p:nvSpPr>
        <p:spPr>
          <a:xfrm>
            <a:off x="10514011" y="5883275"/>
            <a:ext cx="764215" cy="365125"/>
          </a:xfrm>
        </p:spPr>
        <p:txBody>
          <a:bodyPr vert="horz" lIns="91440" tIns="45720" rIns="91440" bIns="45720" rtlCol="0" anchor="ctr">
            <a:normAutofit/>
          </a:bodyPr>
          <a:lstStyle/>
          <a:p>
            <a:pPr defTabSz="914400">
              <a:spcAft>
                <a:spcPts val="600"/>
              </a:spcAft>
            </a:pPr>
            <a:fld id="{6D22F896-40B5-4ADD-8801-0D06FADFA095}" type="slidenum">
              <a:rPr lang="en-US" smtClean="0"/>
              <a:pPr defTabSz="914400">
                <a:spcAft>
                  <a:spcPts val="600"/>
                </a:spcAft>
              </a:pPr>
              <a:t>1</a:t>
            </a:fld>
            <a:endParaRPr lang="en-US"/>
          </a:p>
        </p:txBody>
      </p:sp>
      <p:sp>
        <p:nvSpPr>
          <p:cNvPr id="11" name="Subtitle 2">
            <a:extLst>
              <a:ext uri="{FF2B5EF4-FFF2-40B4-BE49-F238E27FC236}">
                <a16:creationId xmlns:a16="http://schemas.microsoft.com/office/drawing/2014/main" id="{AEB2F56D-1485-4A1D-806A-187D32078004}"/>
              </a:ext>
            </a:extLst>
          </p:cNvPr>
          <p:cNvSpPr txBox="1">
            <a:spLocks/>
          </p:cNvSpPr>
          <p:nvPr/>
        </p:nvSpPr>
        <p:spPr>
          <a:xfrm>
            <a:off x="1639314" y="4346216"/>
            <a:ext cx="2650585" cy="371702"/>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n-GB" sz="1600" i="1" dirty="0">
                <a:latin typeface="Calibri" panose="020F0502020204030204" pitchFamily="34" charset="0"/>
                <a:cs typeface="Calibri" panose="020F0502020204030204" pitchFamily="34" charset="0"/>
              </a:rPr>
              <a:t>Group 7 – </a:t>
            </a:r>
            <a:r>
              <a:rPr lang="en-GB" sz="1600" b="1" i="1" dirty="0">
                <a:latin typeface="Calibri" panose="020F0502020204030204" pitchFamily="34" charset="0"/>
                <a:cs typeface="Calibri" panose="020F0502020204030204" pitchFamily="34" charset="0"/>
              </a:rPr>
              <a:t>The OUTLIERS</a:t>
            </a:r>
            <a:endParaRPr lang="aa-ET" sz="1600" b="1" i="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23A9C189-9356-4174-940A-71AEC8D2E6A6}"/>
              </a:ext>
            </a:extLst>
          </p:cNvPr>
          <p:cNvPicPr>
            <a:picLocks noChangeAspect="1"/>
          </p:cNvPicPr>
          <p:nvPr/>
        </p:nvPicPr>
        <p:blipFill>
          <a:blip r:embed="rId4"/>
          <a:srcRect l="24289" r="24289"/>
          <a:stretch/>
        </p:blipFill>
        <p:spPr>
          <a:xfrm>
            <a:off x="6144324" y="307259"/>
            <a:ext cx="5867342" cy="6243479"/>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28" name="Picture 27" descr="Logo, company name&#10;&#10;Description automatically generated">
            <a:extLst>
              <a:ext uri="{FF2B5EF4-FFF2-40B4-BE49-F238E27FC236}">
                <a16:creationId xmlns:a16="http://schemas.microsoft.com/office/drawing/2014/main" id="{D602D12B-CF94-4B39-9D69-F6118E0643E2}"/>
              </a:ext>
            </a:extLst>
          </p:cNvPr>
          <p:cNvPicPr>
            <a:picLocks noChangeAspect="1"/>
          </p:cNvPicPr>
          <p:nvPr/>
        </p:nvPicPr>
        <p:blipFill rotWithShape="1">
          <a:blip r:embed="rId5"/>
          <a:srcRect r="3" b="9708"/>
          <a:stretch/>
        </p:blipFill>
        <p:spPr>
          <a:xfrm>
            <a:off x="112023" y="6065601"/>
            <a:ext cx="699281" cy="6330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Chart, waterfall chart&#10;&#10;Description automatically generated">
            <a:extLst>
              <a:ext uri="{FF2B5EF4-FFF2-40B4-BE49-F238E27FC236}">
                <a16:creationId xmlns:a16="http://schemas.microsoft.com/office/drawing/2014/main" id="{6BD59E86-0456-4722-A39F-EA20D3B421E4}"/>
              </a:ext>
            </a:extLst>
          </p:cNvPr>
          <p:cNvPicPr>
            <a:picLocks noChangeAspect="1"/>
          </p:cNvPicPr>
          <p:nvPr/>
        </p:nvPicPr>
        <p:blipFill>
          <a:blip r:embed="rId6"/>
          <a:stretch>
            <a:fillRect/>
          </a:stretch>
        </p:blipFill>
        <p:spPr>
          <a:xfrm>
            <a:off x="1784128" y="6070059"/>
            <a:ext cx="639832" cy="6285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descr="Logo, company name&#10;&#10;Description automatically generated">
            <a:extLst>
              <a:ext uri="{FF2B5EF4-FFF2-40B4-BE49-F238E27FC236}">
                <a16:creationId xmlns:a16="http://schemas.microsoft.com/office/drawing/2014/main" id="{425C6F6B-3DBB-427D-8B87-DE47D8D13FE2}"/>
              </a:ext>
            </a:extLst>
          </p:cNvPr>
          <p:cNvPicPr>
            <a:picLocks noChangeAspect="1"/>
          </p:cNvPicPr>
          <p:nvPr/>
        </p:nvPicPr>
        <p:blipFill>
          <a:blip r:embed="rId7"/>
          <a:stretch>
            <a:fillRect/>
          </a:stretch>
        </p:blipFill>
        <p:spPr>
          <a:xfrm>
            <a:off x="949794" y="6065601"/>
            <a:ext cx="695844" cy="6330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55758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F50C1-3BE1-49A7-95F2-ECE73CA92ABA}"/>
              </a:ext>
            </a:extLst>
          </p:cNvPr>
          <p:cNvSpPr>
            <a:spLocks noGrp="1"/>
          </p:cNvSpPr>
          <p:nvPr>
            <p:ph type="title"/>
          </p:nvPr>
        </p:nvSpPr>
        <p:spPr>
          <a:xfrm>
            <a:off x="1263969" y="329521"/>
            <a:ext cx="10364452" cy="635541"/>
          </a:xfrm>
        </p:spPr>
        <p:txBody>
          <a:bodyPr>
            <a:normAutofit/>
          </a:bodyPr>
          <a:lstStyle/>
          <a:p>
            <a:r>
              <a:rPr lang="en-GB" sz="2800" dirty="0">
                <a:latin typeface="Calibri" panose="020F0502020204030204" pitchFamily="34" charset="0"/>
                <a:cs typeface="Calibri" panose="020F0502020204030204" pitchFamily="34" charset="0"/>
              </a:rPr>
              <a:t>Annual AVERAGE temperature Vs crop yield</a:t>
            </a:r>
            <a:endParaRPr lang="aa-ET" sz="2800" dirty="0">
              <a:latin typeface="Calibri" panose="020F0502020204030204" pitchFamily="34" charset="0"/>
              <a:cs typeface="Calibri" panose="020F0502020204030204" pitchFamily="34" charset="0"/>
            </a:endParaRPr>
          </a:p>
        </p:txBody>
      </p:sp>
      <p:sp>
        <p:nvSpPr>
          <p:cNvPr id="5" name="Slide Number Placeholder 3">
            <a:extLst>
              <a:ext uri="{FF2B5EF4-FFF2-40B4-BE49-F238E27FC236}">
                <a16:creationId xmlns:a16="http://schemas.microsoft.com/office/drawing/2014/main" id="{DEC53DC2-656D-471F-AB14-B53788A9C5A0}"/>
              </a:ext>
            </a:extLst>
          </p:cNvPr>
          <p:cNvSpPr txBox="1">
            <a:spLocks/>
          </p:cNvSpPr>
          <p:nvPr/>
        </p:nvSpPr>
        <p:spPr>
          <a:xfrm>
            <a:off x="5115142" y="6369660"/>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pPr/>
              <a:t>10</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pic>
        <p:nvPicPr>
          <p:cNvPr id="7" name="Picture 6" descr="Chart, scatter chart&#10;&#10;Description automatically generated">
            <a:extLst>
              <a:ext uri="{FF2B5EF4-FFF2-40B4-BE49-F238E27FC236}">
                <a16:creationId xmlns:a16="http://schemas.microsoft.com/office/drawing/2014/main" id="{7E501EEF-B430-4981-A1EE-20C1F4453767}"/>
              </a:ext>
            </a:extLst>
          </p:cNvPr>
          <p:cNvPicPr>
            <a:picLocks noChangeAspect="1"/>
          </p:cNvPicPr>
          <p:nvPr/>
        </p:nvPicPr>
        <p:blipFill>
          <a:blip r:embed="rId2"/>
          <a:stretch>
            <a:fillRect/>
          </a:stretch>
        </p:blipFill>
        <p:spPr>
          <a:xfrm>
            <a:off x="1006425" y="965062"/>
            <a:ext cx="4937316" cy="2659775"/>
          </a:xfrm>
          <a:prstGeom prst="roundRect">
            <a:avLst>
              <a:gd name="adj" fmla="val 5301"/>
            </a:avLst>
          </a:prstGeom>
          <a:ln w="82550" cap="sq">
            <a:noFill/>
            <a:miter lim="800000"/>
          </a:ln>
          <a:effectLst/>
        </p:spPr>
      </p:pic>
      <p:pic>
        <p:nvPicPr>
          <p:cNvPr id="8" name="Picture 7" descr="Chart, scatter chart&#10;&#10;Description automatically generated">
            <a:extLst>
              <a:ext uri="{FF2B5EF4-FFF2-40B4-BE49-F238E27FC236}">
                <a16:creationId xmlns:a16="http://schemas.microsoft.com/office/drawing/2014/main" id="{FC526DD5-DBF2-4763-AEFD-CF46755703E5}"/>
              </a:ext>
            </a:extLst>
          </p:cNvPr>
          <p:cNvPicPr>
            <a:picLocks noChangeAspect="1"/>
          </p:cNvPicPr>
          <p:nvPr/>
        </p:nvPicPr>
        <p:blipFill>
          <a:blip r:embed="rId3"/>
          <a:stretch>
            <a:fillRect/>
          </a:stretch>
        </p:blipFill>
        <p:spPr>
          <a:xfrm>
            <a:off x="1006425" y="3785711"/>
            <a:ext cx="4937316" cy="2659774"/>
          </a:xfrm>
          <a:prstGeom prst="roundRect">
            <a:avLst>
              <a:gd name="adj" fmla="val 5301"/>
            </a:avLst>
          </a:prstGeom>
          <a:ln w="82550" cap="sq">
            <a:noFill/>
            <a:miter lim="800000"/>
          </a:ln>
          <a:effectLst/>
        </p:spPr>
      </p:pic>
      <p:sp>
        <p:nvSpPr>
          <p:cNvPr id="9" name="TextBox 8">
            <a:extLst>
              <a:ext uri="{FF2B5EF4-FFF2-40B4-BE49-F238E27FC236}">
                <a16:creationId xmlns:a16="http://schemas.microsoft.com/office/drawing/2014/main" id="{EEC54D50-3B90-4A93-95E7-BEB0E93C6D01}"/>
              </a:ext>
            </a:extLst>
          </p:cNvPr>
          <p:cNvSpPr txBox="1"/>
          <p:nvPr/>
        </p:nvSpPr>
        <p:spPr>
          <a:xfrm>
            <a:off x="6597035" y="4046706"/>
            <a:ext cx="3352128" cy="1846232"/>
          </a:xfrm>
          <a:prstGeom prst="rect">
            <a:avLst/>
          </a:prstGeom>
        </p:spPr>
        <p:txBody>
          <a:bodyPr vert="horz" lIns="91440" tIns="45720" rIns="91440" bIns="45720" rtlCol="0">
            <a:noAutofit/>
          </a:bodyPr>
          <a:lstStyle/>
          <a:p>
            <a:pPr algn="just" defTabSz="914400">
              <a:lnSpc>
                <a:spcPct val="120000"/>
              </a:lnSpc>
              <a:spcAft>
                <a:spcPts val="600"/>
              </a:spcAft>
              <a:buClr>
                <a:schemeClr val="tx1"/>
              </a:buClr>
            </a:pPr>
            <a:r>
              <a:rPr lang="en-US" sz="2000" dirty="0">
                <a:latin typeface="Calibri" panose="020F0502020204030204" pitchFamily="34" charset="0"/>
                <a:cs typeface="Calibri" panose="020F0502020204030204" pitchFamily="34" charset="0"/>
              </a:rPr>
              <a:t>The graph shows that the higher the temperature, the higher the crop production and…</a:t>
            </a:r>
          </a:p>
        </p:txBody>
      </p:sp>
      <p:pic>
        <p:nvPicPr>
          <p:cNvPr id="10" name="Picture 9" descr="Chart, scatter chart&#10;&#10;Description automatically generated">
            <a:extLst>
              <a:ext uri="{FF2B5EF4-FFF2-40B4-BE49-F238E27FC236}">
                <a16:creationId xmlns:a16="http://schemas.microsoft.com/office/drawing/2014/main" id="{A005D710-5E43-4331-96FE-0CBA09055768}"/>
              </a:ext>
            </a:extLst>
          </p:cNvPr>
          <p:cNvPicPr>
            <a:picLocks noChangeAspect="1"/>
          </p:cNvPicPr>
          <p:nvPr/>
        </p:nvPicPr>
        <p:blipFill>
          <a:blip r:embed="rId4"/>
          <a:stretch>
            <a:fillRect/>
          </a:stretch>
        </p:blipFill>
        <p:spPr>
          <a:xfrm>
            <a:off x="6096000" y="965062"/>
            <a:ext cx="4937316" cy="2659775"/>
          </a:xfrm>
          <a:prstGeom prst="roundRect">
            <a:avLst>
              <a:gd name="adj" fmla="val 5301"/>
            </a:avLst>
          </a:prstGeom>
          <a:ln w="82550" cap="sq">
            <a:noFill/>
            <a:miter lim="800000"/>
          </a:ln>
          <a:effectLst/>
        </p:spPr>
      </p:pic>
    </p:spTree>
    <p:extLst>
      <p:ext uri="{BB962C8B-B14F-4D97-AF65-F5344CB8AC3E}">
        <p14:creationId xmlns:p14="http://schemas.microsoft.com/office/powerpoint/2010/main" val="595621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52" name="Picture 2">
            <a:extLst>
              <a:ext uri="{FF2B5EF4-FFF2-40B4-BE49-F238E27FC236}">
                <a16:creationId xmlns:a16="http://schemas.microsoft.com/office/drawing/2014/main" id="{8B9DE759-E652-4388-8FE4-67CDFF5DF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3">
            <a:extLst>
              <a:ext uri="{FF2B5EF4-FFF2-40B4-BE49-F238E27FC236}">
                <a16:creationId xmlns:a16="http://schemas.microsoft.com/office/drawing/2014/main" id="{0A578717-A0F2-4FAF-80B5-2D9BB5B858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4" name="Rectangle 45">
            <a:extLst>
              <a:ext uri="{FF2B5EF4-FFF2-40B4-BE49-F238E27FC236}">
                <a16:creationId xmlns:a16="http://schemas.microsoft.com/office/drawing/2014/main" id="{E8647EB8-A4BA-4577-BC19-D29C4DB7A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A381ED2D-F98E-4FB5-AF44-0D271CBE37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9">
            <a:extLst>
              <a:ext uri="{FF2B5EF4-FFF2-40B4-BE49-F238E27FC236}">
                <a16:creationId xmlns:a16="http://schemas.microsoft.com/office/drawing/2014/main" id="{D6022CFA-A050-4588-AFFA-539348CC3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TextBox 22">
            <a:extLst>
              <a:ext uri="{FF2B5EF4-FFF2-40B4-BE49-F238E27FC236}">
                <a16:creationId xmlns:a16="http://schemas.microsoft.com/office/drawing/2014/main" id="{CC417762-9F83-441C-98E2-8C723047CC34}"/>
              </a:ext>
            </a:extLst>
          </p:cNvPr>
          <p:cNvSpPr txBox="1"/>
          <p:nvPr/>
        </p:nvSpPr>
        <p:spPr>
          <a:xfrm>
            <a:off x="6865988" y="2213905"/>
            <a:ext cx="3352128" cy="3096064"/>
          </a:xfrm>
          <a:prstGeom prst="rect">
            <a:avLst/>
          </a:prstGeom>
        </p:spPr>
        <p:txBody>
          <a:bodyPr vert="horz" lIns="91440" tIns="45720" rIns="91440" bIns="45720" rtlCol="0">
            <a:noAutofit/>
          </a:bodyPr>
          <a:lstStyle/>
          <a:p>
            <a:pPr algn="just" defTabSz="914400">
              <a:lnSpc>
                <a:spcPct val="120000"/>
              </a:lnSpc>
              <a:spcAft>
                <a:spcPts val="600"/>
              </a:spcAft>
              <a:buClr>
                <a:schemeClr val="tx1"/>
              </a:buClr>
            </a:pPr>
            <a:r>
              <a:rPr lang="en-US" sz="2000" dirty="0">
                <a:latin typeface="Calibri" panose="020F0502020204030204" pitchFamily="34" charset="0"/>
                <a:cs typeface="Calibri" panose="020F0502020204030204" pitchFamily="34" charset="0"/>
              </a:rPr>
              <a:t>… the lower the temperature of the climate the lesser the crop production as seen in the case of Ghana and South Africa.</a:t>
            </a:r>
          </a:p>
        </p:txBody>
      </p:sp>
      <p:sp>
        <p:nvSpPr>
          <p:cNvPr id="11" name="Slide Number Placeholder 3">
            <a:extLst>
              <a:ext uri="{FF2B5EF4-FFF2-40B4-BE49-F238E27FC236}">
                <a16:creationId xmlns:a16="http://schemas.microsoft.com/office/drawing/2014/main" id="{93109281-D1FE-42C3-B501-0F10F336A53A}"/>
              </a:ext>
            </a:extLst>
          </p:cNvPr>
          <p:cNvSpPr txBox="1">
            <a:spLocks/>
          </p:cNvSpPr>
          <p:nvPr/>
        </p:nvSpPr>
        <p:spPr>
          <a:xfrm>
            <a:off x="5115142" y="6369660"/>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pPr/>
              <a:t>11</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pic>
        <p:nvPicPr>
          <p:cNvPr id="3" name="Picture 2" descr="Chart, scatter chart&#10;&#10;Description automatically generated">
            <a:extLst>
              <a:ext uri="{FF2B5EF4-FFF2-40B4-BE49-F238E27FC236}">
                <a16:creationId xmlns:a16="http://schemas.microsoft.com/office/drawing/2014/main" id="{CBB3E156-ECA0-4CCC-938D-5394CD1480F7}"/>
              </a:ext>
            </a:extLst>
          </p:cNvPr>
          <p:cNvPicPr>
            <a:picLocks noChangeAspect="1"/>
          </p:cNvPicPr>
          <p:nvPr/>
        </p:nvPicPr>
        <p:blipFill>
          <a:blip r:embed="rId4"/>
          <a:stretch>
            <a:fillRect/>
          </a:stretch>
        </p:blipFill>
        <p:spPr>
          <a:xfrm>
            <a:off x="1245939" y="3519455"/>
            <a:ext cx="5106223" cy="2477026"/>
          </a:xfrm>
          <a:prstGeom prst="rect">
            <a:avLst/>
          </a:prstGeom>
        </p:spPr>
      </p:pic>
      <p:pic>
        <p:nvPicPr>
          <p:cNvPr id="6" name="Picture 5" descr="Chart, scatter chart&#10;&#10;Description automatically generated">
            <a:extLst>
              <a:ext uri="{FF2B5EF4-FFF2-40B4-BE49-F238E27FC236}">
                <a16:creationId xmlns:a16="http://schemas.microsoft.com/office/drawing/2014/main" id="{453A9748-E43E-434C-A27C-F95677ECE171}"/>
              </a:ext>
            </a:extLst>
          </p:cNvPr>
          <p:cNvPicPr>
            <a:picLocks noChangeAspect="1"/>
          </p:cNvPicPr>
          <p:nvPr/>
        </p:nvPicPr>
        <p:blipFill>
          <a:blip r:embed="rId5"/>
          <a:stretch>
            <a:fillRect/>
          </a:stretch>
        </p:blipFill>
        <p:spPr>
          <a:xfrm>
            <a:off x="1245939" y="861520"/>
            <a:ext cx="5106223" cy="2477026"/>
          </a:xfrm>
          <a:prstGeom prst="rect">
            <a:avLst/>
          </a:prstGeom>
        </p:spPr>
      </p:pic>
    </p:spTree>
    <p:extLst>
      <p:ext uri="{BB962C8B-B14F-4D97-AF65-F5344CB8AC3E}">
        <p14:creationId xmlns:p14="http://schemas.microsoft.com/office/powerpoint/2010/main" val="452409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52" name="Picture 2">
            <a:extLst>
              <a:ext uri="{FF2B5EF4-FFF2-40B4-BE49-F238E27FC236}">
                <a16:creationId xmlns:a16="http://schemas.microsoft.com/office/drawing/2014/main" id="{8B9DE759-E652-4388-8FE4-67CDFF5DF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3">
            <a:extLst>
              <a:ext uri="{FF2B5EF4-FFF2-40B4-BE49-F238E27FC236}">
                <a16:creationId xmlns:a16="http://schemas.microsoft.com/office/drawing/2014/main" id="{0A578717-A0F2-4FAF-80B5-2D9BB5B858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4" name="Rectangle 45">
            <a:extLst>
              <a:ext uri="{FF2B5EF4-FFF2-40B4-BE49-F238E27FC236}">
                <a16:creationId xmlns:a16="http://schemas.microsoft.com/office/drawing/2014/main" id="{E8647EB8-A4BA-4577-BC19-D29C4DB7A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A381ED2D-F98E-4FB5-AF44-0D271CBE37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9">
            <a:extLst>
              <a:ext uri="{FF2B5EF4-FFF2-40B4-BE49-F238E27FC236}">
                <a16:creationId xmlns:a16="http://schemas.microsoft.com/office/drawing/2014/main" id="{D6022CFA-A050-4588-AFFA-539348CC3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Slide Number Placeholder 3">
            <a:extLst>
              <a:ext uri="{FF2B5EF4-FFF2-40B4-BE49-F238E27FC236}">
                <a16:creationId xmlns:a16="http://schemas.microsoft.com/office/drawing/2014/main" id="{93109281-D1FE-42C3-B501-0F10F336A53A}"/>
              </a:ext>
            </a:extLst>
          </p:cNvPr>
          <p:cNvSpPr txBox="1">
            <a:spLocks/>
          </p:cNvSpPr>
          <p:nvPr/>
        </p:nvSpPr>
        <p:spPr>
          <a:xfrm>
            <a:off x="5115142" y="6369660"/>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pPr/>
              <a:t>12</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
        <p:nvSpPr>
          <p:cNvPr id="15" name="Title 1">
            <a:extLst>
              <a:ext uri="{FF2B5EF4-FFF2-40B4-BE49-F238E27FC236}">
                <a16:creationId xmlns:a16="http://schemas.microsoft.com/office/drawing/2014/main" id="{A0130CD7-9C1F-4098-A51F-18816CD1460A}"/>
              </a:ext>
            </a:extLst>
          </p:cNvPr>
          <p:cNvSpPr txBox="1">
            <a:spLocks/>
          </p:cNvSpPr>
          <p:nvPr/>
        </p:nvSpPr>
        <p:spPr>
          <a:xfrm>
            <a:off x="744821" y="41722"/>
            <a:ext cx="10916365" cy="72574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2400" dirty="0">
                <a:latin typeface="Calibri" panose="020F0502020204030204" pitchFamily="34" charset="0"/>
                <a:cs typeface="Calibri" panose="020F0502020204030204" pitchFamily="34" charset="0"/>
              </a:rPr>
              <a:t>Annual Rainfall Vs and crop yield</a:t>
            </a:r>
          </a:p>
        </p:txBody>
      </p:sp>
      <p:pic>
        <p:nvPicPr>
          <p:cNvPr id="14" name="Picture 13" descr="Chart, scatter chart&#10;&#10;Description automatically generated">
            <a:extLst>
              <a:ext uri="{FF2B5EF4-FFF2-40B4-BE49-F238E27FC236}">
                <a16:creationId xmlns:a16="http://schemas.microsoft.com/office/drawing/2014/main" id="{AE9D9A10-D9CB-4CE4-A316-679E0445331F}"/>
              </a:ext>
            </a:extLst>
          </p:cNvPr>
          <p:cNvPicPr>
            <a:picLocks noChangeAspect="1"/>
          </p:cNvPicPr>
          <p:nvPr/>
        </p:nvPicPr>
        <p:blipFill>
          <a:blip r:embed="rId4"/>
          <a:stretch>
            <a:fillRect/>
          </a:stretch>
        </p:blipFill>
        <p:spPr>
          <a:xfrm>
            <a:off x="789046" y="846372"/>
            <a:ext cx="5307802" cy="2722193"/>
          </a:xfrm>
          <a:prstGeom prst="rect">
            <a:avLst/>
          </a:prstGeom>
        </p:spPr>
      </p:pic>
      <p:pic>
        <p:nvPicPr>
          <p:cNvPr id="24" name="Picture 23" descr="Chart, scatter chart&#10;&#10;Description automatically generated">
            <a:extLst>
              <a:ext uri="{FF2B5EF4-FFF2-40B4-BE49-F238E27FC236}">
                <a16:creationId xmlns:a16="http://schemas.microsoft.com/office/drawing/2014/main" id="{B9B56BB2-AEDB-44AD-9621-E519030AF396}"/>
              </a:ext>
            </a:extLst>
          </p:cNvPr>
          <p:cNvPicPr>
            <a:picLocks noChangeAspect="1"/>
          </p:cNvPicPr>
          <p:nvPr/>
        </p:nvPicPr>
        <p:blipFill>
          <a:blip r:embed="rId5"/>
          <a:stretch>
            <a:fillRect/>
          </a:stretch>
        </p:blipFill>
        <p:spPr>
          <a:xfrm>
            <a:off x="789046" y="3762833"/>
            <a:ext cx="5307802" cy="2722193"/>
          </a:xfrm>
          <a:prstGeom prst="rect">
            <a:avLst/>
          </a:prstGeom>
        </p:spPr>
      </p:pic>
      <p:pic>
        <p:nvPicPr>
          <p:cNvPr id="26" name="Picture 25" descr="Chart, scatter chart&#10;&#10;Description automatically generated">
            <a:extLst>
              <a:ext uri="{FF2B5EF4-FFF2-40B4-BE49-F238E27FC236}">
                <a16:creationId xmlns:a16="http://schemas.microsoft.com/office/drawing/2014/main" id="{F4CB0891-656B-449B-9514-32887C089039}"/>
              </a:ext>
            </a:extLst>
          </p:cNvPr>
          <p:cNvPicPr>
            <a:picLocks noChangeAspect="1"/>
          </p:cNvPicPr>
          <p:nvPr/>
        </p:nvPicPr>
        <p:blipFill>
          <a:blip r:embed="rId6"/>
          <a:stretch>
            <a:fillRect/>
          </a:stretch>
        </p:blipFill>
        <p:spPr>
          <a:xfrm>
            <a:off x="6354229" y="846372"/>
            <a:ext cx="5306957" cy="2722193"/>
          </a:xfrm>
          <a:prstGeom prst="rect">
            <a:avLst/>
          </a:prstGeom>
        </p:spPr>
      </p:pic>
    </p:spTree>
    <p:extLst>
      <p:ext uri="{BB962C8B-B14F-4D97-AF65-F5344CB8AC3E}">
        <p14:creationId xmlns:p14="http://schemas.microsoft.com/office/powerpoint/2010/main" val="693323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52" name="Picture 2">
            <a:extLst>
              <a:ext uri="{FF2B5EF4-FFF2-40B4-BE49-F238E27FC236}">
                <a16:creationId xmlns:a16="http://schemas.microsoft.com/office/drawing/2014/main" id="{8B9DE759-E652-4388-8FE4-67CDFF5DF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3">
            <a:extLst>
              <a:ext uri="{FF2B5EF4-FFF2-40B4-BE49-F238E27FC236}">
                <a16:creationId xmlns:a16="http://schemas.microsoft.com/office/drawing/2014/main" id="{0A578717-A0F2-4FAF-80B5-2D9BB5B858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4" name="Rectangle 45">
            <a:extLst>
              <a:ext uri="{FF2B5EF4-FFF2-40B4-BE49-F238E27FC236}">
                <a16:creationId xmlns:a16="http://schemas.microsoft.com/office/drawing/2014/main" id="{E8647EB8-A4BA-4577-BC19-D29C4DB7A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A381ED2D-F98E-4FB5-AF44-0D271CBE37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9">
            <a:extLst>
              <a:ext uri="{FF2B5EF4-FFF2-40B4-BE49-F238E27FC236}">
                <a16:creationId xmlns:a16="http://schemas.microsoft.com/office/drawing/2014/main" id="{D6022CFA-A050-4588-AFFA-539348CC3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Slide Number Placeholder 3">
            <a:extLst>
              <a:ext uri="{FF2B5EF4-FFF2-40B4-BE49-F238E27FC236}">
                <a16:creationId xmlns:a16="http://schemas.microsoft.com/office/drawing/2014/main" id="{93109281-D1FE-42C3-B501-0F10F336A53A}"/>
              </a:ext>
            </a:extLst>
          </p:cNvPr>
          <p:cNvSpPr txBox="1">
            <a:spLocks/>
          </p:cNvSpPr>
          <p:nvPr/>
        </p:nvSpPr>
        <p:spPr>
          <a:xfrm>
            <a:off x="5115142" y="6369660"/>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pPr/>
              <a:t>13</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pic>
        <p:nvPicPr>
          <p:cNvPr id="12" name="Picture 11" descr="Chart, scatter chart&#10;&#10;Description automatically generated">
            <a:extLst>
              <a:ext uri="{FF2B5EF4-FFF2-40B4-BE49-F238E27FC236}">
                <a16:creationId xmlns:a16="http://schemas.microsoft.com/office/drawing/2014/main" id="{AE1292DA-1F5B-45C1-9D60-F1769F4AABBF}"/>
              </a:ext>
            </a:extLst>
          </p:cNvPr>
          <p:cNvPicPr>
            <a:picLocks noChangeAspect="1"/>
          </p:cNvPicPr>
          <p:nvPr/>
        </p:nvPicPr>
        <p:blipFill>
          <a:blip r:embed="rId4"/>
          <a:stretch>
            <a:fillRect/>
          </a:stretch>
        </p:blipFill>
        <p:spPr>
          <a:xfrm>
            <a:off x="1098602" y="1467101"/>
            <a:ext cx="4780755" cy="4044013"/>
          </a:xfrm>
          <a:prstGeom prst="rect">
            <a:avLst/>
          </a:prstGeom>
        </p:spPr>
      </p:pic>
      <p:pic>
        <p:nvPicPr>
          <p:cNvPr id="13" name="Picture 12" descr="Chart, scatter chart&#10;&#10;Description automatically generated">
            <a:extLst>
              <a:ext uri="{FF2B5EF4-FFF2-40B4-BE49-F238E27FC236}">
                <a16:creationId xmlns:a16="http://schemas.microsoft.com/office/drawing/2014/main" id="{83E780EB-7BE1-4CA6-BF96-6DBAA486BDBC}"/>
              </a:ext>
            </a:extLst>
          </p:cNvPr>
          <p:cNvPicPr>
            <a:picLocks noChangeAspect="1"/>
          </p:cNvPicPr>
          <p:nvPr/>
        </p:nvPicPr>
        <p:blipFill>
          <a:blip r:embed="rId5"/>
          <a:stretch>
            <a:fillRect/>
          </a:stretch>
        </p:blipFill>
        <p:spPr>
          <a:xfrm>
            <a:off x="6863429" y="1467100"/>
            <a:ext cx="4780755" cy="4044014"/>
          </a:xfrm>
          <a:prstGeom prst="rect">
            <a:avLst/>
          </a:prstGeom>
        </p:spPr>
      </p:pic>
    </p:spTree>
    <p:extLst>
      <p:ext uri="{BB962C8B-B14F-4D97-AF65-F5344CB8AC3E}">
        <p14:creationId xmlns:p14="http://schemas.microsoft.com/office/powerpoint/2010/main" val="3716146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F50C1-3BE1-49A7-95F2-ECE73CA92ABA}"/>
              </a:ext>
            </a:extLst>
          </p:cNvPr>
          <p:cNvSpPr>
            <a:spLocks noGrp="1"/>
          </p:cNvSpPr>
          <p:nvPr>
            <p:ph type="title"/>
          </p:nvPr>
        </p:nvSpPr>
        <p:spPr>
          <a:xfrm>
            <a:off x="697131" y="455656"/>
            <a:ext cx="10364452" cy="577175"/>
          </a:xfrm>
        </p:spPr>
        <p:txBody>
          <a:bodyPr>
            <a:normAutofit/>
          </a:bodyPr>
          <a:lstStyle/>
          <a:p>
            <a:r>
              <a:rPr lang="en-GB" sz="2800" dirty="0">
                <a:latin typeface="Calibri" panose="020F0502020204030204" pitchFamily="34" charset="0"/>
                <a:cs typeface="Calibri" panose="020F0502020204030204" pitchFamily="34" charset="0"/>
              </a:rPr>
              <a:t>CONCLUSION</a:t>
            </a:r>
            <a:endParaRPr lang="aa-ET" sz="2800"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D3047D09-26BC-4514-A556-A86809D16B1E}"/>
              </a:ext>
            </a:extLst>
          </p:cNvPr>
          <p:cNvSpPr>
            <a:spLocks noGrp="1"/>
          </p:cNvSpPr>
          <p:nvPr>
            <p:ph type="body" sz="half" idx="2"/>
          </p:nvPr>
        </p:nvSpPr>
        <p:spPr>
          <a:xfrm>
            <a:off x="896861" y="1091120"/>
            <a:ext cx="9964992" cy="5220251"/>
          </a:xfrm>
        </p:spPr>
        <p:txBody>
          <a:bodyPr>
            <a:noAutofit/>
          </a:bodyPr>
          <a:lstStyle/>
          <a:p>
            <a:pPr algn="just"/>
            <a:r>
              <a:rPr lang="en-GB" sz="2000" b="0" i="0" cap="none" dirty="0">
                <a:effectLst/>
                <a:latin typeface="Calibri" panose="020F0502020204030204" pitchFamily="34" charset="0"/>
                <a:cs typeface="Calibri" panose="020F0502020204030204" pitchFamily="34" charset="0"/>
              </a:rPr>
              <a:t>With visual analysis of crop production and climate change (rainfall and temperature) over a period of 8 years, it has been observed that climate indeed influence yield gap and is statistically significant to the crop production. Also, it is shown that there is an optimal temperature at which certain crops grow well, and it is observed here that at 27</a:t>
            </a:r>
            <a:r>
              <a:rPr lang="en-GB" sz="2000" cap="none" baseline="30000" dirty="0">
                <a:effectLst/>
                <a:latin typeface="Calibri" panose="020F0502020204030204" pitchFamily="34" charset="0"/>
                <a:ea typeface="Calibri" panose="020F0502020204030204" pitchFamily="34" charset="0"/>
                <a:cs typeface="Calibri" panose="020F0502020204030204" pitchFamily="34" charset="0"/>
              </a:rPr>
              <a:t>o</a:t>
            </a:r>
            <a:r>
              <a:rPr lang="en-GB" sz="2000" b="0" i="0" cap="none" dirty="0">
                <a:effectLst/>
                <a:latin typeface="Calibri" panose="020F0502020204030204" pitchFamily="34" charset="0"/>
                <a:cs typeface="Calibri" panose="020F0502020204030204" pitchFamily="34" charset="0"/>
              </a:rPr>
              <a:t>C temperature, at this temperature, countries had a lower yield gap and as such produced more crop for consumption.</a:t>
            </a:r>
          </a:p>
          <a:p>
            <a:pPr algn="just"/>
            <a:endParaRPr lang="en-GB" sz="2000" cap="none" dirty="0">
              <a:latin typeface="Calibri" panose="020F0502020204030204" pitchFamily="34" charset="0"/>
              <a:cs typeface="Calibri" panose="020F0502020204030204" pitchFamily="34" charset="0"/>
            </a:endParaRPr>
          </a:p>
          <a:p>
            <a:pPr algn="just"/>
            <a:r>
              <a:rPr lang="en-GB" sz="2000" cap="none" dirty="0">
                <a:latin typeface="Calibri" panose="020F0502020204030204" pitchFamily="34" charset="0"/>
                <a:cs typeface="Calibri" panose="020F0502020204030204" pitchFamily="34" charset="0"/>
              </a:rPr>
              <a:t>Correlation between the total crop yield gap and average temperature is  -0.927; total correlation between the crop yield gap and average rainfall is  -0.924</a:t>
            </a:r>
          </a:p>
          <a:p>
            <a:pPr algn="just"/>
            <a:endParaRPr lang="en-GB" sz="2000" cap="none" dirty="0">
              <a:latin typeface="Calibri" panose="020F0502020204030204" pitchFamily="34" charset="0"/>
              <a:cs typeface="Calibri" panose="020F0502020204030204" pitchFamily="34" charset="0"/>
            </a:endParaRPr>
          </a:p>
          <a:p>
            <a:pPr algn="just"/>
            <a:r>
              <a:rPr lang="en-GB" sz="2000" cap="none" dirty="0">
                <a:latin typeface="Calibri" panose="020F0502020204030204" pitchFamily="34" charset="0"/>
                <a:cs typeface="Calibri" panose="020F0502020204030204" pitchFamily="34" charset="0"/>
              </a:rPr>
              <a:t>Based on our findings, to a very large extent, climate change affect crop production and the yield gap annually. However, some crops like sugarcane are still favoured by climate change.</a:t>
            </a:r>
            <a:endParaRPr lang="aa-ET" sz="2000" cap="none" dirty="0">
              <a:latin typeface="Calibri" panose="020F0502020204030204" pitchFamily="34" charset="0"/>
              <a:cs typeface="Calibri" panose="020F0502020204030204" pitchFamily="34" charset="0"/>
            </a:endParaRPr>
          </a:p>
          <a:p>
            <a:pPr algn="just"/>
            <a:endParaRPr lang="en-GB" sz="2000" b="0" i="0" cap="none" dirty="0">
              <a:effectLst/>
              <a:latin typeface="Calibri" panose="020F0502020204030204" pitchFamily="34" charset="0"/>
              <a:cs typeface="Calibri" panose="020F0502020204030204" pitchFamily="34" charset="0"/>
            </a:endParaRPr>
          </a:p>
        </p:txBody>
      </p:sp>
      <p:sp>
        <p:nvSpPr>
          <p:cNvPr id="5" name="Slide Number Placeholder 3">
            <a:extLst>
              <a:ext uri="{FF2B5EF4-FFF2-40B4-BE49-F238E27FC236}">
                <a16:creationId xmlns:a16="http://schemas.microsoft.com/office/drawing/2014/main" id="{0F370C41-EC7F-446E-B847-2E7B811BACD2}"/>
              </a:ext>
            </a:extLst>
          </p:cNvPr>
          <p:cNvSpPr txBox="1">
            <a:spLocks/>
          </p:cNvSpPr>
          <p:nvPr/>
        </p:nvSpPr>
        <p:spPr>
          <a:xfrm>
            <a:off x="5115142" y="6369660"/>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pPr/>
              <a:t>14</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2697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F50C1-3BE1-49A7-95F2-ECE73CA92ABA}"/>
              </a:ext>
            </a:extLst>
          </p:cNvPr>
          <p:cNvSpPr>
            <a:spLocks noGrp="1"/>
          </p:cNvSpPr>
          <p:nvPr>
            <p:ph type="title"/>
          </p:nvPr>
        </p:nvSpPr>
        <p:spPr>
          <a:xfrm>
            <a:off x="524667" y="726331"/>
            <a:ext cx="10364452" cy="1233715"/>
          </a:xfrm>
        </p:spPr>
        <p:txBody>
          <a:bodyPr>
            <a:normAutofit/>
          </a:bodyPr>
          <a:lstStyle/>
          <a:p>
            <a:r>
              <a:rPr lang="en-GB" sz="2800" dirty="0">
                <a:latin typeface="Calibri" panose="020F0502020204030204" pitchFamily="34" charset="0"/>
                <a:cs typeface="Calibri" panose="020F0502020204030204" pitchFamily="34" charset="0"/>
              </a:rPr>
              <a:t>RECOMMENDATIONS</a:t>
            </a:r>
            <a:endParaRPr lang="aa-ET" sz="2800"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D3047D09-26BC-4514-A556-A86809D16B1E}"/>
              </a:ext>
            </a:extLst>
          </p:cNvPr>
          <p:cNvSpPr>
            <a:spLocks noGrp="1"/>
          </p:cNvSpPr>
          <p:nvPr>
            <p:ph type="body" sz="half" idx="2"/>
          </p:nvPr>
        </p:nvSpPr>
        <p:spPr>
          <a:xfrm>
            <a:off x="1601508" y="1884625"/>
            <a:ext cx="8988983" cy="3251579"/>
          </a:xfrm>
        </p:spPr>
        <p:txBody>
          <a:bodyPr>
            <a:noAutofit/>
          </a:bodyPr>
          <a:lstStyle/>
          <a:p>
            <a:pPr algn="l"/>
            <a:r>
              <a:rPr lang="en-GB" sz="2000" b="0" i="0" cap="none" dirty="0">
                <a:effectLst/>
                <a:latin typeface="Calibri" panose="020F0502020204030204" pitchFamily="34" charset="0"/>
                <a:cs typeface="Calibri" panose="020F0502020204030204" pitchFamily="34" charset="0"/>
              </a:rPr>
              <a:t>The following are the recommendations to aid </a:t>
            </a:r>
            <a:r>
              <a:rPr lang="en-GB" sz="2000" cap="none" dirty="0">
                <a:latin typeface="Calibri" panose="020F0502020204030204" pitchFamily="34" charset="0"/>
                <a:cs typeface="Calibri" panose="020F0502020204030204" pitchFamily="34" charset="0"/>
              </a:rPr>
              <a:t>high</a:t>
            </a:r>
            <a:r>
              <a:rPr lang="en-GB" sz="2000" b="0" i="0" cap="none" dirty="0">
                <a:effectLst/>
                <a:latin typeface="Calibri" panose="020F0502020204030204" pitchFamily="34" charset="0"/>
                <a:cs typeface="Calibri" panose="020F0502020204030204" pitchFamily="34" charset="0"/>
              </a:rPr>
              <a:t>er crop production:</a:t>
            </a:r>
          </a:p>
          <a:p>
            <a:pPr marL="457200" indent="-457200" algn="l">
              <a:buFont typeface="Arial" panose="020B0604020202020204" pitchFamily="34" charset="0"/>
              <a:buChar char="•"/>
            </a:pPr>
            <a:r>
              <a:rPr lang="en-GB" sz="2000" b="0" i="0" cap="none" dirty="0">
                <a:effectLst/>
                <a:latin typeface="Calibri" panose="020F0502020204030204" pitchFamily="34" charset="0"/>
                <a:cs typeface="Calibri" panose="020F0502020204030204" pitchFamily="34" charset="0"/>
              </a:rPr>
              <a:t>Use of alternative sources of fuel that are environmentally friendly. </a:t>
            </a:r>
            <a:r>
              <a:rPr lang="en-GB" sz="2000" cap="none" dirty="0">
                <a:latin typeface="Calibri" panose="020F0502020204030204" pitchFamily="34" charset="0"/>
                <a:cs typeface="Calibri" panose="020F0502020204030204" pitchFamily="34" charset="0"/>
              </a:rPr>
              <a:t>E.g. </a:t>
            </a:r>
            <a:r>
              <a:rPr lang="en-GB" sz="2000" b="0" i="0" cap="none" dirty="0">
                <a:effectLst/>
                <a:latin typeface="Calibri" panose="020F0502020204030204" pitchFamily="34" charset="0"/>
                <a:cs typeface="Calibri" panose="020F0502020204030204" pitchFamily="34" charset="0"/>
              </a:rPr>
              <a:t>Biogas and geothermal energy.</a:t>
            </a:r>
          </a:p>
          <a:p>
            <a:pPr marL="457200" indent="-457200" algn="l">
              <a:buFont typeface="Arial" panose="020B0604020202020204" pitchFamily="34" charset="0"/>
              <a:buChar char="•"/>
            </a:pPr>
            <a:r>
              <a:rPr lang="en-GB" sz="2000" b="0" i="0" cap="none" dirty="0">
                <a:effectLst/>
                <a:latin typeface="Calibri" panose="020F0502020204030204" pitchFamily="34" charset="0"/>
                <a:cs typeface="Calibri" panose="020F0502020204030204" pitchFamily="34" charset="0"/>
              </a:rPr>
              <a:t>Reduce dependency on rain fed agriculture and practice irrigation farming.</a:t>
            </a:r>
          </a:p>
          <a:p>
            <a:pPr marL="457200" indent="-457200" algn="l">
              <a:buFont typeface="Arial" panose="020B0604020202020204" pitchFamily="34" charset="0"/>
              <a:buChar char="•"/>
            </a:pPr>
            <a:r>
              <a:rPr lang="en-GB" sz="2000" cap="none" dirty="0">
                <a:latin typeface="Calibri" panose="020F0502020204030204" pitchFamily="34" charset="0"/>
                <a:cs typeface="Calibri" panose="020F0502020204030204" pitchFamily="34" charset="0"/>
              </a:rPr>
              <a:t>Adjustment of planting and harvest time.</a:t>
            </a:r>
          </a:p>
          <a:p>
            <a:pPr marL="457200" indent="-457200" algn="l">
              <a:buFont typeface="Arial" panose="020B0604020202020204" pitchFamily="34" charset="0"/>
              <a:buChar char="•"/>
            </a:pPr>
            <a:r>
              <a:rPr lang="en-GB" sz="2000" b="0" i="0" cap="none" dirty="0">
                <a:effectLst/>
                <a:latin typeface="Calibri" panose="020F0502020204030204" pitchFamily="34" charset="0"/>
                <a:cs typeface="Calibri" panose="020F0502020204030204" pitchFamily="34" charset="0"/>
              </a:rPr>
              <a:t>Using Climate forecasting to r</a:t>
            </a:r>
            <a:r>
              <a:rPr lang="en-GB" sz="2000" cap="none" dirty="0">
                <a:latin typeface="Calibri" panose="020F0502020204030204" pitchFamily="34" charset="0"/>
                <a:cs typeface="Calibri" panose="020F0502020204030204" pitchFamily="34" charset="0"/>
              </a:rPr>
              <a:t>educe production risks.</a:t>
            </a:r>
            <a:endParaRPr lang="en-GB" sz="2000" b="0" i="0" cap="none" dirty="0">
              <a:effectLst/>
              <a:latin typeface="Calibri" panose="020F0502020204030204" pitchFamily="34" charset="0"/>
              <a:cs typeface="Calibri" panose="020F0502020204030204" pitchFamily="34" charset="0"/>
            </a:endParaRPr>
          </a:p>
        </p:txBody>
      </p:sp>
      <p:sp>
        <p:nvSpPr>
          <p:cNvPr id="5" name="Slide Number Placeholder 3">
            <a:extLst>
              <a:ext uri="{FF2B5EF4-FFF2-40B4-BE49-F238E27FC236}">
                <a16:creationId xmlns:a16="http://schemas.microsoft.com/office/drawing/2014/main" id="{120FCC30-C681-4F1C-92EA-A23090F5F922}"/>
              </a:ext>
            </a:extLst>
          </p:cNvPr>
          <p:cNvSpPr>
            <a:spLocks noGrp="1"/>
          </p:cNvSpPr>
          <p:nvPr>
            <p:ph type="sldNum" sz="quarter" idx="12"/>
          </p:nvPr>
        </p:nvSpPr>
        <p:spPr>
          <a:xfrm>
            <a:off x="5115142" y="6369660"/>
            <a:ext cx="764215" cy="365125"/>
          </a:xfrm>
        </p:spPr>
        <p:txBody>
          <a:body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t>15</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1440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80DF651B-0216-4CE1-9993-9C81C46298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AB703B97-31D0-4D92-B70B-F64FFB4902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2" name="Rectangle 31">
            <a:extLst>
              <a:ext uri="{FF2B5EF4-FFF2-40B4-BE49-F238E27FC236}">
                <a16:creationId xmlns:a16="http://schemas.microsoft.com/office/drawing/2014/main" id="{E51DA82A-39C7-49FB-A67D-7D707228D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a:extLst>
              <a:ext uri="{FF2B5EF4-FFF2-40B4-BE49-F238E27FC236}">
                <a16:creationId xmlns:a16="http://schemas.microsoft.com/office/drawing/2014/main" id="{2CD4A931-5C3B-42CB-A737-3132BE79B8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grass, outdoor, plant, field&#10;&#10;Description automatically generated">
            <a:extLst>
              <a:ext uri="{FF2B5EF4-FFF2-40B4-BE49-F238E27FC236}">
                <a16:creationId xmlns:a16="http://schemas.microsoft.com/office/drawing/2014/main" id="{090FC1CD-C027-4DA9-AE41-352B4ED22AE1}"/>
              </a:ext>
            </a:extLst>
          </p:cNvPr>
          <p:cNvPicPr>
            <a:picLocks noChangeAspect="1"/>
          </p:cNvPicPr>
          <p:nvPr/>
        </p:nvPicPr>
        <p:blipFill rotWithShape="1">
          <a:blip r:embed="rId4"/>
          <a:srcRect l="25285" r="37027"/>
          <a:stretch/>
        </p:blipFill>
        <p:spPr>
          <a:xfrm>
            <a:off x="7315200" y="10"/>
            <a:ext cx="4876800" cy="6857990"/>
          </a:xfrm>
          <a:prstGeom prst="rect">
            <a:avLst/>
          </a:prstGeom>
        </p:spPr>
      </p:pic>
      <p:sp>
        <p:nvSpPr>
          <p:cNvPr id="36" name="Rectangle 35">
            <a:extLst>
              <a:ext uri="{FF2B5EF4-FFF2-40B4-BE49-F238E27FC236}">
                <a16:creationId xmlns:a16="http://schemas.microsoft.com/office/drawing/2014/main" id="{3DD7481A-E218-44F3-8B5F-C0988542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59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91970391-3328-4422-B0A8-3FE6BE64E1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0E3BD1-EFB8-483F-B39E-725BF1561B01}"/>
              </a:ext>
            </a:extLst>
          </p:cNvPr>
          <p:cNvSpPr>
            <a:spLocks noGrp="1"/>
          </p:cNvSpPr>
          <p:nvPr>
            <p:ph type="title"/>
          </p:nvPr>
        </p:nvSpPr>
        <p:spPr>
          <a:xfrm>
            <a:off x="981075" y="3044757"/>
            <a:ext cx="5280026" cy="1044642"/>
          </a:xfrm>
        </p:spPr>
        <p:txBody>
          <a:bodyPr vert="horz" lIns="91440" tIns="45720" rIns="91440" bIns="45720" rtlCol="0" anchor="b">
            <a:normAutofit/>
          </a:bodyPr>
          <a:lstStyle/>
          <a:p>
            <a:r>
              <a:rPr lang="en-US" sz="5400" dirty="0">
                <a:latin typeface="Calibri" panose="020F0502020204030204" pitchFamily="34" charset="0"/>
                <a:cs typeface="Calibri" panose="020F0502020204030204" pitchFamily="34" charset="0"/>
              </a:rPr>
              <a:t>THANK YOU!</a:t>
            </a:r>
          </a:p>
        </p:txBody>
      </p:sp>
      <p:sp>
        <p:nvSpPr>
          <p:cNvPr id="24" name="Slide Number Placeholder 3">
            <a:extLst>
              <a:ext uri="{FF2B5EF4-FFF2-40B4-BE49-F238E27FC236}">
                <a16:creationId xmlns:a16="http://schemas.microsoft.com/office/drawing/2014/main" id="{CA15CB70-1263-47D1-A0E3-1F6BD987ED7E}"/>
              </a:ext>
            </a:extLst>
          </p:cNvPr>
          <p:cNvSpPr>
            <a:spLocks noGrp="1"/>
          </p:cNvSpPr>
          <p:nvPr>
            <p:ph type="sldNum" sz="quarter" idx="12"/>
          </p:nvPr>
        </p:nvSpPr>
        <p:spPr>
          <a:xfrm>
            <a:off x="5115142" y="6369660"/>
            <a:ext cx="764215" cy="365125"/>
          </a:xfrm>
        </p:spPr>
        <p:txBody>
          <a:body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t>16</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4701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32AF732-3D71-4AC1-90B9-1B13C80C6D9C}"/>
              </a:ext>
            </a:extLst>
          </p:cNvPr>
          <p:cNvSpPr>
            <a:spLocks noGrp="1"/>
          </p:cNvSpPr>
          <p:nvPr>
            <p:ph type="body" sz="half" idx="2"/>
          </p:nvPr>
        </p:nvSpPr>
        <p:spPr>
          <a:xfrm>
            <a:off x="1843415" y="1950720"/>
            <a:ext cx="4237345" cy="4160520"/>
          </a:xfrm>
        </p:spPr>
        <p:txBody>
          <a:bodyPr>
            <a:noAutofit/>
          </a:bodyPr>
          <a:lstStyle/>
          <a:p>
            <a:pPr marL="342900" indent="-342900" algn="just">
              <a:lnSpc>
                <a:spcPct val="150000"/>
              </a:lnSpc>
              <a:spcAft>
                <a:spcPts val="800"/>
              </a:spcAft>
              <a:buFont typeface="Wingdings" panose="05000000000000000000" pitchFamily="2" charset="2"/>
              <a:buChar char="Ø"/>
            </a:pPr>
            <a:r>
              <a:rPr lang="en-GB" sz="2000" cap="none" dirty="0">
                <a:latin typeface="Calibri" panose="020F0502020204030204" pitchFamily="34" charset="0"/>
                <a:cs typeface="Calibri" panose="020F0502020204030204" pitchFamily="34" charset="0"/>
              </a:rPr>
              <a:t>Mary Akinsande		</a:t>
            </a:r>
          </a:p>
          <a:p>
            <a:pPr marL="342900" indent="-342900" algn="just">
              <a:lnSpc>
                <a:spcPct val="150000"/>
              </a:lnSpc>
              <a:spcAft>
                <a:spcPts val="800"/>
              </a:spcAft>
              <a:buFont typeface="Wingdings" panose="05000000000000000000" pitchFamily="2" charset="2"/>
              <a:buChar char="Ø"/>
            </a:pPr>
            <a:r>
              <a:rPr lang="en-GB" sz="2000" cap="none" dirty="0">
                <a:latin typeface="Calibri" panose="020F0502020204030204" pitchFamily="34" charset="0"/>
                <a:cs typeface="Calibri" panose="020F0502020204030204" pitchFamily="34" charset="0"/>
              </a:rPr>
              <a:t>Oreoluwa Daramola</a:t>
            </a:r>
          </a:p>
          <a:p>
            <a:pPr marL="342900" indent="-342900" algn="just">
              <a:lnSpc>
                <a:spcPct val="150000"/>
              </a:lnSpc>
              <a:spcAft>
                <a:spcPts val="800"/>
              </a:spcAft>
              <a:buFont typeface="Wingdings" panose="05000000000000000000" pitchFamily="2" charset="2"/>
              <a:buChar char="Ø"/>
            </a:pPr>
            <a:r>
              <a:rPr lang="en-GB" sz="2000" cap="none" dirty="0">
                <a:latin typeface="Calibri" panose="020F0502020204030204" pitchFamily="34" charset="0"/>
                <a:cs typeface="Calibri" panose="020F0502020204030204" pitchFamily="34" charset="0"/>
              </a:rPr>
              <a:t>Oluchukwu Okorie</a:t>
            </a:r>
          </a:p>
          <a:p>
            <a:pPr marL="342900" indent="-342900" algn="just">
              <a:lnSpc>
                <a:spcPct val="150000"/>
              </a:lnSpc>
              <a:spcAft>
                <a:spcPts val="800"/>
              </a:spcAft>
              <a:buFont typeface="Wingdings" panose="05000000000000000000" pitchFamily="2" charset="2"/>
              <a:buChar char="Ø"/>
            </a:pPr>
            <a:r>
              <a:rPr lang="en-GB" sz="2000" cap="none" dirty="0">
                <a:latin typeface="Calibri" panose="020F0502020204030204" pitchFamily="34" charset="0"/>
                <a:cs typeface="Calibri" panose="020F0502020204030204" pitchFamily="34" charset="0"/>
              </a:rPr>
              <a:t>Hamdiya Adams</a:t>
            </a:r>
          </a:p>
          <a:p>
            <a:pPr marL="342900" indent="-342900" algn="just">
              <a:lnSpc>
                <a:spcPct val="150000"/>
              </a:lnSpc>
              <a:spcAft>
                <a:spcPts val="800"/>
              </a:spcAft>
              <a:buFont typeface="Wingdings" panose="05000000000000000000" pitchFamily="2" charset="2"/>
              <a:buChar char="Ø"/>
            </a:pPr>
            <a:r>
              <a:rPr lang="en-GB" sz="2000" cap="none" dirty="0">
                <a:latin typeface="Calibri" panose="020F0502020204030204" pitchFamily="34" charset="0"/>
                <a:cs typeface="Calibri" panose="020F0502020204030204" pitchFamily="34" charset="0"/>
              </a:rPr>
              <a:t>Lilian Ugwu</a:t>
            </a:r>
          </a:p>
          <a:p>
            <a:pPr marL="342900" indent="-342900" algn="just">
              <a:lnSpc>
                <a:spcPct val="100000"/>
              </a:lnSpc>
              <a:spcAft>
                <a:spcPts val="800"/>
              </a:spcAft>
              <a:buFont typeface="Wingdings" panose="05000000000000000000" pitchFamily="2" charset="2"/>
              <a:buChar char="Ø"/>
            </a:pPr>
            <a:endParaRPr lang="en-GB" sz="2000" cap="none" dirty="0">
              <a:latin typeface="Calibri" panose="020F0502020204030204" pitchFamily="34" charset="0"/>
              <a:cs typeface="Calibri" panose="020F0502020204030204" pitchFamily="34" charset="0"/>
            </a:endParaRPr>
          </a:p>
        </p:txBody>
      </p:sp>
      <p:sp>
        <p:nvSpPr>
          <p:cNvPr id="4" name="Text Placeholder 8">
            <a:extLst>
              <a:ext uri="{FF2B5EF4-FFF2-40B4-BE49-F238E27FC236}">
                <a16:creationId xmlns:a16="http://schemas.microsoft.com/office/drawing/2014/main" id="{CCAFCAB0-ED0A-4B5A-80B1-D64269B8ECFA}"/>
              </a:ext>
            </a:extLst>
          </p:cNvPr>
          <p:cNvSpPr txBox="1">
            <a:spLocks/>
          </p:cNvSpPr>
          <p:nvPr/>
        </p:nvSpPr>
        <p:spPr>
          <a:xfrm>
            <a:off x="6308735" y="1539240"/>
            <a:ext cx="4237345" cy="4160520"/>
          </a:xfrm>
          <a:prstGeom prst="rect">
            <a:avLst/>
          </a:prstGeom>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9pPr>
          </a:lstStyle>
          <a:p>
            <a:pPr marL="342900" indent="-342900" algn="just">
              <a:lnSpc>
                <a:spcPct val="150000"/>
              </a:lnSpc>
              <a:spcAft>
                <a:spcPts val="800"/>
              </a:spcAft>
              <a:buFont typeface="Wingdings" panose="05000000000000000000" pitchFamily="2" charset="2"/>
              <a:buChar char="Ø"/>
            </a:pPr>
            <a:r>
              <a:rPr lang="en-GB" sz="2000" cap="none" dirty="0">
                <a:latin typeface="Calibri" panose="020F0502020204030204" pitchFamily="34" charset="0"/>
                <a:cs typeface="Calibri" panose="020F0502020204030204" pitchFamily="34" charset="0"/>
              </a:rPr>
              <a:t>Maryam Adesokan	</a:t>
            </a:r>
          </a:p>
          <a:p>
            <a:pPr marL="342900" indent="-342900" algn="just">
              <a:lnSpc>
                <a:spcPct val="150000"/>
              </a:lnSpc>
              <a:spcAft>
                <a:spcPts val="800"/>
              </a:spcAft>
              <a:buFont typeface="Wingdings" panose="05000000000000000000" pitchFamily="2" charset="2"/>
              <a:buChar char="Ø"/>
            </a:pPr>
            <a:r>
              <a:rPr lang="en-GB" sz="2000" cap="none" dirty="0">
                <a:latin typeface="Calibri" panose="020F0502020204030204" pitchFamily="34" charset="0"/>
                <a:cs typeface="Calibri" panose="020F0502020204030204" pitchFamily="34" charset="0"/>
              </a:rPr>
              <a:t>Kenechukwu </a:t>
            </a:r>
            <a:r>
              <a:rPr lang="en-GB" sz="2000" b="0" i="0" cap="none" dirty="0" err="1">
                <a:effectLst/>
                <a:latin typeface="Calibri" panose="020F0502020204030204" pitchFamily="34" charset="0"/>
                <a:cs typeface="Calibri" panose="020F0502020204030204" pitchFamily="34" charset="0"/>
              </a:rPr>
              <a:t>Iloegbunam</a:t>
            </a:r>
            <a:endParaRPr lang="en-GB" sz="2000" cap="none" dirty="0">
              <a:latin typeface="Calibri" panose="020F0502020204030204" pitchFamily="34" charset="0"/>
              <a:cs typeface="Calibri" panose="020F0502020204030204" pitchFamily="34" charset="0"/>
            </a:endParaRPr>
          </a:p>
          <a:p>
            <a:pPr marL="342900" indent="-342900" algn="just">
              <a:lnSpc>
                <a:spcPct val="150000"/>
              </a:lnSpc>
              <a:spcAft>
                <a:spcPts val="800"/>
              </a:spcAft>
              <a:buFont typeface="Wingdings" panose="05000000000000000000" pitchFamily="2" charset="2"/>
              <a:buChar char="Ø"/>
            </a:pPr>
            <a:r>
              <a:rPr lang="en-GB" sz="2000" cap="none" dirty="0">
                <a:latin typeface="Calibri" panose="020F0502020204030204" pitchFamily="34" charset="0"/>
                <a:cs typeface="Calibri" panose="020F0502020204030204" pitchFamily="34" charset="0"/>
              </a:rPr>
              <a:t> Ibukunoluwa Ogunnaike</a:t>
            </a:r>
          </a:p>
          <a:p>
            <a:pPr marL="342900" indent="-342900" algn="just">
              <a:lnSpc>
                <a:spcPct val="150000"/>
              </a:lnSpc>
              <a:spcAft>
                <a:spcPts val="800"/>
              </a:spcAft>
              <a:buFont typeface="Wingdings" panose="05000000000000000000" pitchFamily="2" charset="2"/>
              <a:buChar char="Ø"/>
            </a:pPr>
            <a:r>
              <a:rPr lang="en-GB" sz="2000" cap="none" dirty="0">
                <a:latin typeface="Calibri" panose="020F0502020204030204" pitchFamily="34" charset="0"/>
                <a:cs typeface="Calibri" panose="020F0502020204030204" pitchFamily="34" charset="0"/>
              </a:rPr>
              <a:t>Olajumoke Bakare</a:t>
            </a:r>
          </a:p>
          <a:p>
            <a:pPr algn="just">
              <a:lnSpc>
                <a:spcPct val="100000"/>
              </a:lnSpc>
              <a:spcAft>
                <a:spcPts val="800"/>
              </a:spcAft>
            </a:pPr>
            <a:endParaRPr lang="en-GB" sz="2000" cap="none"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94771CED-6774-4C0A-9A95-B4DA935EA31D}"/>
              </a:ext>
            </a:extLst>
          </p:cNvPr>
          <p:cNvSpPr txBox="1"/>
          <p:nvPr/>
        </p:nvSpPr>
        <p:spPr>
          <a:xfrm>
            <a:off x="4160520" y="670560"/>
            <a:ext cx="4130040" cy="523220"/>
          </a:xfrm>
          <a:prstGeom prst="rect">
            <a:avLst/>
          </a:prstGeom>
          <a:noFill/>
        </p:spPr>
        <p:txBody>
          <a:bodyPr wrap="square" rtlCol="0">
            <a:spAutoFit/>
          </a:bodyPr>
          <a:lstStyle/>
          <a:p>
            <a:r>
              <a:rPr lang="en-GB" sz="2800" b="1" dirty="0">
                <a:latin typeface="Calibri" panose="020F0502020204030204" pitchFamily="34" charset="0"/>
                <a:cs typeface="Calibri" panose="020F0502020204030204" pitchFamily="34" charset="0"/>
              </a:rPr>
              <a:t>TEAM MEMBERS</a:t>
            </a:r>
            <a:endParaRPr lang="aa-ET" sz="2800"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6CD697E2-5CE9-4563-BBD1-75A644A2213F}"/>
              </a:ext>
            </a:extLst>
          </p:cNvPr>
          <p:cNvSpPr txBox="1"/>
          <p:nvPr/>
        </p:nvSpPr>
        <p:spPr>
          <a:xfrm>
            <a:off x="3814337" y="1285548"/>
            <a:ext cx="4130040" cy="523220"/>
          </a:xfrm>
          <a:prstGeom prst="rect">
            <a:avLst/>
          </a:prstGeom>
          <a:noFill/>
        </p:spPr>
        <p:txBody>
          <a:bodyPr wrap="square" rtlCol="0">
            <a:spAutoFit/>
          </a:bodyPr>
          <a:lstStyle/>
          <a:p>
            <a:r>
              <a:rPr lang="en-GB" sz="2800" i="1" dirty="0">
                <a:solidFill>
                  <a:schemeClr val="tx1">
                    <a:lumMod val="50000"/>
                    <a:lumOff val="50000"/>
                  </a:schemeClr>
                </a:solidFill>
                <a:latin typeface="Calibri" panose="020F0502020204030204" pitchFamily="34" charset="0"/>
                <a:cs typeface="Calibri" panose="020F0502020204030204" pitchFamily="34" charset="0"/>
              </a:rPr>
              <a:t>Group 7 – THE OUTLIERS</a:t>
            </a:r>
            <a:endParaRPr lang="aa-ET" sz="2800" i="1" dirty="0">
              <a:solidFill>
                <a:schemeClr val="tx1">
                  <a:lumMod val="50000"/>
                  <a:lumOff val="50000"/>
                </a:schemeClr>
              </a:solidFill>
              <a:latin typeface="Calibri" panose="020F0502020204030204" pitchFamily="34" charset="0"/>
              <a:cs typeface="Calibri" panose="020F0502020204030204" pitchFamily="34" charset="0"/>
            </a:endParaRPr>
          </a:p>
        </p:txBody>
      </p:sp>
      <p:sp>
        <p:nvSpPr>
          <p:cNvPr id="10" name="Slide Number Placeholder 3">
            <a:extLst>
              <a:ext uri="{FF2B5EF4-FFF2-40B4-BE49-F238E27FC236}">
                <a16:creationId xmlns:a16="http://schemas.microsoft.com/office/drawing/2014/main" id="{CFAB4F46-1F91-4A1E-853E-8BBBDAC83595}"/>
              </a:ext>
            </a:extLst>
          </p:cNvPr>
          <p:cNvSpPr>
            <a:spLocks noGrp="1"/>
          </p:cNvSpPr>
          <p:nvPr>
            <p:ph type="sldNum" sz="quarter" idx="12"/>
          </p:nvPr>
        </p:nvSpPr>
        <p:spPr>
          <a:xfrm>
            <a:off x="5115142" y="6369660"/>
            <a:ext cx="764215" cy="365125"/>
          </a:xfrm>
        </p:spPr>
        <p:txBody>
          <a:body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t>2</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9322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7C9BB6-390D-4D78-87D1-F8FBDFE60382}"/>
              </a:ext>
            </a:extLst>
          </p:cNvPr>
          <p:cNvSpPr>
            <a:spLocks noGrp="1"/>
          </p:cNvSpPr>
          <p:nvPr>
            <p:ph type="title"/>
          </p:nvPr>
        </p:nvSpPr>
        <p:spPr>
          <a:xfrm>
            <a:off x="594462" y="609600"/>
            <a:ext cx="5934969" cy="725714"/>
          </a:xfrm>
        </p:spPr>
        <p:txBody>
          <a:bodyPr>
            <a:normAutofit/>
          </a:bodyPr>
          <a:lstStyle/>
          <a:p>
            <a:r>
              <a:rPr lang="en-GB" sz="2800" dirty="0">
                <a:latin typeface="Calibri" panose="020F0502020204030204" pitchFamily="34" charset="0"/>
                <a:cs typeface="Calibri" panose="020F0502020204030204" pitchFamily="34" charset="0"/>
              </a:rPr>
              <a:t>INtroduction</a:t>
            </a:r>
            <a:endParaRPr lang="aa-ET" sz="2800" dirty="0">
              <a:latin typeface="Calibri" panose="020F0502020204030204" pitchFamily="34" charset="0"/>
              <a:cs typeface="Calibri" panose="020F0502020204030204" pitchFamily="34" charset="0"/>
            </a:endParaRPr>
          </a:p>
        </p:txBody>
      </p:sp>
      <p:pic>
        <p:nvPicPr>
          <p:cNvPr id="8" name="Picture Placeholder 7">
            <a:extLst>
              <a:ext uri="{FF2B5EF4-FFF2-40B4-BE49-F238E27FC236}">
                <a16:creationId xmlns:a16="http://schemas.microsoft.com/office/drawing/2014/main" id="{9DA0D17C-1B31-48EC-BDB6-CB0A97E85901}"/>
              </a:ext>
            </a:extLst>
          </p:cNvPr>
          <p:cNvPicPr>
            <a:picLocks noGrp="1" noChangeAspect="1"/>
          </p:cNvPicPr>
          <p:nvPr>
            <p:ph type="pic" idx="1"/>
          </p:nvPr>
        </p:nvPicPr>
        <p:blipFill rotWithShape="1">
          <a:blip r:embed="rId3"/>
          <a:srcRect l="376" r="15825"/>
          <a:stretch/>
        </p:blipFill>
        <p:spPr>
          <a:xfrm>
            <a:off x="7727392" y="838200"/>
            <a:ext cx="3255358" cy="5181600"/>
          </a:xfrm>
          <a:prstGeom prst="roundRect">
            <a:avLst>
              <a:gd name="adj" fmla="val 15159"/>
            </a:avLst>
          </a:prstGeom>
        </p:spPr>
      </p:pic>
      <p:sp>
        <p:nvSpPr>
          <p:cNvPr id="6" name="Text Placeholder 5">
            <a:extLst>
              <a:ext uri="{FF2B5EF4-FFF2-40B4-BE49-F238E27FC236}">
                <a16:creationId xmlns:a16="http://schemas.microsoft.com/office/drawing/2014/main" id="{515EF55E-03EA-4F6D-B58A-E7A4C8EF958C}"/>
              </a:ext>
            </a:extLst>
          </p:cNvPr>
          <p:cNvSpPr>
            <a:spLocks noGrp="1"/>
          </p:cNvSpPr>
          <p:nvPr>
            <p:ph type="body" sz="half" idx="2"/>
          </p:nvPr>
        </p:nvSpPr>
        <p:spPr>
          <a:xfrm>
            <a:off x="929724" y="1485322"/>
            <a:ext cx="6198687" cy="5066900"/>
          </a:xfrm>
        </p:spPr>
        <p:txBody>
          <a:bodyPr>
            <a:noAutofit/>
          </a:bodyPr>
          <a:lstStyle/>
          <a:p>
            <a:pPr marL="342900" indent="-342900" algn="just">
              <a:lnSpc>
                <a:spcPct val="150000"/>
              </a:lnSpc>
              <a:buFont typeface="Arial" panose="020B0604020202020204" pitchFamily="34" charset="0"/>
              <a:buChar char="•"/>
            </a:pPr>
            <a:r>
              <a:rPr lang="en-GB" sz="2000" cap="none" dirty="0">
                <a:latin typeface="Calibri" panose="020F0502020204030204" pitchFamily="34" charset="0"/>
                <a:ea typeface="Calibri" panose="020F0502020204030204" pitchFamily="34" charset="0"/>
                <a:cs typeface="Calibri" panose="020F0502020204030204" pitchFamily="34" charset="0"/>
              </a:rPr>
              <a:t>Global warming has become one of the major environmental issues in the world. </a:t>
            </a:r>
          </a:p>
          <a:p>
            <a:pPr marL="342900" indent="-342900" algn="just">
              <a:lnSpc>
                <a:spcPct val="150000"/>
              </a:lnSpc>
              <a:buFont typeface="Arial" panose="020B0604020202020204" pitchFamily="34" charset="0"/>
              <a:buChar char="•"/>
            </a:pPr>
            <a:r>
              <a:rPr lang="en-GB" sz="2000" b="0" i="0" cap="none" dirty="0">
                <a:effectLst/>
                <a:latin typeface="Calibri" panose="020F0502020204030204" pitchFamily="34" charset="0"/>
                <a:cs typeface="Calibri" panose="020F0502020204030204" pitchFamily="34" charset="0"/>
              </a:rPr>
              <a:t>Case Study: </a:t>
            </a:r>
            <a:r>
              <a:rPr lang="en-GB" sz="2000" cap="none" dirty="0">
                <a:latin typeface="Calibri" panose="020F0502020204030204" pitchFamily="34" charset="0"/>
                <a:ea typeface="Calibri" panose="020F0502020204030204" pitchFamily="34" charset="0"/>
                <a:cs typeface="Calibri" panose="020F0502020204030204" pitchFamily="34" charset="0"/>
              </a:rPr>
              <a:t>The case study is Ghana, Kenya, Nigeria, and South Africa.</a:t>
            </a:r>
          </a:p>
          <a:p>
            <a:pPr marL="342900" indent="-342900" algn="just">
              <a:lnSpc>
                <a:spcPct val="150000"/>
              </a:lnSpc>
              <a:buFont typeface="Arial" panose="020B0604020202020204" pitchFamily="34" charset="0"/>
              <a:buChar char="•"/>
            </a:pPr>
            <a:r>
              <a:rPr lang="en-GB" sz="2000" b="0" i="0" cap="none" dirty="0">
                <a:effectLst/>
                <a:latin typeface="Calibri" panose="020F0502020204030204" pitchFamily="34" charset="0"/>
                <a:cs typeface="Calibri" panose="020F0502020204030204" pitchFamily="34" charset="0"/>
              </a:rPr>
              <a:t>The goal of the study is to perform an exploratory analysis on how the variables of climate change affects crop yields.</a:t>
            </a:r>
          </a:p>
          <a:p>
            <a:pPr marL="342900" indent="-342900" algn="just">
              <a:lnSpc>
                <a:spcPct val="150000"/>
              </a:lnSpc>
              <a:spcAft>
                <a:spcPts val="800"/>
              </a:spcAft>
              <a:buFont typeface="Arial" panose="020B0604020202020204" pitchFamily="34" charset="0"/>
              <a:buChar char="•"/>
            </a:pPr>
            <a:r>
              <a:rPr lang="en-GB" sz="2000" cap="none" dirty="0">
                <a:latin typeface="Calibri" panose="020F0502020204030204" pitchFamily="34" charset="0"/>
                <a:ea typeface="Calibri" panose="020F0502020204030204" pitchFamily="34" charset="0"/>
                <a:cs typeface="Calibri" panose="020F0502020204030204" pitchFamily="34" charset="0"/>
              </a:rPr>
              <a:t>Hypothesis: </a:t>
            </a:r>
            <a:r>
              <a:rPr lang="en-GB" sz="2000" cap="none" dirty="0">
                <a:effectLst/>
                <a:latin typeface="Calibri" panose="020F0502020204030204" pitchFamily="34" charset="0"/>
                <a:ea typeface="Calibri" panose="020F0502020204030204" pitchFamily="34" charset="0"/>
                <a:cs typeface="Calibri" panose="020F0502020204030204" pitchFamily="34" charset="0"/>
              </a:rPr>
              <a:t>Does climate change have an effect on crop production in developing countries?</a:t>
            </a:r>
            <a:endParaRPr lang="aa-ET" sz="2000" cap="none"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endParaRPr lang="en-GB" sz="2000" cap="none" dirty="0">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endParaRPr lang="en-GB" sz="2000" cap="none" dirty="0">
              <a:latin typeface="Calibri" panose="020F0502020204030204" pitchFamily="34" charset="0"/>
              <a:ea typeface="Calibri" panose="020F0502020204030204" pitchFamily="34" charset="0"/>
              <a:cs typeface="Calibri" panose="020F0502020204030204" pitchFamily="34" charset="0"/>
            </a:endParaRPr>
          </a:p>
        </p:txBody>
      </p:sp>
      <p:sp>
        <p:nvSpPr>
          <p:cNvPr id="7" name="Slide Number Placeholder 3">
            <a:extLst>
              <a:ext uri="{FF2B5EF4-FFF2-40B4-BE49-F238E27FC236}">
                <a16:creationId xmlns:a16="http://schemas.microsoft.com/office/drawing/2014/main" id="{C193E879-B711-443F-A7D2-649E7E23E7D4}"/>
              </a:ext>
            </a:extLst>
          </p:cNvPr>
          <p:cNvSpPr>
            <a:spLocks noGrp="1"/>
          </p:cNvSpPr>
          <p:nvPr>
            <p:ph type="sldNum" sz="quarter" idx="12"/>
          </p:nvPr>
        </p:nvSpPr>
        <p:spPr>
          <a:xfrm>
            <a:off x="5115142" y="6369660"/>
            <a:ext cx="764215" cy="365125"/>
          </a:xfrm>
        </p:spPr>
        <p:txBody>
          <a:body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t>3</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557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80DF651B-0216-4CE1-9993-9C81C46298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A49D7307-36F7-47F8-9931-AB5BAC7C43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7" name="Rectangle 16">
            <a:extLst>
              <a:ext uri="{FF2B5EF4-FFF2-40B4-BE49-F238E27FC236}">
                <a16:creationId xmlns:a16="http://schemas.microsoft.com/office/drawing/2014/main" id="{22A1F095-40D4-4696-9718-1BDE047BF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71F83339-F5DE-41D0-9A16-69E711AFFE0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9B4E11D-B0E0-4BFD-8D6A-E79C7F7953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Placeholder 7">
            <a:extLst>
              <a:ext uri="{FF2B5EF4-FFF2-40B4-BE49-F238E27FC236}">
                <a16:creationId xmlns:a16="http://schemas.microsoft.com/office/drawing/2014/main" id="{9DA0D17C-1B31-48EC-BDB6-CB0A97E85901}"/>
              </a:ext>
            </a:extLst>
          </p:cNvPr>
          <p:cNvPicPr>
            <a:picLocks noGrp="1" noChangeAspect="1"/>
          </p:cNvPicPr>
          <p:nvPr>
            <p:ph type="pic" idx="1"/>
          </p:nvPr>
        </p:nvPicPr>
        <p:blipFill rotWithShape="1">
          <a:blip r:embed="rId4"/>
          <a:srcRect l="3659" t="635" r="17201" b="-635"/>
          <a:stretch/>
        </p:blipFill>
        <p:spPr>
          <a:xfrm>
            <a:off x="8121446" y="10"/>
            <a:ext cx="4070555" cy="6857990"/>
          </a:xfrm>
          <a:prstGeom prst="rect">
            <a:avLst/>
          </a:prstGeom>
        </p:spPr>
      </p:pic>
      <p:sp>
        <p:nvSpPr>
          <p:cNvPr id="6" name="Text Placeholder 5">
            <a:extLst>
              <a:ext uri="{FF2B5EF4-FFF2-40B4-BE49-F238E27FC236}">
                <a16:creationId xmlns:a16="http://schemas.microsoft.com/office/drawing/2014/main" id="{515EF55E-03EA-4F6D-B58A-E7A4C8EF958C}"/>
              </a:ext>
            </a:extLst>
          </p:cNvPr>
          <p:cNvSpPr>
            <a:spLocks noGrp="1"/>
          </p:cNvSpPr>
          <p:nvPr>
            <p:ph type="body" sz="half" idx="2"/>
          </p:nvPr>
        </p:nvSpPr>
        <p:spPr>
          <a:xfrm>
            <a:off x="1327187" y="1546012"/>
            <a:ext cx="5671220" cy="3765974"/>
          </a:xfrm>
        </p:spPr>
        <p:txBody>
          <a:bodyPr vert="horz" lIns="91440" tIns="45720" rIns="91440" bIns="45720" rtlCol="0">
            <a:noAutofit/>
          </a:bodyPr>
          <a:lstStyle/>
          <a:p>
            <a:pPr marL="800100" lvl="1" indent="-342900" algn="just">
              <a:lnSpc>
                <a:spcPct val="150000"/>
              </a:lnSpc>
              <a:buFont typeface="Arial" panose="020B0604020202020204" pitchFamily="34" charset="0"/>
              <a:buChar char="•"/>
            </a:pPr>
            <a:endParaRPr lang="en-GB" sz="2000" cap="none" dirty="0">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r>
              <a:rPr lang="en-GB" sz="2000" cap="none" dirty="0">
                <a:latin typeface="Calibri" panose="020F0502020204030204" pitchFamily="34" charset="0"/>
                <a:cs typeface="Calibri" panose="020F0502020204030204" pitchFamily="34" charset="0"/>
              </a:rPr>
              <a:t>The focus of our study is on: </a:t>
            </a:r>
          </a:p>
          <a:p>
            <a:pPr marL="800100" lvl="1" indent="-342900" algn="just">
              <a:lnSpc>
                <a:spcPct val="150000"/>
              </a:lnSpc>
              <a:buFont typeface="Arial" panose="020B0604020202020204" pitchFamily="34" charset="0"/>
              <a:buChar char="•"/>
            </a:pPr>
            <a:r>
              <a:rPr lang="en-GB" sz="2000" cap="none" dirty="0">
                <a:latin typeface="Calibri" panose="020F0502020204030204" pitchFamily="34" charset="0"/>
                <a:cs typeface="Calibri" panose="020F0502020204030204" pitchFamily="34" charset="0"/>
              </a:rPr>
              <a:t>SDG 12: </a:t>
            </a:r>
            <a:r>
              <a:rPr lang="en-GB" sz="2000" b="0" i="0" cap="none" dirty="0">
                <a:effectLst/>
                <a:latin typeface="Calibri" panose="020F0502020204030204" pitchFamily="34" charset="0"/>
                <a:cs typeface="Calibri" panose="020F0502020204030204" pitchFamily="34" charset="0"/>
              </a:rPr>
              <a:t>Ensure sustainable consumption and production patterns</a:t>
            </a:r>
          </a:p>
          <a:p>
            <a:pPr marL="800100" lvl="1" indent="-342900" algn="just">
              <a:lnSpc>
                <a:spcPct val="150000"/>
              </a:lnSpc>
              <a:buFont typeface="Arial" panose="020B0604020202020204" pitchFamily="34" charset="0"/>
              <a:buChar char="•"/>
            </a:pPr>
            <a:r>
              <a:rPr lang="en-GB" sz="2000" cap="none" dirty="0">
                <a:latin typeface="Calibri" panose="020F0502020204030204" pitchFamily="34" charset="0"/>
                <a:cs typeface="Calibri" panose="020F0502020204030204" pitchFamily="34" charset="0"/>
              </a:rPr>
              <a:t>SDG 13: </a:t>
            </a:r>
            <a:r>
              <a:rPr lang="en-GB" sz="2000" b="0" i="0" cap="none" dirty="0">
                <a:effectLst/>
                <a:latin typeface="Calibri" panose="020F0502020204030204" pitchFamily="34" charset="0"/>
                <a:cs typeface="Calibri" panose="020F0502020204030204" pitchFamily="34" charset="0"/>
              </a:rPr>
              <a:t>Take urgent action to combat climate change and its impacts</a:t>
            </a:r>
            <a:endParaRPr lang="en-GB" sz="2000" cap="none" dirty="0">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endParaRPr lang="en-GB" sz="2000" b="0" i="0" cap="none" dirty="0">
              <a:effectLst/>
              <a:latin typeface="Calibri" panose="020F0502020204030204" pitchFamily="34" charset="0"/>
              <a:cs typeface="Calibri" panose="020F0502020204030204" pitchFamily="34" charset="0"/>
            </a:endParaRPr>
          </a:p>
        </p:txBody>
      </p:sp>
      <p:cxnSp>
        <p:nvCxnSpPr>
          <p:cNvPr id="23" name="Straight Connector 22">
            <a:extLst>
              <a:ext uri="{FF2B5EF4-FFF2-40B4-BE49-F238E27FC236}">
                <a16:creationId xmlns:a16="http://schemas.microsoft.com/office/drawing/2014/main" id="{FEB8E36E-2282-452A-A9D7-E38288D1C8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7460"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sp>
        <p:nvSpPr>
          <p:cNvPr id="11" name="Slide Number Placeholder 3">
            <a:extLst>
              <a:ext uri="{FF2B5EF4-FFF2-40B4-BE49-F238E27FC236}">
                <a16:creationId xmlns:a16="http://schemas.microsoft.com/office/drawing/2014/main" id="{6F50BDCE-E5E2-4F57-B266-8CACC9DF2B11}"/>
              </a:ext>
            </a:extLst>
          </p:cNvPr>
          <p:cNvSpPr txBox="1">
            <a:spLocks/>
          </p:cNvSpPr>
          <p:nvPr/>
        </p:nvSpPr>
        <p:spPr>
          <a:xfrm>
            <a:off x="5115142" y="6369660"/>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pPr/>
              <a:t>4</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
        <p:nvSpPr>
          <p:cNvPr id="12" name="Title 3">
            <a:extLst>
              <a:ext uri="{FF2B5EF4-FFF2-40B4-BE49-F238E27FC236}">
                <a16:creationId xmlns:a16="http://schemas.microsoft.com/office/drawing/2014/main" id="{89DA0B20-3A35-4B38-A78B-6F602AB9B556}"/>
              </a:ext>
            </a:extLst>
          </p:cNvPr>
          <p:cNvSpPr>
            <a:spLocks noGrp="1"/>
          </p:cNvSpPr>
          <p:nvPr>
            <p:ph type="title"/>
          </p:nvPr>
        </p:nvSpPr>
        <p:spPr>
          <a:xfrm>
            <a:off x="1195313" y="748964"/>
            <a:ext cx="5934969" cy="725714"/>
          </a:xfrm>
        </p:spPr>
        <p:txBody>
          <a:bodyPr>
            <a:normAutofit fontScale="90000"/>
          </a:bodyPr>
          <a:lstStyle/>
          <a:p>
            <a:r>
              <a:rPr lang="en-GB" sz="2800" dirty="0">
                <a:latin typeface="Calibri" panose="020F0502020204030204" pitchFamily="34" charset="0"/>
                <a:cs typeface="Calibri" panose="020F0502020204030204" pitchFamily="34" charset="0"/>
              </a:rPr>
              <a:t>Sustainable development goals (SDG</a:t>
            </a:r>
            <a:r>
              <a:rPr lang="en-GB" sz="2800" cap="none" dirty="0">
                <a:latin typeface="Calibri" panose="020F0502020204030204" pitchFamily="34" charset="0"/>
                <a:cs typeface="Calibri" panose="020F0502020204030204" pitchFamily="34" charset="0"/>
              </a:rPr>
              <a:t>s</a:t>
            </a:r>
            <a:r>
              <a:rPr lang="en-GB" sz="2800" dirty="0">
                <a:latin typeface="Calibri" panose="020F0502020204030204" pitchFamily="34" charset="0"/>
                <a:cs typeface="Calibri" panose="020F0502020204030204" pitchFamily="34" charset="0"/>
              </a:rPr>
              <a:t>)</a:t>
            </a:r>
            <a:endParaRPr lang="aa-ET"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9835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32AF732-3D71-4AC1-90B9-1B13C80C6D9C}"/>
              </a:ext>
            </a:extLst>
          </p:cNvPr>
          <p:cNvSpPr>
            <a:spLocks noGrp="1"/>
          </p:cNvSpPr>
          <p:nvPr>
            <p:ph type="body" sz="half" idx="2"/>
          </p:nvPr>
        </p:nvSpPr>
        <p:spPr>
          <a:xfrm>
            <a:off x="1724870" y="1786666"/>
            <a:ext cx="8308973" cy="3628870"/>
          </a:xfrm>
        </p:spPr>
        <p:txBody>
          <a:bodyPr>
            <a:noAutofit/>
          </a:bodyPr>
          <a:lstStyle/>
          <a:p>
            <a:pPr marL="342900" indent="-342900" algn="just">
              <a:lnSpc>
                <a:spcPct val="150000"/>
              </a:lnSpc>
              <a:spcAft>
                <a:spcPts val="800"/>
              </a:spcAft>
              <a:buFont typeface="Arial" panose="020B0604020202020204" pitchFamily="34" charset="0"/>
              <a:buChar char="•"/>
            </a:pPr>
            <a:r>
              <a:rPr lang="en-GB" sz="2000" b="1" cap="none" dirty="0">
                <a:effectLst/>
                <a:latin typeface="Calibri" panose="020F0502020204030204" pitchFamily="34" charset="0"/>
                <a:ea typeface="Calibri" panose="020F0502020204030204" pitchFamily="34" charset="0"/>
                <a:cs typeface="Calibri" panose="020F0502020204030204" pitchFamily="34" charset="0"/>
              </a:rPr>
              <a:t>Data collection:</a:t>
            </a:r>
            <a:r>
              <a:rPr lang="en-GB" sz="2000" cap="none" dirty="0">
                <a:effectLst/>
                <a:latin typeface="Calibri" panose="020F0502020204030204" pitchFamily="34" charset="0"/>
                <a:ea typeface="Calibri" panose="020F0502020204030204" pitchFamily="34" charset="0"/>
                <a:cs typeface="Calibri" panose="020F0502020204030204" pitchFamily="34" charset="0"/>
              </a:rPr>
              <a:t> crop yield data was taken from </a:t>
            </a:r>
            <a:r>
              <a:rPr lang="en-GB" sz="2000" u="sng" cap="none"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2"/>
              </a:rPr>
              <a:t>https://ourworldindata.Org</a:t>
            </a:r>
            <a:r>
              <a:rPr lang="en-GB" sz="2000" cap="none" dirty="0">
                <a:effectLst/>
                <a:latin typeface="Calibri" panose="020F0502020204030204" pitchFamily="34" charset="0"/>
                <a:ea typeface="Calibri" panose="020F0502020204030204" pitchFamily="34" charset="0"/>
                <a:cs typeface="Calibri" panose="020F0502020204030204" pitchFamily="34" charset="0"/>
              </a:rPr>
              <a:t> and weather indices data was taken from </a:t>
            </a:r>
            <a:r>
              <a:rPr lang="en-GB" sz="2000" u="sng" cap="none"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https://datahub.Com</a:t>
            </a:r>
            <a:r>
              <a:rPr lang="en-GB" sz="2000" cap="none" dirty="0">
                <a:effectLst/>
                <a:latin typeface="Calibri" panose="020F0502020204030204" pitchFamily="34" charset="0"/>
                <a:ea typeface="Calibri" panose="020F0502020204030204" pitchFamily="34" charset="0"/>
                <a:cs typeface="Calibri" panose="020F0502020204030204" pitchFamily="34" charset="0"/>
              </a:rPr>
              <a:t> .</a:t>
            </a:r>
            <a:endParaRPr lang="en-NG" sz="2000" cap="none"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150000"/>
              </a:lnSpc>
              <a:spcAft>
                <a:spcPts val="800"/>
              </a:spcAft>
              <a:buFont typeface="Arial" panose="020B0604020202020204" pitchFamily="34" charset="0"/>
              <a:buChar char="•"/>
            </a:pPr>
            <a:r>
              <a:rPr lang="en-GB" sz="2000" b="1" cap="none" dirty="0">
                <a:effectLst/>
                <a:latin typeface="Calibri" panose="020F0502020204030204" pitchFamily="34" charset="0"/>
                <a:ea typeface="Calibri" panose="020F0502020204030204" pitchFamily="34" charset="0"/>
                <a:cs typeface="Calibri" panose="020F0502020204030204" pitchFamily="34" charset="0"/>
              </a:rPr>
              <a:t>Data cleaning:</a:t>
            </a:r>
            <a:r>
              <a:rPr lang="en-GB" sz="2000" cap="none" dirty="0">
                <a:effectLst/>
                <a:latin typeface="Calibri" panose="020F0502020204030204" pitchFamily="34" charset="0"/>
                <a:ea typeface="Calibri" panose="020F0502020204030204" pitchFamily="34" charset="0"/>
                <a:cs typeface="Calibri" panose="020F0502020204030204" pitchFamily="34" charset="0"/>
              </a:rPr>
              <a:t> data cleaning using excel to filter the columns. Python codes </a:t>
            </a:r>
            <a:r>
              <a:rPr lang="en-GB" sz="2000" cap="none">
                <a:effectLst/>
                <a:latin typeface="Calibri" panose="020F0502020204030204" pitchFamily="34" charset="0"/>
                <a:ea typeface="Calibri" panose="020F0502020204030204" pitchFamily="34" charset="0"/>
                <a:cs typeface="Calibri" panose="020F0502020204030204" pitchFamily="34" charset="0"/>
              </a:rPr>
              <a:t>was used </a:t>
            </a:r>
            <a:r>
              <a:rPr lang="en-GB" sz="2000" cap="none" dirty="0">
                <a:effectLst/>
                <a:latin typeface="Calibri" panose="020F0502020204030204" pitchFamily="34" charset="0"/>
                <a:ea typeface="Calibri" panose="020F0502020204030204" pitchFamily="34" charset="0"/>
                <a:cs typeface="Calibri" panose="020F0502020204030204" pitchFamily="34" charset="0"/>
              </a:rPr>
              <a:t>to drop columns that are not needed for the study. </a:t>
            </a:r>
            <a:endParaRPr lang="en-NG" sz="2000" cap="none"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150000"/>
              </a:lnSpc>
              <a:spcAft>
                <a:spcPts val="800"/>
              </a:spcAft>
              <a:buFont typeface="Arial" panose="020B0604020202020204" pitchFamily="34" charset="0"/>
              <a:buChar char="•"/>
            </a:pPr>
            <a:r>
              <a:rPr lang="en-GB" sz="2000" b="1" cap="none" dirty="0">
                <a:effectLst/>
                <a:latin typeface="Calibri" panose="020F0502020204030204" pitchFamily="34" charset="0"/>
                <a:ea typeface="Calibri" panose="020F0502020204030204" pitchFamily="34" charset="0"/>
                <a:cs typeface="Calibri" panose="020F0502020204030204" pitchFamily="34" charset="0"/>
              </a:rPr>
              <a:t>Date visualization:</a:t>
            </a:r>
            <a:r>
              <a:rPr lang="en-GB" sz="2000" cap="none" dirty="0">
                <a:effectLst/>
                <a:latin typeface="Calibri" panose="020F0502020204030204" pitchFamily="34" charset="0"/>
                <a:ea typeface="Calibri" panose="020F0502020204030204" pitchFamily="34" charset="0"/>
                <a:cs typeface="Calibri" panose="020F0502020204030204" pitchFamily="34" charset="0"/>
              </a:rPr>
              <a:t> Python libraries: Pandas, </a:t>
            </a:r>
            <a:r>
              <a:rPr lang="en-GB" sz="2000" cap="none" dirty="0" err="1">
                <a:latin typeface="Calibri" panose="020F0502020204030204" pitchFamily="34" charset="0"/>
                <a:ea typeface="Calibri" panose="020F0502020204030204" pitchFamily="34" charset="0"/>
                <a:cs typeface="Calibri" panose="020F0502020204030204" pitchFamily="34" charset="0"/>
              </a:rPr>
              <a:t>N</a:t>
            </a:r>
            <a:r>
              <a:rPr lang="en-GB" sz="2000" cap="none" dirty="0" err="1">
                <a:effectLst/>
                <a:latin typeface="Calibri" panose="020F0502020204030204" pitchFamily="34" charset="0"/>
                <a:ea typeface="Calibri" panose="020F0502020204030204" pitchFamily="34" charset="0"/>
                <a:cs typeface="Calibri" panose="020F0502020204030204" pitchFamily="34" charset="0"/>
              </a:rPr>
              <a:t>umpy</a:t>
            </a:r>
            <a:r>
              <a:rPr lang="en-GB" sz="2000" cap="none" dirty="0">
                <a:effectLst/>
                <a:latin typeface="Calibri" panose="020F0502020204030204" pitchFamily="34" charset="0"/>
                <a:ea typeface="Calibri" panose="020F0502020204030204" pitchFamily="34" charset="0"/>
                <a:cs typeface="Calibri" panose="020F0502020204030204" pitchFamily="34" charset="0"/>
              </a:rPr>
              <a:t>, Seaborn, Matplotlib was used.</a:t>
            </a:r>
            <a:endParaRPr lang="en-NG" sz="2000" cap="none"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3B38A14-4623-492C-8D36-9FDD52B87A85}"/>
              </a:ext>
            </a:extLst>
          </p:cNvPr>
          <p:cNvSpPr txBox="1"/>
          <p:nvPr/>
        </p:nvSpPr>
        <p:spPr>
          <a:xfrm>
            <a:off x="4589835" y="832542"/>
            <a:ext cx="3012329" cy="461665"/>
          </a:xfrm>
          <a:prstGeom prst="rect">
            <a:avLst/>
          </a:prstGeom>
          <a:noFill/>
        </p:spPr>
        <p:txBody>
          <a:bodyPr wrap="square">
            <a:spAutoFit/>
          </a:bodyPr>
          <a:lstStyle/>
          <a:p>
            <a:r>
              <a:rPr lang="en-GB" sz="2400" b="1" dirty="0">
                <a:latin typeface="Calibri" panose="020F0502020204030204" pitchFamily="34" charset="0"/>
                <a:cs typeface="Calibri" panose="020F0502020204030204" pitchFamily="34" charset="0"/>
              </a:rPr>
              <a:t>METHODOLOGY</a:t>
            </a:r>
          </a:p>
        </p:txBody>
      </p:sp>
      <p:sp>
        <p:nvSpPr>
          <p:cNvPr id="6" name="Slide Number Placeholder 3">
            <a:extLst>
              <a:ext uri="{FF2B5EF4-FFF2-40B4-BE49-F238E27FC236}">
                <a16:creationId xmlns:a16="http://schemas.microsoft.com/office/drawing/2014/main" id="{CF8C552B-D688-43E6-93F3-C61DD5DACD2A}"/>
              </a:ext>
            </a:extLst>
          </p:cNvPr>
          <p:cNvSpPr txBox="1">
            <a:spLocks/>
          </p:cNvSpPr>
          <p:nvPr/>
        </p:nvSpPr>
        <p:spPr>
          <a:xfrm>
            <a:off x="5115142" y="6369660"/>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pPr/>
              <a:t>5</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1433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29" name="Picture 2">
            <a:extLst>
              <a:ext uri="{FF2B5EF4-FFF2-40B4-BE49-F238E27FC236}">
                <a16:creationId xmlns:a16="http://schemas.microsoft.com/office/drawing/2014/main" id="{8B9DE759-E652-4388-8FE4-67CDFF5DF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0A578717-A0F2-4FAF-80B5-2D9BB5B858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3" name="Rectangle 32">
            <a:extLst>
              <a:ext uri="{FF2B5EF4-FFF2-40B4-BE49-F238E27FC236}">
                <a16:creationId xmlns:a16="http://schemas.microsoft.com/office/drawing/2014/main" id="{A740C18D-3A46-4FA7-A5F5-31605D6A3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2">
            <a:extLst>
              <a:ext uri="{FF2B5EF4-FFF2-40B4-BE49-F238E27FC236}">
                <a16:creationId xmlns:a16="http://schemas.microsoft.com/office/drawing/2014/main" id="{49A1B031-5798-4670-870A-70D97AFB69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art, bar chart&#10;&#10;Description automatically generated">
            <a:extLst>
              <a:ext uri="{FF2B5EF4-FFF2-40B4-BE49-F238E27FC236}">
                <a16:creationId xmlns:a16="http://schemas.microsoft.com/office/drawing/2014/main" id="{ADDEF4EA-F1F3-4D75-99EC-0F3AA047161F}"/>
              </a:ext>
            </a:extLst>
          </p:cNvPr>
          <p:cNvPicPr>
            <a:picLocks noChangeAspect="1"/>
          </p:cNvPicPr>
          <p:nvPr/>
        </p:nvPicPr>
        <p:blipFill>
          <a:blip r:embed="rId4"/>
          <a:stretch>
            <a:fillRect/>
          </a:stretch>
        </p:blipFill>
        <p:spPr>
          <a:xfrm>
            <a:off x="706527" y="3518047"/>
            <a:ext cx="6309128" cy="2597956"/>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37" name="Picture 36">
            <a:extLst>
              <a:ext uri="{FF2B5EF4-FFF2-40B4-BE49-F238E27FC236}">
                <a16:creationId xmlns:a16="http://schemas.microsoft.com/office/drawing/2014/main" id="{DA433A99-8F08-41BB-8FC4-1B315C501D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extBox 14">
            <a:extLst>
              <a:ext uri="{FF2B5EF4-FFF2-40B4-BE49-F238E27FC236}">
                <a16:creationId xmlns:a16="http://schemas.microsoft.com/office/drawing/2014/main" id="{7A6F5BE4-48EE-478A-8005-4ADE488E3A20}"/>
              </a:ext>
            </a:extLst>
          </p:cNvPr>
          <p:cNvSpPr txBox="1"/>
          <p:nvPr/>
        </p:nvSpPr>
        <p:spPr>
          <a:xfrm>
            <a:off x="7563488" y="1277854"/>
            <a:ext cx="3514639" cy="4480386"/>
          </a:xfrm>
          <a:prstGeom prst="rect">
            <a:avLst/>
          </a:prstGeom>
        </p:spPr>
        <p:txBody>
          <a:bodyPr vert="horz" lIns="91440" tIns="45720" rIns="91440" bIns="45720" rtlCol="0">
            <a:noAutofit/>
          </a:bodyPr>
          <a:lstStyle/>
          <a:p>
            <a:pPr algn="just" defTabSz="914400">
              <a:spcAft>
                <a:spcPts val="600"/>
              </a:spcAft>
              <a:buClr>
                <a:schemeClr val="tx1"/>
              </a:buClr>
            </a:pPr>
            <a:r>
              <a:rPr lang="en-US" sz="2000" dirty="0">
                <a:latin typeface="Calibri" panose="020F0502020204030204" pitchFamily="34" charset="0"/>
                <a:cs typeface="Calibri" panose="020F0502020204030204" pitchFamily="34" charset="0"/>
              </a:rPr>
              <a:t>The graphs indicates that Ghana and Nigeria have the lowest yield gap between the year 2010 to 2018 producing maize and millet and hence are the largest maize and millet producers.</a:t>
            </a:r>
          </a:p>
          <a:p>
            <a:pPr algn="just" defTabSz="914400">
              <a:spcAft>
                <a:spcPts val="600"/>
              </a:spcAft>
              <a:buClr>
                <a:schemeClr val="tx1"/>
              </a:buClr>
            </a:pPr>
            <a:endParaRPr lang="en-US" sz="2000" dirty="0">
              <a:latin typeface="Calibri" panose="020F0502020204030204" pitchFamily="34" charset="0"/>
              <a:cs typeface="Calibri" panose="020F0502020204030204" pitchFamily="34" charset="0"/>
            </a:endParaRPr>
          </a:p>
          <a:p>
            <a:pPr algn="just" defTabSz="914400">
              <a:spcAft>
                <a:spcPts val="600"/>
              </a:spcAft>
              <a:buClr>
                <a:schemeClr val="tx1"/>
              </a:buClr>
            </a:pPr>
            <a:r>
              <a:rPr lang="en-GB" i="1" cap="none" dirty="0">
                <a:solidFill>
                  <a:schemeClr val="tx1">
                    <a:lumMod val="65000"/>
                    <a:lumOff val="35000"/>
                  </a:schemeClr>
                </a:solidFill>
                <a:latin typeface="Calibri" panose="020F0502020204030204" pitchFamily="34" charset="0"/>
                <a:cs typeface="Calibri" panose="020F0502020204030204" pitchFamily="34" charset="0"/>
              </a:rPr>
              <a:t>Crop yield gap is the difference between yield potential and average farmers yield over a specified period of time.</a:t>
            </a:r>
            <a:endParaRPr lang="en-US" i="1" dirty="0">
              <a:solidFill>
                <a:schemeClr val="tx1">
                  <a:lumMod val="65000"/>
                  <a:lumOff val="35000"/>
                </a:schemeClr>
              </a:solidFill>
              <a:latin typeface="Calibri" panose="020F0502020204030204" pitchFamily="34" charset="0"/>
              <a:cs typeface="Calibri" panose="020F0502020204030204" pitchFamily="34" charset="0"/>
            </a:endParaRPr>
          </a:p>
          <a:p>
            <a:pPr algn="just" defTabSz="914400">
              <a:lnSpc>
                <a:spcPct val="120000"/>
              </a:lnSpc>
              <a:spcAft>
                <a:spcPts val="600"/>
              </a:spcAft>
              <a:buClr>
                <a:schemeClr val="tx1"/>
              </a:buClr>
            </a:pPr>
            <a:endParaRPr lang="en-US" sz="2000" dirty="0">
              <a:latin typeface="Calibri" panose="020F0502020204030204" pitchFamily="34" charset="0"/>
              <a:cs typeface="Calibri" panose="020F0502020204030204" pitchFamily="34" charset="0"/>
            </a:endParaRPr>
          </a:p>
        </p:txBody>
      </p:sp>
      <p:pic>
        <p:nvPicPr>
          <p:cNvPr id="3" name="Picture 2" descr="Chart, bar chart&#10;&#10;Description automatically generated">
            <a:extLst>
              <a:ext uri="{FF2B5EF4-FFF2-40B4-BE49-F238E27FC236}">
                <a16:creationId xmlns:a16="http://schemas.microsoft.com/office/drawing/2014/main" id="{A9F45099-9F7D-451F-A989-CA6332A0D411}"/>
              </a:ext>
            </a:extLst>
          </p:cNvPr>
          <p:cNvPicPr>
            <a:picLocks noChangeAspect="1"/>
          </p:cNvPicPr>
          <p:nvPr/>
        </p:nvPicPr>
        <p:blipFill>
          <a:blip r:embed="rId5"/>
          <a:stretch>
            <a:fillRect/>
          </a:stretch>
        </p:blipFill>
        <p:spPr>
          <a:xfrm>
            <a:off x="706527" y="709448"/>
            <a:ext cx="6309128" cy="2597956"/>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11" name="Slide Number Placeholder 3">
            <a:extLst>
              <a:ext uri="{FF2B5EF4-FFF2-40B4-BE49-F238E27FC236}">
                <a16:creationId xmlns:a16="http://schemas.microsoft.com/office/drawing/2014/main" id="{865D46E7-6BDC-45C0-B834-DF315E4A7223}"/>
              </a:ext>
            </a:extLst>
          </p:cNvPr>
          <p:cNvSpPr>
            <a:spLocks noGrp="1"/>
          </p:cNvSpPr>
          <p:nvPr>
            <p:ph type="sldNum" sz="quarter" idx="12"/>
          </p:nvPr>
        </p:nvSpPr>
        <p:spPr>
          <a:xfrm>
            <a:off x="5115142" y="6369660"/>
            <a:ext cx="764215" cy="365125"/>
          </a:xfrm>
        </p:spPr>
        <p:txBody>
          <a:body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t>6</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
        <p:nvSpPr>
          <p:cNvPr id="12" name="Title 1">
            <a:extLst>
              <a:ext uri="{FF2B5EF4-FFF2-40B4-BE49-F238E27FC236}">
                <a16:creationId xmlns:a16="http://schemas.microsoft.com/office/drawing/2014/main" id="{A065F9BE-197C-4EBC-96B5-BFB454791CDE}"/>
              </a:ext>
            </a:extLst>
          </p:cNvPr>
          <p:cNvSpPr txBox="1">
            <a:spLocks/>
          </p:cNvSpPr>
          <p:nvPr/>
        </p:nvSpPr>
        <p:spPr>
          <a:xfrm>
            <a:off x="913774" y="183483"/>
            <a:ext cx="10364452" cy="509082"/>
          </a:xfrm>
          <a:prstGeom prst="rect">
            <a:avLst/>
          </a:prstGeom>
        </p:spPr>
        <p:txBody>
          <a:bodyP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GB" sz="2800">
                <a:latin typeface="Calibri" panose="020F0502020204030204" pitchFamily="34" charset="0"/>
                <a:cs typeface="Calibri" panose="020F0502020204030204" pitchFamily="34" charset="0"/>
              </a:rPr>
              <a:t>Annual crop YIELD GAP</a:t>
            </a:r>
            <a:endParaRPr lang="aa-ET"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6660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42" name="Picture 2">
            <a:extLst>
              <a:ext uri="{FF2B5EF4-FFF2-40B4-BE49-F238E27FC236}">
                <a16:creationId xmlns:a16="http://schemas.microsoft.com/office/drawing/2014/main" id="{8B9DE759-E652-4388-8FE4-67CDFF5DF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a:extLst>
              <a:ext uri="{FF2B5EF4-FFF2-40B4-BE49-F238E27FC236}">
                <a16:creationId xmlns:a16="http://schemas.microsoft.com/office/drawing/2014/main" id="{0A578717-A0F2-4FAF-80B5-2D9BB5B858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6" name="Rectangle 45">
            <a:extLst>
              <a:ext uri="{FF2B5EF4-FFF2-40B4-BE49-F238E27FC236}">
                <a16:creationId xmlns:a16="http://schemas.microsoft.com/office/drawing/2014/main" id="{A740C18D-3A46-4FA7-A5F5-31605D6A3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
            <a:extLst>
              <a:ext uri="{FF2B5EF4-FFF2-40B4-BE49-F238E27FC236}">
                <a16:creationId xmlns:a16="http://schemas.microsoft.com/office/drawing/2014/main" id="{49A1B031-5798-4670-870A-70D97AFB69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hart, bar chart&#10;&#10;Description automatically generated">
            <a:extLst>
              <a:ext uri="{FF2B5EF4-FFF2-40B4-BE49-F238E27FC236}">
                <a16:creationId xmlns:a16="http://schemas.microsoft.com/office/drawing/2014/main" id="{C3F0C605-EB11-4FD7-B0F7-68C2DF980DA1}"/>
              </a:ext>
            </a:extLst>
          </p:cNvPr>
          <p:cNvPicPr>
            <a:picLocks noChangeAspect="1"/>
          </p:cNvPicPr>
          <p:nvPr/>
        </p:nvPicPr>
        <p:blipFill>
          <a:blip r:embed="rId4"/>
          <a:stretch>
            <a:fillRect/>
          </a:stretch>
        </p:blipFill>
        <p:spPr>
          <a:xfrm>
            <a:off x="643463" y="3654494"/>
            <a:ext cx="5452535" cy="253260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50" name="Picture 49">
            <a:extLst>
              <a:ext uri="{FF2B5EF4-FFF2-40B4-BE49-F238E27FC236}">
                <a16:creationId xmlns:a16="http://schemas.microsoft.com/office/drawing/2014/main" id="{DA433A99-8F08-41BB-8FC4-1B315C501D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extBox 14">
            <a:extLst>
              <a:ext uri="{FF2B5EF4-FFF2-40B4-BE49-F238E27FC236}">
                <a16:creationId xmlns:a16="http://schemas.microsoft.com/office/drawing/2014/main" id="{7A6F5BE4-48EE-478A-8005-4ADE488E3A20}"/>
              </a:ext>
            </a:extLst>
          </p:cNvPr>
          <p:cNvSpPr txBox="1"/>
          <p:nvPr/>
        </p:nvSpPr>
        <p:spPr>
          <a:xfrm>
            <a:off x="7094482" y="1421155"/>
            <a:ext cx="4303987" cy="3847444"/>
          </a:xfrm>
          <a:prstGeom prst="rect">
            <a:avLst/>
          </a:prstGeom>
        </p:spPr>
        <p:txBody>
          <a:bodyPr vert="horz" lIns="91440" tIns="45720" rIns="91440" bIns="45720" rtlCol="0">
            <a:normAutofit/>
          </a:bodyPr>
          <a:lstStyle/>
          <a:p>
            <a:pPr algn="just" defTabSz="914400">
              <a:lnSpc>
                <a:spcPct val="120000"/>
              </a:lnSpc>
              <a:spcAft>
                <a:spcPts val="600"/>
              </a:spcAft>
              <a:buClr>
                <a:schemeClr val="tx1"/>
              </a:buClr>
            </a:pPr>
            <a:r>
              <a:rPr lang="en-US" sz="2000" dirty="0">
                <a:latin typeface="Calibri" panose="020F0502020204030204" pitchFamily="34" charset="0"/>
                <a:cs typeface="Calibri" panose="020F0502020204030204" pitchFamily="34" charset="0"/>
              </a:rPr>
              <a:t>The graphs indicates that Ghana and Nigeria have the lowest yield gap between 2010 to 2018 producing cotton, while Ghana, Kenya and Nigeria maintain a close yield gap for rice, and also, close level  of production.</a:t>
            </a:r>
          </a:p>
        </p:txBody>
      </p:sp>
      <p:pic>
        <p:nvPicPr>
          <p:cNvPr id="4" name="Picture 3" descr="Chart, bar chart&#10;&#10;Description automatically generated">
            <a:extLst>
              <a:ext uri="{FF2B5EF4-FFF2-40B4-BE49-F238E27FC236}">
                <a16:creationId xmlns:a16="http://schemas.microsoft.com/office/drawing/2014/main" id="{3F5DE044-BD72-48DF-B26B-0C4A0AAB7EE3}"/>
              </a:ext>
            </a:extLst>
          </p:cNvPr>
          <p:cNvPicPr>
            <a:picLocks noChangeAspect="1"/>
          </p:cNvPicPr>
          <p:nvPr/>
        </p:nvPicPr>
        <p:blipFill>
          <a:blip r:embed="rId5"/>
          <a:stretch>
            <a:fillRect/>
          </a:stretch>
        </p:blipFill>
        <p:spPr>
          <a:xfrm>
            <a:off x="643464" y="954254"/>
            <a:ext cx="5452536" cy="253260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11" name="Slide Number Placeholder 3">
            <a:extLst>
              <a:ext uri="{FF2B5EF4-FFF2-40B4-BE49-F238E27FC236}">
                <a16:creationId xmlns:a16="http://schemas.microsoft.com/office/drawing/2014/main" id="{1A68AF57-8287-419D-A71B-60D6151CAEED}"/>
              </a:ext>
            </a:extLst>
          </p:cNvPr>
          <p:cNvSpPr>
            <a:spLocks noGrp="1"/>
          </p:cNvSpPr>
          <p:nvPr>
            <p:ph type="sldNum" sz="quarter" idx="12"/>
          </p:nvPr>
        </p:nvSpPr>
        <p:spPr>
          <a:xfrm>
            <a:off x="5115142" y="6369660"/>
            <a:ext cx="764215" cy="365125"/>
          </a:xfrm>
        </p:spPr>
        <p:txBody>
          <a:body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t>7</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3726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17" name="Picture 2">
            <a:extLst>
              <a:ext uri="{FF2B5EF4-FFF2-40B4-BE49-F238E27FC236}">
                <a16:creationId xmlns:a16="http://schemas.microsoft.com/office/drawing/2014/main" id="{E43006C0-9CF0-4AD0-9C72-B3F9942A80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4307D36E-6608-46E6-857A-E172960BB6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1" name="Rectangle 20">
            <a:extLst>
              <a:ext uri="{FF2B5EF4-FFF2-40B4-BE49-F238E27FC236}">
                <a16:creationId xmlns:a16="http://schemas.microsoft.com/office/drawing/2014/main" id="{2120660E-F826-4655-BB97-984B17FE5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a:extLst>
              <a:ext uri="{FF2B5EF4-FFF2-40B4-BE49-F238E27FC236}">
                <a16:creationId xmlns:a16="http://schemas.microsoft.com/office/drawing/2014/main" id="{B36D89EE-FA2B-4C32-8C00-B2C6ED2123E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D650F59-60AF-4838-A5BA-FDF7E7F43685}"/>
              </a:ext>
            </a:extLst>
          </p:cNvPr>
          <p:cNvSpPr txBox="1"/>
          <p:nvPr/>
        </p:nvSpPr>
        <p:spPr>
          <a:xfrm>
            <a:off x="7407361" y="1450685"/>
            <a:ext cx="3893978" cy="3414635"/>
          </a:xfrm>
          <a:prstGeom prst="rect">
            <a:avLst/>
          </a:prstGeom>
        </p:spPr>
        <p:txBody>
          <a:bodyPr vert="horz" lIns="91440" tIns="45720" rIns="91440" bIns="45720" rtlCol="0">
            <a:noAutofit/>
          </a:bodyPr>
          <a:lstStyle/>
          <a:p>
            <a:pPr marL="342900" indent="-342900" algn="just">
              <a:buFont typeface="Arial" panose="020B0604020202020204" pitchFamily="34" charset="0"/>
              <a:buChar char="•"/>
            </a:pPr>
            <a:r>
              <a:rPr lang="en-GB" sz="2000" dirty="0">
                <a:latin typeface="Calibri" panose="020F0502020204030204" pitchFamily="34" charset="0"/>
                <a:cs typeface="Calibri" panose="020F0502020204030204" pitchFamily="34" charset="0"/>
              </a:rPr>
              <a:t>Nigeria and Ghana are the largest producing crop countries between the year 2010 to 2018 as shown in the previous slides</a:t>
            </a:r>
          </a:p>
          <a:p>
            <a:pPr algn="just"/>
            <a:endParaRPr lang="en-GB" sz="20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GB" sz="2000" dirty="0">
                <a:latin typeface="Calibri" panose="020F0502020204030204" pitchFamily="34" charset="0"/>
                <a:cs typeface="Calibri" panose="020F0502020204030204" pitchFamily="34" charset="0"/>
              </a:rPr>
              <a:t>Sugarcane however proved to have last the test of time by gradually increasing in production in South Africa.</a:t>
            </a:r>
          </a:p>
          <a:p>
            <a:pPr algn="just"/>
            <a:endParaRPr lang="en-GB" sz="2000" dirty="0">
              <a:latin typeface="Calibri" panose="020F0502020204030204" pitchFamily="34" charset="0"/>
              <a:cs typeface="Calibri" panose="020F0502020204030204" pitchFamily="34" charset="0"/>
            </a:endParaRPr>
          </a:p>
          <a:p>
            <a:pPr algn="just" defTabSz="914400">
              <a:lnSpc>
                <a:spcPct val="120000"/>
              </a:lnSpc>
              <a:spcAft>
                <a:spcPts val="600"/>
              </a:spcAft>
              <a:buClr>
                <a:schemeClr val="tx1"/>
              </a:buClr>
            </a:pPr>
            <a:endParaRPr lang="en-US" sz="2000" dirty="0">
              <a:latin typeface="Calibri" panose="020F0502020204030204" pitchFamily="34" charset="0"/>
              <a:cs typeface="Calibri" panose="020F0502020204030204" pitchFamily="34" charset="0"/>
            </a:endParaRPr>
          </a:p>
        </p:txBody>
      </p:sp>
      <p:pic>
        <p:nvPicPr>
          <p:cNvPr id="12" name="Picture 11" descr="Chart, bar chart&#10;&#10;Description automatically generated">
            <a:extLst>
              <a:ext uri="{FF2B5EF4-FFF2-40B4-BE49-F238E27FC236}">
                <a16:creationId xmlns:a16="http://schemas.microsoft.com/office/drawing/2014/main" id="{477808E8-2502-4139-A0BA-BDE17F114263}"/>
              </a:ext>
            </a:extLst>
          </p:cNvPr>
          <p:cNvPicPr>
            <a:picLocks noChangeAspect="1"/>
          </p:cNvPicPr>
          <p:nvPr/>
        </p:nvPicPr>
        <p:blipFill>
          <a:blip r:embed="rId4"/>
          <a:stretch/>
        </p:blipFill>
        <p:spPr>
          <a:xfrm>
            <a:off x="890661" y="1401415"/>
            <a:ext cx="6470472" cy="4055168"/>
          </a:xfrm>
          <a:prstGeom prst="roundRect">
            <a:avLst>
              <a:gd name="adj" fmla="val 2392"/>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25" name="Picture 24">
            <a:extLst>
              <a:ext uri="{FF2B5EF4-FFF2-40B4-BE49-F238E27FC236}">
                <a16:creationId xmlns:a16="http://schemas.microsoft.com/office/drawing/2014/main" id="{318307F8-152F-4244-A9FE-8D30EFFB7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Slide Number Placeholder 3">
            <a:extLst>
              <a:ext uri="{FF2B5EF4-FFF2-40B4-BE49-F238E27FC236}">
                <a16:creationId xmlns:a16="http://schemas.microsoft.com/office/drawing/2014/main" id="{FF3723F2-D29F-41C7-A315-D705A34157E7}"/>
              </a:ext>
            </a:extLst>
          </p:cNvPr>
          <p:cNvSpPr txBox="1">
            <a:spLocks/>
          </p:cNvSpPr>
          <p:nvPr/>
        </p:nvSpPr>
        <p:spPr>
          <a:xfrm>
            <a:off x="5115142" y="6369660"/>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smtClean="0">
                <a:solidFill>
                  <a:schemeClr val="tx1">
                    <a:lumMod val="50000"/>
                    <a:lumOff val="50000"/>
                  </a:schemeClr>
                </a:solidFill>
                <a:latin typeface="Calibri" panose="020F0502020204030204" pitchFamily="34" charset="0"/>
                <a:cs typeface="Calibri" panose="020F0502020204030204" pitchFamily="34" charset="0"/>
              </a:rPr>
              <a:pPr/>
              <a:t>8</a:t>
            </a:fld>
            <a:endParaRPr lang="en-US" sz="18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4580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E43006C0-9CF0-4AD0-9C72-B3F9942A80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4307D36E-6608-46E6-857A-E172960BB6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5" name="Rectangle 14">
            <a:extLst>
              <a:ext uri="{FF2B5EF4-FFF2-40B4-BE49-F238E27FC236}">
                <a16:creationId xmlns:a16="http://schemas.microsoft.com/office/drawing/2014/main" id="{2120660E-F826-4655-BB97-984B17FE5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B36D89EE-FA2B-4C32-8C00-B2C6ED2123E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hart, line chart&#10;&#10;Description automatically generated">
            <a:extLst>
              <a:ext uri="{FF2B5EF4-FFF2-40B4-BE49-F238E27FC236}">
                <a16:creationId xmlns:a16="http://schemas.microsoft.com/office/drawing/2014/main" id="{11477D98-9F83-49CF-8244-CA8765232C15}"/>
              </a:ext>
            </a:extLst>
          </p:cNvPr>
          <p:cNvPicPr>
            <a:picLocks noChangeAspect="1"/>
          </p:cNvPicPr>
          <p:nvPr/>
        </p:nvPicPr>
        <p:blipFill>
          <a:blip r:embed="rId4"/>
          <a:stretch>
            <a:fillRect/>
          </a:stretch>
        </p:blipFill>
        <p:spPr>
          <a:xfrm>
            <a:off x="1173722" y="1420972"/>
            <a:ext cx="5791284" cy="4633026"/>
          </a:xfrm>
          <a:prstGeom prst="roundRect">
            <a:avLst>
              <a:gd name="adj" fmla="val 2392"/>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9" name="Picture 18">
            <a:extLst>
              <a:ext uri="{FF2B5EF4-FFF2-40B4-BE49-F238E27FC236}">
                <a16:creationId xmlns:a16="http://schemas.microsoft.com/office/drawing/2014/main" id="{318307F8-152F-4244-A9FE-8D30EFFB7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Slide Number Placeholder 3">
            <a:extLst>
              <a:ext uri="{FF2B5EF4-FFF2-40B4-BE49-F238E27FC236}">
                <a16:creationId xmlns:a16="http://schemas.microsoft.com/office/drawing/2014/main" id="{73253675-CD09-4C15-A7B2-033D40107B65}"/>
              </a:ext>
            </a:extLst>
          </p:cNvPr>
          <p:cNvSpPr>
            <a:spLocks noGrp="1"/>
          </p:cNvSpPr>
          <p:nvPr>
            <p:ph type="sldNum" sz="quarter" idx="12"/>
          </p:nvPr>
        </p:nvSpPr>
        <p:spPr>
          <a:xfrm>
            <a:off x="10514011" y="5883275"/>
            <a:ext cx="764215"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9</a:t>
            </a:fld>
            <a:endParaRPr lang="en-US"/>
          </a:p>
        </p:txBody>
      </p:sp>
      <p:sp>
        <p:nvSpPr>
          <p:cNvPr id="3" name="Text Placeholder 2">
            <a:extLst>
              <a:ext uri="{FF2B5EF4-FFF2-40B4-BE49-F238E27FC236}">
                <a16:creationId xmlns:a16="http://schemas.microsoft.com/office/drawing/2014/main" id="{D3047D09-26BC-4514-A556-A86809D16B1E}"/>
              </a:ext>
            </a:extLst>
          </p:cNvPr>
          <p:cNvSpPr>
            <a:spLocks noGrp="1"/>
          </p:cNvSpPr>
          <p:nvPr>
            <p:ph type="body" sz="half" idx="2"/>
          </p:nvPr>
        </p:nvSpPr>
        <p:spPr>
          <a:xfrm>
            <a:off x="7039468" y="1207453"/>
            <a:ext cx="4312710" cy="4633026"/>
          </a:xfrm>
        </p:spPr>
        <p:txBody>
          <a:bodyPr vert="horz" lIns="91440" tIns="45720" rIns="91440" bIns="45720" rtlCol="0">
            <a:noAutofit/>
          </a:bodyPr>
          <a:lstStyle/>
          <a:p>
            <a:pPr marL="342900" indent="-342900" algn="just" defTabSz="914400">
              <a:lnSpc>
                <a:spcPct val="120000"/>
              </a:lnSpc>
              <a:spcAft>
                <a:spcPts val="600"/>
              </a:spcAft>
              <a:buClr>
                <a:schemeClr val="tx1"/>
              </a:buClr>
              <a:buFont typeface="Arial" panose="020B0604020202020204" pitchFamily="34" charset="0"/>
              <a:buChar char="•"/>
            </a:pPr>
            <a:r>
              <a:rPr lang="en-US" sz="2000" cap="none" dirty="0">
                <a:latin typeface="Calibri" panose="020F0502020204030204" pitchFamily="34" charset="0"/>
                <a:cs typeface="Calibri" panose="020F0502020204030204" pitchFamily="34" charset="0"/>
              </a:rPr>
              <a:t>Ghana has shown to be the hottest country, followed by Nigeria at 27</a:t>
            </a:r>
            <a:r>
              <a:rPr lang="en-GB" sz="2000" cap="none" baseline="30000" dirty="0">
                <a:effectLst/>
                <a:latin typeface="Calibri" panose="020F0502020204030204" pitchFamily="34" charset="0"/>
                <a:ea typeface="Calibri" panose="020F0502020204030204" pitchFamily="34" charset="0"/>
                <a:cs typeface="Times New Roman" panose="02020603050405020304" pitchFamily="18" charset="0"/>
              </a:rPr>
              <a:t>o</a:t>
            </a:r>
            <a:r>
              <a:rPr lang="en-US" sz="2000" cap="none" dirty="0">
                <a:latin typeface="Calibri" panose="020F0502020204030204" pitchFamily="34" charset="0"/>
                <a:cs typeface="Calibri" panose="020F0502020204030204" pitchFamily="34" charset="0"/>
              </a:rPr>
              <a:t>C – 28</a:t>
            </a:r>
            <a:r>
              <a:rPr lang="en-GB" sz="2000" cap="none" baseline="30000" dirty="0">
                <a:effectLst/>
                <a:latin typeface="Calibri" panose="020F0502020204030204" pitchFamily="34" charset="0"/>
                <a:ea typeface="Calibri" panose="020F0502020204030204" pitchFamily="34" charset="0"/>
                <a:cs typeface="Times New Roman" panose="02020603050405020304" pitchFamily="18" charset="0"/>
              </a:rPr>
              <a:t>o</a:t>
            </a:r>
            <a:r>
              <a:rPr lang="en-US" sz="2000" cap="none" dirty="0">
                <a:latin typeface="Calibri" panose="020F0502020204030204" pitchFamily="34" charset="0"/>
                <a:cs typeface="Calibri" panose="020F0502020204030204" pitchFamily="34" charset="0"/>
              </a:rPr>
              <a:t>C minimum temperature between the year 2010 and 2018.</a:t>
            </a:r>
          </a:p>
          <a:p>
            <a:pPr marL="342900" indent="-342900" algn="just" defTabSz="914400">
              <a:lnSpc>
                <a:spcPct val="120000"/>
              </a:lnSpc>
              <a:spcAft>
                <a:spcPts val="600"/>
              </a:spcAft>
              <a:buClr>
                <a:schemeClr val="tx1"/>
              </a:buClr>
              <a:buFont typeface="Arial" panose="020B0604020202020204" pitchFamily="34" charset="0"/>
              <a:buChar char="•"/>
            </a:pPr>
            <a:r>
              <a:rPr lang="en-US" sz="2000" cap="none" dirty="0">
                <a:latin typeface="Calibri" panose="020F0502020204030204" pitchFamily="34" charset="0"/>
                <a:cs typeface="Calibri" panose="020F0502020204030204" pitchFamily="34" charset="0"/>
              </a:rPr>
              <a:t>Kenya is the next hot state at 25</a:t>
            </a:r>
            <a:r>
              <a:rPr lang="en-GB" sz="2000" cap="none" baseline="30000" dirty="0">
                <a:effectLst/>
                <a:latin typeface="Calibri" panose="020F0502020204030204" pitchFamily="34" charset="0"/>
                <a:ea typeface="Calibri" panose="020F0502020204030204" pitchFamily="34" charset="0"/>
                <a:cs typeface="Times New Roman" panose="02020603050405020304" pitchFamily="18" charset="0"/>
              </a:rPr>
              <a:t>o</a:t>
            </a:r>
            <a:r>
              <a:rPr lang="en-US" sz="2000" cap="none" dirty="0">
                <a:latin typeface="Calibri" panose="020F0502020204030204" pitchFamily="34" charset="0"/>
                <a:cs typeface="Calibri" panose="020F0502020204030204" pitchFamily="34" charset="0"/>
              </a:rPr>
              <a:t>C minimum temperature.</a:t>
            </a:r>
          </a:p>
          <a:p>
            <a:pPr marL="342900" indent="-342900" algn="just" defTabSz="914400">
              <a:lnSpc>
                <a:spcPct val="120000"/>
              </a:lnSpc>
              <a:spcAft>
                <a:spcPts val="600"/>
              </a:spcAft>
              <a:buClr>
                <a:schemeClr val="tx1"/>
              </a:buClr>
              <a:buFont typeface="Arial" panose="020B0604020202020204" pitchFamily="34" charset="0"/>
              <a:buChar char="•"/>
            </a:pPr>
            <a:r>
              <a:rPr lang="en-US" sz="2000" cap="none" dirty="0">
                <a:latin typeface="Calibri" panose="020F0502020204030204" pitchFamily="34" charset="0"/>
                <a:cs typeface="Calibri" panose="020F0502020204030204" pitchFamily="34" charset="0"/>
              </a:rPr>
              <a:t>South Africa, the least crop producing country is seen to be the coolest country as its temperature is within 18</a:t>
            </a:r>
            <a:r>
              <a:rPr lang="en-GB" sz="2000" cap="none" baseline="30000" dirty="0">
                <a:effectLst/>
                <a:latin typeface="Calibri" panose="020F0502020204030204" pitchFamily="34" charset="0"/>
                <a:ea typeface="Calibri" panose="020F0502020204030204" pitchFamily="34" charset="0"/>
                <a:cs typeface="Times New Roman" panose="02020603050405020304" pitchFamily="18" charset="0"/>
              </a:rPr>
              <a:t>o</a:t>
            </a:r>
            <a:r>
              <a:rPr lang="en-US" sz="2000" cap="none" dirty="0">
                <a:latin typeface="Calibri" panose="020F0502020204030204" pitchFamily="34" charset="0"/>
                <a:cs typeface="Calibri" panose="020F0502020204030204" pitchFamily="34" charset="0"/>
              </a:rPr>
              <a:t>C – 19</a:t>
            </a:r>
            <a:r>
              <a:rPr lang="en-GB" sz="2000" cap="none" baseline="30000" dirty="0">
                <a:effectLst/>
                <a:latin typeface="Calibri" panose="020F0502020204030204" pitchFamily="34" charset="0"/>
                <a:ea typeface="Calibri" panose="020F0502020204030204" pitchFamily="34" charset="0"/>
                <a:cs typeface="Times New Roman" panose="02020603050405020304" pitchFamily="18" charset="0"/>
              </a:rPr>
              <a:t>o</a:t>
            </a:r>
            <a:r>
              <a:rPr lang="en-US" sz="2000" cap="none" dirty="0">
                <a:latin typeface="Calibri" panose="020F0502020204030204" pitchFamily="34" charset="0"/>
                <a:cs typeface="Calibri" panose="020F0502020204030204" pitchFamily="34" charset="0"/>
              </a:rPr>
              <a:t>C minimum temperature.</a:t>
            </a:r>
          </a:p>
        </p:txBody>
      </p:sp>
      <p:sp>
        <p:nvSpPr>
          <p:cNvPr id="2" name="Title 1">
            <a:extLst>
              <a:ext uri="{FF2B5EF4-FFF2-40B4-BE49-F238E27FC236}">
                <a16:creationId xmlns:a16="http://schemas.microsoft.com/office/drawing/2014/main" id="{9D6F50C1-3BE1-49A7-95F2-ECE73CA92ABA}"/>
              </a:ext>
            </a:extLst>
          </p:cNvPr>
          <p:cNvSpPr>
            <a:spLocks noGrp="1"/>
          </p:cNvSpPr>
          <p:nvPr>
            <p:ph type="title"/>
          </p:nvPr>
        </p:nvSpPr>
        <p:spPr>
          <a:xfrm>
            <a:off x="1954635" y="606497"/>
            <a:ext cx="6907262" cy="571039"/>
          </a:xfrm>
        </p:spPr>
        <p:txBody>
          <a:bodyPr vert="horz" lIns="91440" tIns="45720" rIns="91440" bIns="45720" rtlCol="0" anchor="b">
            <a:normAutofit/>
          </a:bodyPr>
          <a:lstStyle/>
          <a:p>
            <a:r>
              <a:rPr lang="en-US" sz="2800" dirty="0">
                <a:latin typeface="Calibri" panose="020F0502020204030204" pitchFamily="34" charset="0"/>
                <a:cs typeface="Calibri" panose="020F0502020204030204" pitchFamily="34" charset="0"/>
              </a:rPr>
              <a:t>ANNUAL Average temperature</a:t>
            </a:r>
          </a:p>
        </p:txBody>
      </p:sp>
    </p:spTree>
    <p:extLst>
      <p:ext uri="{BB962C8B-B14F-4D97-AF65-F5344CB8AC3E}">
        <p14:creationId xmlns:p14="http://schemas.microsoft.com/office/powerpoint/2010/main" val="195267930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B480CE30C84A4FAAA900A6484BF433" ma:contentTypeVersion="12" ma:contentTypeDescription="Create a new document." ma:contentTypeScope="" ma:versionID="ab625e10062d0a25b9d71ff974622dfe">
  <xsd:schema xmlns:xsd="http://www.w3.org/2001/XMLSchema" xmlns:xs="http://www.w3.org/2001/XMLSchema" xmlns:p="http://schemas.microsoft.com/office/2006/metadata/properties" xmlns:ns2="c6868e1e-5f3f-4c6d-b4db-ad66d24b6e16" xmlns:ns3="085f1ba3-0b4f-4f9b-a2b6-8bc923661bf4" targetNamespace="http://schemas.microsoft.com/office/2006/metadata/properties" ma:root="true" ma:fieldsID="5212e5fd586ace6519527e33a5dca632" ns2:_="" ns3:_="">
    <xsd:import namespace="c6868e1e-5f3f-4c6d-b4db-ad66d24b6e16"/>
    <xsd:import namespace="085f1ba3-0b4f-4f9b-a2b6-8bc923661bf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868e1e-5f3f-4c6d-b4db-ad66d24b6e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85f1ba3-0b4f-4f9b-a2b6-8bc923661bf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17F0A7-1AB7-4036-A74D-7C83FCA4A45B}">
  <ds:schemaRefs>
    <ds:schemaRef ds:uri="http://schemas.microsoft.com/sharepoint/v3/contenttype/forms"/>
  </ds:schemaRefs>
</ds:datastoreItem>
</file>

<file path=customXml/itemProps2.xml><?xml version="1.0" encoding="utf-8"?>
<ds:datastoreItem xmlns:ds="http://schemas.openxmlformats.org/officeDocument/2006/customXml" ds:itemID="{653E720B-2CE9-4B61-AB1A-D082DF84E3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868e1e-5f3f-4c6d-b4db-ad66d24b6e16"/>
    <ds:schemaRef ds:uri="085f1ba3-0b4f-4f9b-a2b6-8bc923661b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A778D53-24EC-4AE9-B74A-FA3D766A7FC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TM04033925[[fn=Droplet]]</Template>
  <TotalTime>1418</TotalTime>
  <Words>722</Words>
  <Application>Microsoft Office PowerPoint</Application>
  <PresentationFormat>Widescreen</PresentationFormat>
  <Paragraphs>74</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Tw Cen MT</vt:lpstr>
      <vt:lpstr>Wingdings</vt:lpstr>
      <vt:lpstr>Droplet</vt:lpstr>
      <vt:lpstr>Climate change and its effect on crop yield in developing countries</vt:lpstr>
      <vt:lpstr>PowerPoint Presentation</vt:lpstr>
      <vt:lpstr>INtroduction</vt:lpstr>
      <vt:lpstr>Sustainable development goals (SDGs)</vt:lpstr>
      <vt:lpstr>PowerPoint Presentation</vt:lpstr>
      <vt:lpstr>PowerPoint Presentation</vt:lpstr>
      <vt:lpstr>PowerPoint Presentation</vt:lpstr>
      <vt:lpstr>PowerPoint Presentation</vt:lpstr>
      <vt:lpstr>ANNUAL Average temperature</vt:lpstr>
      <vt:lpstr>Annual AVERAGE temperature Vs crop yield</vt:lpstr>
      <vt:lpstr>PowerPoint Presentation</vt:lpstr>
      <vt:lpstr>PowerPoint Presentation</vt:lpstr>
      <vt:lpstr>PowerPoint Presentation</vt:lpstr>
      <vt:lpstr>CONCLUSION</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and its effect on crop yield in developing countries</dc:title>
  <dc:creator>788</dc:creator>
  <cp:lastModifiedBy>788</cp:lastModifiedBy>
  <cp:revision>75</cp:revision>
  <dcterms:created xsi:type="dcterms:W3CDTF">2021-06-19T12:04:51Z</dcterms:created>
  <dcterms:modified xsi:type="dcterms:W3CDTF">2021-07-03T20:41:26Z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0x010100D2B480CE30C84A4FAAA900A6484BF433</vt:lpwstr>
  </property>
</Properties>
</file>