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6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35166" y="1854965"/>
            <a:ext cx="9966960" cy="1661319"/>
          </a:xfrm>
        </p:spPr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세미나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697421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1.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조건문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                                   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2.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반복문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just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                     </a:t>
            </a:r>
          </a:p>
          <a:p>
            <a:pPr algn="just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3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함수                                             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배열   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just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5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구동영상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                               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6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포인터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25643" y="5960226"/>
            <a:ext cx="2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20181040 </a:t>
            </a:r>
            <a:r>
              <a:rPr lang="ko-KR" altLang="en-US" dirty="0" smtClean="0">
                <a:solidFill>
                  <a:srgbClr val="7030A0"/>
                </a:solidFill>
              </a:rPr>
              <a:t>김효진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0958" y="429802"/>
            <a:ext cx="9875520" cy="777986"/>
          </a:xfrm>
        </p:spPr>
        <p:txBody>
          <a:bodyPr>
            <a:normAutofit/>
          </a:bodyPr>
          <a:lstStyle/>
          <a:p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-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배열 초기화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41675" y="3129597"/>
            <a:ext cx="9875520" cy="662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다차원 배열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020958" y="3886359"/>
            <a:ext cx="5379175" cy="2730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2</a:t>
            </a:r>
            <a:r>
              <a:rPr lang="ko-KR" altLang="en-US" dirty="0" smtClean="0">
                <a:solidFill>
                  <a:srgbClr val="816B5D"/>
                </a:solidFill>
              </a:rPr>
              <a:t>차원 배열</a:t>
            </a:r>
            <a:r>
              <a:rPr lang="en-US" altLang="ko-KR" dirty="0" smtClean="0">
                <a:solidFill>
                  <a:srgbClr val="816B5D"/>
                </a:solidFill>
              </a:rPr>
              <a:t>: 2</a:t>
            </a:r>
            <a:r>
              <a:rPr lang="ko-KR" altLang="en-US" dirty="0" smtClean="0">
                <a:solidFill>
                  <a:srgbClr val="816B5D"/>
                </a:solidFill>
              </a:rPr>
              <a:t>개의 인덱스</a:t>
            </a:r>
            <a:r>
              <a:rPr lang="en-US" altLang="ko-KR" dirty="0" smtClean="0">
                <a:solidFill>
                  <a:srgbClr val="816B5D"/>
                </a:solidFill>
              </a:rPr>
              <a:t>(</a:t>
            </a:r>
            <a:r>
              <a:rPr lang="ko-KR" altLang="en-US" dirty="0" err="1" smtClean="0">
                <a:solidFill>
                  <a:srgbClr val="816B5D"/>
                </a:solidFill>
              </a:rPr>
              <a:t>행번호</a:t>
            </a:r>
            <a:r>
              <a:rPr lang="en-US" altLang="ko-KR" dirty="0" smtClean="0">
                <a:solidFill>
                  <a:srgbClr val="816B5D"/>
                </a:solidFill>
              </a:rPr>
              <a:t>, </a:t>
            </a:r>
            <a:r>
              <a:rPr lang="ko-KR" altLang="en-US" dirty="0" err="1" smtClean="0">
                <a:solidFill>
                  <a:srgbClr val="816B5D"/>
                </a:solidFill>
              </a:rPr>
              <a:t>열번호</a:t>
            </a:r>
            <a:r>
              <a:rPr lang="en-US" altLang="ko-KR" dirty="0" smtClean="0">
                <a:solidFill>
                  <a:srgbClr val="816B5D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Ex) </a:t>
            </a:r>
            <a:r>
              <a:rPr lang="en-US" altLang="ko-KR" dirty="0" err="1" smtClean="0">
                <a:solidFill>
                  <a:srgbClr val="816B5D"/>
                </a:solidFill>
              </a:rPr>
              <a:t>int</a:t>
            </a:r>
            <a:r>
              <a:rPr lang="en-US" altLang="ko-KR" dirty="0" smtClean="0">
                <a:solidFill>
                  <a:srgbClr val="816B5D"/>
                </a:solidFill>
              </a:rPr>
              <a:t> </a:t>
            </a:r>
            <a:r>
              <a:rPr lang="en-US" altLang="ko-KR" dirty="0" err="1" smtClean="0">
                <a:solidFill>
                  <a:srgbClr val="816B5D"/>
                </a:solidFill>
              </a:rPr>
              <a:t>arr</a:t>
            </a:r>
            <a:r>
              <a:rPr lang="en-US" altLang="ko-KR" dirty="0" smtClean="0">
                <a:solidFill>
                  <a:srgbClr val="816B5D"/>
                </a:solidFill>
              </a:rPr>
              <a:t>[3][3]={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{1,2,3},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{4,5,6},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{7,8,9}};</a:t>
            </a:r>
            <a:br>
              <a:rPr lang="en-US" altLang="ko-KR" dirty="0" smtClean="0">
                <a:solidFill>
                  <a:srgbClr val="816B5D"/>
                </a:solidFill>
              </a:rPr>
            </a:br>
            <a:r>
              <a:rPr lang="en-US" altLang="ko-KR" dirty="0" smtClean="0">
                <a:solidFill>
                  <a:srgbClr val="816B5D"/>
                </a:solidFill>
              </a:rPr>
              <a:t>         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020958" y="1155787"/>
            <a:ext cx="5221900" cy="1879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816B5D"/>
                </a:solidFill>
              </a:rPr>
              <a:t> </a:t>
            </a:r>
            <a:r>
              <a:rPr lang="ko-KR" altLang="en-US" dirty="0" err="1" smtClean="0">
                <a:solidFill>
                  <a:srgbClr val="816B5D"/>
                </a:solidFill>
              </a:rPr>
              <a:t>자료형</a:t>
            </a:r>
            <a:r>
              <a:rPr lang="ko-KR" altLang="en-US" dirty="0" smtClean="0">
                <a:solidFill>
                  <a:srgbClr val="816B5D"/>
                </a:solidFill>
              </a:rPr>
              <a:t> </a:t>
            </a:r>
            <a:r>
              <a:rPr lang="ko-KR" altLang="en-US" dirty="0" err="1" smtClean="0">
                <a:solidFill>
                  <a:srgbClr val="816B5D"/>
                </a:solidFill>
              </a:rPr>
              <a:t>배열이름</a:t>
            </a:r>
            <a:r>
              <a:rPr lang="en-US" altLang="ko-KR" dirty="0" smtClean="0">
                <a:solidFill>
                  <a:srgbClr val="816B5D"/>
                </a:solidFill>
              </a:rPr>
              <a:t>[</a:t>
            </a:r>
            <a:r>
              <a:rPr lang="ko-KR" altLang="en-US" dirty="0" err="1" smtClean="0">
                <a:solidFill>
                  <a:srgbClr val="816B5D"/>
                </a:solidFill>
              </a:rPr>
              <a:t>배열크기</a:t>
            </a:r>
            <a:r>
              <a:rPr lang="en-US" altLang="ko-KR" dirty="0" smtClean="0">
                <a:solidFill>
                  <a:srgbClr val="816B5D"/>
                </a:solidFill>
              </a:rPr>
              <a:t>] = {     ,     ,    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rgbClr val="816B5D"/>
                </a:solidFill>
              </a:rPr>
              <a:t>Int</a:t>
            </a:r>
            <a:r>
              <a:rPr lang="en-US" altLang="ko-KR" dirty="0" smtClean="0">
                <a:solidFill>
                  <a:srgbClr val="816B5D"/>
                </a:solidFill>
              </a:rPr>
              <a:t> grade[5]={1,2,3,};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rgbClr val="816B5D"/>
                </a:solidFill>
              </a:rPr>
              <a:t>Int</a:t>
            </a:r>
            <a:r>
              <a:rPr lang="en-US" altLang="ko-KR" dirty="0" smtClean="0">
                <a:solidFill>
                  <a:srgbClr val="816B5D"/>
                </a:solidFill>
              </a:rPr>
              <a:t> grade[]={1,2};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rgbClr val="816B5D"/>
                </a:solidFill>
              </a:rPr>
              <a:t>Int</a:t>
            </a:r>
            <a:r>
              <a:rPr lang="en-US" altLang="ko-KR" dirty="0" smtClean="0">
                <a:solidFill>
                  <a:srgbClr val="816B5D"/>
                </a:solidFill>
              </a:rPr>
              <a:t> grade[5]={0};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094316" y="1916225"/>
            <a:ext cx="5400600" cy="923330"/>
            <a:chOff x="1619672" y="5399262"/>
            <a:chExt cx="5400600" cy="923330"/>
          </a:xfrm>
        </p:grpSpPr>
        <p:sp>
          <p:nvSpPr>
            <p:cNvPr id="15" name="TextBox 3"/>
            <p:cNvSpPr txBox="1"/>
            <p:nvPr/>
          </p:nvSpPr>
          <p:spPr>
            <a:xfrm>
              <a:off x="1619672" y="5399262"/>
              <a:ext cx="108012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dirty="0" smtClean="0"/>
            </a:p>
            <a:p>
              <a:pPr algn="just"/>
              <a:r>
                <a:rPr lang="en-US" altLang="ko-KR" dirty="0" smtClean="0"/>
                <a:t>grade[0]</a:t>
              </a:r>
            </a:p>
            <a:p>
              <a:endParaRPr lang="ko-KR" altLang="en-US" dirty="0"/>
            </a:p>
          </p:txBody>
        </p:sp>
        <p:sp>
          <p:nvSpPr>
            <p:cNvPr id="16" name="TextBox 4"/>
            <p:cNvSpPr txBox="1"/>
            <p:nvPr/>
          </p:nvSpPr>
          <p:spPr>
            <a:xfrm>
              <a:off x="2699792" y="5399262"/>
              <a:ext cx="108012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dirty="0" smtClean="0"/>
            </a:p>
            <a:p>
              <a:pPr algn="just"/>
              <a:r>
                <a:rPr lang="en-US" altLang="ko-KR" dirty="0" smtClean="0"/>
                <a:t>grade[1]</a:t>
              </a:r>
            </a:p>
            <a:p>
              <a:endParaRPr lang="ko-KR" altLang="en-US" dirty="0"/>
            </a:p>
          </p:txBody>
        </p:sp>
        <p:sp>
          <p:nvSpPr>
            <p:cNvPr id="17" name="TextBox 5"/>
            <p:cNvSpPr txBox="1"/>
            <p:nvPr/>
          </p:nvSpPr>
          <p:spPr>
            <a:xfrm>
              <a:off x="3779912" y="5399262"/>
              <a:ext cx="108012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dirty="0" smtClean="0"/>
            </a:p>
            <a:p>
              <a:r>
                <a:rPr lang="en-US" altLang="ko-KR" dirty="0" smtClean="0"/>
                <a:t>grade[2]</a:t>
              </a:r>
            </a:p>
            <a:p>
              <a:endParaRPr lang="ko-KR" altLang="en-US" dirty="0"/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4860032" y="5399262"/>
              <a:ext cx="108012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dirty="0" smtClean="0"/>
            </a:p>
            <a:p>
              <a:r>
                <a:rPr lang="en-US" altLang="ko-KR" dirty="0" smtClean="0"/>
                <a:t>grade[3]</a:t>
              </a:r>
            </a:p>
            <a:p>
              <a:endParaRPr lang="ko-KR" altLang="en-US" dirty="0"/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5940152" y="5399262"/>
              <a:ext cx="108012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dirty="0" smtClean="0"/>
            </a:p>
            <a:p>
              <a:r>
                <a:rPr lang="en-US" altLang="ko-KR" dirty="0" smtClean="0"/>
                <a:t>grade[4]</a:t>
              </a:r>
            </a:p>
            <a:p>
              <a:endParaRPr lang="ko-KR" altLang="en-US" dirty="0"/>
            </a:p>
          </p:txBody>
        </p:sp>
      </p:grpSp>
      <p:sp>
        <p:nvSpPr>
          <p:cNvPr id="7" name="AutoShape 2" descr="씹어먹는 C 언어 - &amp;lt;11 - 2. C 언어의 아파트2 (고차원의 배열)&amp;g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841" y="3460720"/>
            <a:ext cx="28860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8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dicam 2021-07-02 18-14-27-842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00337" y="373832"/>
            <a:ext cx="8445299" cy="5846857"/>
          </a:xfr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31001" y="265767"/>
            <a:ext cx="3235158" cy="777986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</a:rPr>
              <a:t>5. </a:t>
            </a:r>
            <a:r>
              <a:rPr lang="ko-KR" altLang="en-US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</a:rPr>
              <a:t>구동영상</a:t>
            </a:r>
            <a:endParaRPr lang="ko-KR" alt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286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67" y="2015890"/>
            <a:ext cx="6057397" cy="1514349"/>
          </a:xfr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143000" y="675409"/>
            <a:ext cx="9875520" cy="562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</a:rPr>
              <a:t>6</a:t>
            </a:r>
            <a:r>
              <a:rPr lang="en-US" altLang="ko-K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</a:rPr>
              <a:t>. </a:t>
            </a:r>
            <a:r>
              <a:rPr lang="ko-KR" alt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</a:rPr>
              <a:t>포인터</a:t>
            </a:r>
            <a:endParaRPr lang="ko-KR" alt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43000" y="1237904"/>
            <a:ext cx="9875520" cy="77798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포인터</a:t>
            </a:r>
            <a:endParaRPr lang="ko-KR" alt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1276" y="4597878"/>
            <a:ext cx="2576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Ex)</a:t>
            </a:r>
          </a:p>
          <a:p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=0; </a:t>
            </a:r>
          </a:p>
          <a:p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nt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*p=&amp;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9367" y="3946640"/>
            <a:ext cx="702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포인터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(pointer):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변수의 주소를 가지고 있는 변수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66" y="4408305"/>
            <a:ext cx="6057397" cy="1489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78149" y="1928465"/>
            <a:ext cx="257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주소연산자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&amp;</a:t>
            </a: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Ex)</a:t>
            </a:r>
          </a:p>
          <a:p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rintf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(“%u”,&amp;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8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34934" y="631075"/>
            <a:ext cx="9875520" cy="77798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간접 참조 연산자 </a:t>
            </a:r>
            <a:r>
              <a:rPr lang="en-US" altLang="ko-KR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*</a:t>
            </a:r>
            <a:endParaRPr lang="ko-KR" alt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4561" y="3802171"/>
            <a:ext cx="257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rintf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(“%d”,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*p=20;</a:t>
            </a: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(“%d”,</a:t>
            </a:r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94561" y="1863179"/>
            <a:ext cx="257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Ex)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x,i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=10;</a:t>
            </a: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*p=&amp;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x=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           x=*p;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38" y="2280162"/>
            <a:ext cx="6739827" cy="276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43000" y="587755"/>
            <a:ext cx="9875520" cy="77798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포인터의 연산</a:t>
            </a:r>
            <a:endParaRPr lang="ko-KR" alt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5046" y="3291302"/>
            <a:ext cx="438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Ex)</a:t>
            </a: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char *pc=8;</a:t>
            </a: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pc++;      pc--;        pc+2;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0849" y="1747587"/>
            <a:ext cx="481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덧셈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뺄셈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자료형크기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(S)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일때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정수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만큼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증감시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포인터 값은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S*N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만큼 증감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5075"/>
            <a:ext cx="5546395" cy="41707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45046" y="4645461"/>
            <a:ext cx="438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Ex)</a:t>
            </a:r>
          </a:p>
          <a:p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*pi=8;</a:t>
            </a: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pi++;      pi--;        pi+2;</a:t>
            </a:r>
          </a:p>
        </p:txBody>
      </p:sp>
    </p:spTree>
    <p:extLst>
      <p:ext uri="{BB962C8B-B14F-4D97-AF65-F5344CB8AC3E}">
        <p14:creationId xmlns:p14="http://schemas.microsoft.com/office/powerpoint/2010/main" val="42061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43000" y="431569"/>
            <a:ext cx="9875520" cy="77798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포인터의 연산</a:t>
            </a:r>
            <a:endParaRPr lang="ko-KR" alt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66" y="1947989"/>
            <a:ext cx="6839905" cy="17337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3000" y="1346796"/>
            <a:ext cx="663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간접 참조 연산자와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증감연산자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1066" y="3914550"/>
            <a:ext cx="4509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포인터의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형변환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1066" y="4484293"/>
            <a:ext cx="8932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Ex)</a:t>
            </a: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double *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pd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=&amp;f;</a:t>
            </a:r>
          </a:p>
          <a:p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nt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*pi;</a:t>
            </a: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pi=(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*)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pd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  // double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형의 포인터를 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형으로 명시적 변환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4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43000" y="431569"/>
            <a:ext cx="9875520" cy="77798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포인터</a:t>
            </a:r>
            <a:r>
              <a:rPr lang="ko-KR" alt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와 배열</a:t>
            </a:r>
            <a:endParaRPr lang="ko-KR" alt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0" y="1209555"/>
            <a:ext cx="4509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배열이름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포인터 상수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58" y="1296785"/>
            <a:ext cx="5250451" cy="15794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61" y="1837112"/>
            <a:ext cx="3808860" cy="4364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58" y="2953742"/>
            <a:ext cx="5250450" cy="1668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54858" y="4790854"/>
            <a:ext cx="3404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Ex)</a:t>
            </a:r>
          </a:p>
          <a:p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nt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a[]={10,20,30,40};</a:t>
            </a:r>
          </a:p>
          <a:p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nt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*p;</a:t>
            </a:r>
          </a:p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=a;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43000" y="431569"/>
            <a:ext cx="9875520" cy="77798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포인터</a:t>
            </a:r>
            <a:r>
              <a:rPr lang="ko-KR" alt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와 함수</a:t>
            </a:r>
            <a:endParaRPr lang="ko-KR" alt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1" y="1188826"/>
            <a:ext cx="104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호출시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인수 전달 방식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값에 의한 호출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복사본 전달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C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 지원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7672" y="2161139"/>
            <a:ext cx="4444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Ex)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#include&lt;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void swap(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x,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y);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main()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a=100,b=200;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("a=%d b=%d\n",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a,b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swap(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a,b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("a=%d b=%d\n",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a,b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return 0;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7079" y="2587860"/>
            <a:ext cx="444411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void swap(int x, int y)</a:t>
            </a:r>
          </a:p>
          <a:p>
            <a:r>
              <a:rPr lang="es-E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{</a:t>
            </a:r>
          </a:p>
          <a:p>
            <a:r>
              <a:rPr lang="es-E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int tmp;</a:t>
            </a:r>
          </a:p>
          <a:p>
            <a:r>
              <a:rPr lang="es-E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printf("x%d y=%d\n",x,y);</a:t>
            </a:r>
          </a:p>
          <a:p>
            <a:r>
              <a:rPr lang="es-E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tmp =x;</a:t>
            </a:r>
          </a:p>
          <a:p>
            <a:r>
              <a:rPr lang="es-E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x=y;</a:t>
            </a:r>
          </a:p>
          <a:p>
            <a:r>
              <a:rPr lang="es-E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y=tmp;</a:t>
            </a:r>
          </a:p>
          <a:p>
            <a:r>
              <a:rPr lang="es-E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printf("x%d y=%d\n",x,y);</a:t>
            </a:r>
          </a:p>
          <a:p>
            <a:r>
              <a:rPr lang="es-E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r>
              <a:rPr lang="es-E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}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7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143000" y="431569"/>
            <a:ext cx="9875520" cy="77798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ko-KR" alt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포인터</a:t>
            </a:r>
            <a:r>
              <a:rPr lang="ko-KR" alt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와 함수</a:t>
            </a:r>
            <a:endParaRPr lang="ko-KR" alt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1" y="1188826"/>
            <a:ext cx="1042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포인터에 의한 호출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원본이 전달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참조에 의한 호출을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간접구현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4175" y="1773334"/>
            <a:ext cx="6888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Ex)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#include&lt;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void swap(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*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px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*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py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main()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a=100,b=200;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("a=%d b=%d\n",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a,b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swap(&amp;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a,&amp;b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("a=%d b=%d\n",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a,b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return 0;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}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void swap(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*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px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*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py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tmp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;		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tmp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=*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px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*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px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=*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py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	*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py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tmp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		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9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624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</a:rPr>
              <a:t>1. </a:t>
            </a:r>
            <a:r>
              <a:rPr lang="ko-KR" altLang="en-US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</a:rPr>
              <a:t>조건문</a:t>
            </a:r>
            <a:endParaRPr lang="ko-KR" alt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제어문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조건문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반복문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조건문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조건에 따라서 여러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실행경로중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하나를 선택 실행하는 문장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Ex) If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문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,lf-else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문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다중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If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문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,Switch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문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 smtClean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95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5650" y="449356"/>
            <a:ext cx="9875520" cy="662247"/>
          </a:xfrm>
        </p:spPr>
        <p:txBody>
          <a:bodyPr>
            <a:normAutofit fontScale="90000"/>
          </a:bodyPr>
          <a:lstStyle/>
          <a:p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-If 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문</a:t>
            </a:r>
            <a:r>
              <a:rPr lang="en-US" altLang="ko-K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 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조건식</a:t>
            </a:r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수식</a:t>
            </a:r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 </a:t>
            </a:r>
            <a:r>
              <a:rPr lang="ko-KR" altLang="en-US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참일때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문장 실행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5650" y="1330036"/>
            <a:ext cx="2162816" cy="188421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If(</a:t>
            </a:r>
            <a:r>
              <a:rPr lang="ko-KR" altLang="en-US" dirty="0" smtClean="0">
                <a:solidFill>
                  <a:srgbClr val="816B5D"/>
                </a:solidFill>
              </a:rPr>
              <a:t>조건식</a:t>
            </a:r>
            <a:r>
              <a:rPr lang="en-US" altLang="ko-KR" dirty="0" smtClean="0">
                <a:solidFill>
                  <a:srgbClr val="816B5D"/>
                </a:solidFill>
              </a:rPr>
              <a:t>)  </a:t>
            </a:r>
          </a:p>
          <a:p>
            <a:pPr marL="45720" indent="0">
              <a:buNone/>
            </a:pPr>
            <a:r>
              <a:rPr lang="ko-KR" altLang="en-US" dirty="0" smtClean="0">
                <a:solidFill>
                  <a:srgbClr val="816B5D"/>
                </a:solidFill>
              </a:rPr>
              <a:t>             문장</a:t>
            </a:r>
            <a:r>
              <a:rPr lang="en-US" altLang="ko-KR" dirty="0" smtClean="0">
                <a:solidFill>
                  <a:srgbClr val="816B5D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 smtClean="0">
              <a:solidFill>
                <a:srgbClr val="816B5D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Ex)  if(number&gt;0)</a:t>
            </a:r>
          </a:p>
          <a:p>
            <a:pPr marL="45720" indent="0">
              <a:buNone/>
            </a:pPr>
            <a:r>
              <a:rPr lang="en-US" altLang="ko-KR" dirty="0" smtClean="0">
                <a:solidFill>
                  <a:srgbClr val="816B5D"/>
                </a:solidFill>
              </a:rPr>
              <a:t>   </a:t>
            </a:r>
            <a:r>
              <a:rPr lang="en-US" altLang="ko-KR" dirty="0" err="1" smtClean="0">
                <a:solidFill>
                  <a:srgbClr val="816B5D"/>
                </a:solidFill>
              </a:rPr>
              <a:t>printf</a:t>
            </a:r>
            <a:r>
              <a:rPr lang="en-US" altLang="ko-KR" dirty="0" smtClean="0">
                <a:solidFill>
                  <a:srgbClr val="816B5D"/>
                </a:solidFill>
              </a:rPr>
              <a:t>(“</a:t>
            </a:r>
            <a:r>
              <a:rPr lang="ko-KR" altLang="en-US" dirty="0" smtClean="0">
                <a:solidFill>
                  <a:srgbClr val="816B5D"/>
                </a:solidFill>
              </a:rPr>
              <a:t>양수</a:t>
            </a:r>
            <a:r>
              <a:rPr lang="en-US" altLang="ko-KR" dirty="0" smtClean="0">
                <a:solidFill>
                  <a:srgbClr val="816B5D"/>
                </a:solidFill>
              </a:rPr>
              <a:t>”);</a:t>
            </a:r>
            <a:endParaRPr lang="ko-KR" altLang="en-US" dirty="0">
              <a:solidFill>
                <a:srgbClr val="816B5D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48667" y="3434071"/>
            <a:ext cx="9875520" cy="662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-If-else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문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48667" y="4200699"/>
            <a:ext cx="2101857" cy="2233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If(</a:t>
            </a:r>
            <a:r>
              <a:rPr lang="ko-KR" altLang="en-US" dirty="0" smtClean="0">
                <a:solidFill>
                  <a:srgbClr val="816B5D"/>
                </a:solidFill>
              </a:rPr>
              <a:t>조건식</a:t>
            </a:r>
            <a:r>
              <a:rPr lang="en-US" altLang="ko-KR" dirty="0" smtClean="0">
                <a:solidFill>
                  <a:srgbClr val="816B5D"/>
                </a:solidFill>
              </a:rPr>
              <a:t>)</a:t>
            </a:r>
          </a:p>
          <a:p>
            <a:pPr marL="45720" indent="0">
              <a:buNone/>
            </a:pPr>
            <a:r>
              <a:rPr lang="en-US" altLang="ko-KR" dirty="0" smtClean="0">
                <a:solidFill>
                  <a:srgbClr val="816B5D"/>
                </a:solidFill>
              </a:rPr>
              <a:t>           </a:t>
            </a:r>
            <a:r>
              <a:rPr lang="ko-KR" altLang="en-US" dirty="0" smtClean="0">
                <a:solidFill>
                  <a:srgbClr val="816B5D"/>
                </a:solidFill>
              </a:rPr>
              <a:t>문장</a:t>
            </a:r>
            <a:r>
              <a:rPr lang="en-US" altLang="ko-KR" dirty="0" smtClean="0">
                <a:solidFill>
                  <a:srgbClr val="816B5D"/>
                </a:solidFill>
              </a:rPr>
              <a:t>;</a:t>
            </a:r>
          </a:p>
          <a:p>
            <a:pPr marL="45720" indent="0">
              <a:buNone/>
            </a:pPr>
            <a:r>
              <a:rPr lang="en-US" altLang="ko-KR" dirty="0" smtClean="0">
                <a:solidFill>
                  <a:srgbClr val="816B5D"/>
                </a:solidFill>
              </a:rPr>
              <a:t>   else </a:t>
            </a:r>
          </a:p>
          <a:p>
            <a:pPr marL="45720" indent="0">
              <a:buNone/>
            </a:pPr>
            <a:r>
              <a:rPr lang="en-US" altLang="ko-KR" dirty="0" smtClean="0">
                <a:solidFill>
                  <a:srgbClr val="816B5D"/>
                </a:solidFill>
              </a:rPr>
              <a:t>           </a:t>
            </a:r>
            <a:r>
              <a:rPr lang="ko-KR" altLang="en-US" dirty="0" smtClean="0">
                <a:solidFill>
                  <a:srgbClr val="816B5D"/>
                </a:solidFill>
              </a:rPr>
              <a:t>문장</a:t>
            </a:r>
            <a:r>
              <a:rPr lang="en-US" altLang="ko-KR" dirty="0" smtClean="0">
                <a:solidFill>
                  <a:srgbClr val="816B5D"/>
                </a:solidFill>
              </a:rPr>
              <a:t>;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694424" y="1330036"/>
            <a:ext cx="3240359" cy="1884217"/>
            <a:chOff x="1331640" y="2780928"/>
            <a:chExt cx="3240359" cy="2880320"/>
          </a:xfrm>
        </p:grpSpPr>
        <p:sp>
          <p:nvSpPr>
            <p:cNvPr id="7" name="순서도: 판단 6"/>
            <p:cNvSpPr/>
            <p:nvPr/>
          </p:nvSpPr>
          <p:spPr>
            <a:xfrm>
              <a:off x="1331640" y="3284984"/>
              <a:ext cx="2520280" cy="936104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 smtClean="0"/>
                <a:t>조건식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591780" y="422108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2591780" y="278092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1475656" y="4725144"/>
              <a:ext cx="2304256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문장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591780" y="515719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7" idx="3"/>
            </p:cNvCxnSpPr>
            <p:nvPr/>
          </p:nvCxnSpPr>
          <p:spPr>
            <a:xfrm>
              <a:off x="3851920" y="3753036"/>
              <a:ext cx="360040" cy="154817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2627784" y="5301208"/>
              <a:ext cx="1584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1"/>
            <p:cNvSpPr txBox="1"/>
            <p:nvPr/>
          </p:nvSpPr>
          <p:spPr>
            <a:xfrm>
              <a:off x="2627784" y="422108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참</a:t>
              </a:r>
              <a:endParaRPr lang="ko-KR" altLang="en-US" dirty="0"/>
            </a:p>
          </p:txBody>
        </p:sp>
        <p:sp>
          <p:nvSpPr>
            <p:cNvPr id="15" name="TextBox 32"/>
            <p:cNvSpPr txBox="1"/>
            <p:nvPr/>
          </p:nvSpPr>
          <p:spPr>
            <a:xfrm>
              <a:off x="3884576" y="3387355"/>
              <a:ext cx="687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거</a:t>
              </a:r>
              <a:r>
                <a:rPr lang="ko-KR" altLang="en-US" dirty="0"/>
                <a:t>짓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50524" y="4184046"/>
            <a:ext cx="3574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816B5D"/>
                </a:solidFill>
              </a:rPr>
              <a:t>Ex) </a:t>
            </a:r>
          </a:p>
          <a:p>
            <a:r>
              <a:rPr lang="en-US" altLang="ko-KR" sz="2400" dirty="0">
                <a:solidFill>
                  <a:srgbClr val="816B5D"/>
                </a:solidFill>
              </a:rPr>
              <a:t> </a:t>
            </a:r>
            <a:r>
              <a:rPr lang="en-US" altLang="ko-KR" sz="2400" dirty="0" smtClean="0">
                <a:solidFill>
                  <a:srgbClr val="816B5D"/>
                </a:solidFill>
              </a:rPr>
              <a:t>    if(number&gt;0)      </a:t>
            </a:r>
          </a:p>
          <a:p>
            <a:r>
              <a:rPr lang="en-US" altLang="ko-KR" sz="2400" dirty="0">
                <a:solidFill>
                  <a:srgbClr val="816B5D"/>
                </a:solidFill>
              </a:rPr>
              <a:t> </a:t>
            </a:r>
            <a:r>
              <a:rPr lang="en-US" altLang="ko-KR" sz="2400" dirty="0" smtClean="0">
                <a:solidFill>
                  <a:srgbClr val="816B5D"/>
                </a:solidFill>
              </a:rPr>
              <a:t>               </a:t>
            </a:r>
            <a:r>
              <a:rPr lang="en-US" altLang="ko-KR" sz="2400" dirty="0" err="1" smtClean="0">
                <a:solidFill>
                  <a:srgbClr val="816B5D"/>
                </a:solidFill>
              </a:rPr>
              <a:t>printf</a:t>
            </a:r>
            <a:r>
              <a:rPr lang="en-US" altLang="ko-KR" sz="2400" dirty="0">
                <a:solidFill>
                  <a:srgbClr val="816B5D"/>
                </a:solidFill>
              </a:rPr>
              <a:t>(“</a:t>
            </a:r>
            <a:r>
              <a:rPr lang="ko-KR" altLang="en-US" sz="2400" dirty="0">
                <a:solidFill>
                  <a:srgbClr val="816B5D"/>
                </a:solidFill>
              </a:rPr>
              <a:t>양수</a:t>
            </a:r>
            <a:r>
              <a:rPr lang="en-US" altLang="ko-KR" sz="2400" dirty="0" smtClean="0">
                <a:solidFill>
                  <a:srgbClr val="816B5D"/>
                </a:solidFill>
              </a:rPr>
              <a:t>”);</a:t>
            </a:r>
          </a:p>
          <a:p>
            <a:pPr marL="45720"/>
            <a:r>
              <a:rPr lang="en-US" altLang="ko-KR" sz="2400" dirty="0" smtClean="0">
                <a:solidFill>
                  <a:srgbClr val="816B5D"/>
                </a:solidFill>
              </a:rPr>
              <a:t>     else</a:t>
            </a:r>
          </a:p>
          <a:p>
            <a:pPr marL="45720"/>
            <a:r>
              <a:rPr lang="en-US" altLang="ko-KR" sz="2400" dirty="0" smtClean="0">
                <a:solidFill>
                  <a:srgbClr val="816B5D"/>
                </a:solidFill>
              </a:rPr>
              <a:t>               </a:t>
            </a:r>
            <a:r>
              <a:rPr lang="en-US" altLang="ko-KR" sz="2400" dirty="0" err="1" smtClean="0">
                <a:solidFill>
                  <a:srgbClr val="816B5D"/>
                </a:solidFill>
              </a:rPr>
              <a:t>printf</a:t>
            </a:r>
            <a:r>
              <a:rPr lang="en-US" altLang="ko-KR" sz="2400" dirty="0" smtClean="0">
                <a:solidFill>
                  <a:srgbClr val="816B5D"/>
                </a:solidFill>
              </a:rPr>
              <a:t>(“</a:t>
            </a:r>
            <a:r>
              <a:rPr lang="ko-KR" altLang="en-US" sz="2400" dirty="0" err="1" smtClean="0">
                <a:solidFill>
                  <a:srgbClr val="816B5D"/>
                </a:solidFill>
              </a:rPr>
              <a:t>양수아님</a:t>
            </a:r>
            <a:r>
              <a:rPr lang="en-US" altLang="ko-KR" sz="2400" dirty="0" smtClean="0">
                <a:solidFill>
                  <a:srgbClr val="816B5D"/>
                </a:solidFill>
              </a:rPr>
              <a:t>”);</a:t>
            </a:r>
            <a:endParaRPr lang="ko-KR" altLang="en-US" sz="2400" dirty="0">
              <a:solidFill>
                <a:srgbClr val="816B5D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934783" y="3488103"/>
            <a:ext cx="4287113" cy="2880320"/>
            <a:chOff x="1043608" y="3356992"/>
            <a:chExt cx="4287113" cy="2880320"/>
          </a:xfrm>
        </p:grpSpPr>
        <p:sp>
          <p:nvSpPr>
            <p:cNvPr id="18" name="순서도: 판단 17"/>
            <p:cNvSpPr/>
            <p:nvPr/>
          </p:nvSpPr>
          <p:spPr>
            <a:xfrm>
              <a:off x="1043608" y="3861048"/>
              <a:ext cx="2520280" cy="936104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 smtClean="0"/>
                <a:t>조건식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303748" y="479715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2303748" y="335699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403648" y="5301208"/>
              <a:ext cx="1800200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문장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2303748" y="573325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2846445" y="5877272"/>
              <a:ext cx="1584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endCxn id="25" idx="0"/>
            </p:cNvCxnSpPr>
            <p:nvPr/>
          </p:nvCxnSpPr>
          <p:spPr>
            <a:xfrm rot="16200000" flipH="1">
              <a:off x="3512519" y="4383106"/>
              <a:ext cx="972108" cy="864096"/>
            </a:xfrm>
            <a:prstGeom prst="bentConnector3">
              <a:avLst>
                <a:gd name="adj1" fmla="val -183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3530521" y="5301208"/>
              <a:ext cx="1800200" cy="432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문장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26" name="직선 연결선 25"/>
            <p:cNvCxnSpPr>
              <a:endCxn id="25" idx="2"/>
            </p:cNvCxnSpPr>
            <p:nvPr/>
          </p:nvCxnSpPr>
          <p:spPr>
            <a:xfrm flipV="1">
              <a:off x="4430621" y="5733256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2"/>
            <p:cNvSpPr txBox="1"/>
            <p:nvPr/>
          </p:nvSpPr>
          <p:spPr>
            <a:xfrm>
              <a:off x="2267744" y="478786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참</a:t>
              </a:r>
              <a:endParaRPr lang="ko-KR" altLang="en-US" dirty="0"/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3851920" y="3933056"/>
              <a:ext cx="687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거</a:t>
              </a:r>
              <a:r>
                <a:rPr lang="ko-KR" altLang="en-US" dirty="0"/>
                <a:t>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7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8667" y="401334"/>
            <a:ext cx="9875520" cy="662247"/>
          </a:xfrm>
        </p:spPr>
        <p:txBody>
          <a:bodyPr>
            <a:normAutofit fontScale="90000"/>
          </a:bodyPr>
          <a:lstStyle/>
          <a:p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다중 </a:t>
            </a:r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If 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문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83374" y="1218452"/>
            <a:ext cx="2495325" cy="114715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If(</a:t>
            </a:r>
            <a:r>
              <a:rPr lang="ko-KR" altLang="en-US" dirty="0" smtClean="0">
                <a:solidFill>
                  <a:srgbClr val="816B5D"/>
                </a:solidFill>
              </a:rPr>
              <a:t>조건식</a:t>
            </a:r>
            <a:r>
              <a:rPr lang="en-US" altLang="ko-KR" dirty="0" smtClean="0">
                <a:solidFill>
                  <a:srgbClr val="816B5D"/>
                </a:solidFill>
              </a:rPr>
              <a:t>)  </a:t>
            </a:r>
          </a:p>
          <a:p>
            <a:pPr marL="45720" indent="0">
              <a:buNone/>
            </a:pPr>
            <a:r>
              <a:rPr lang="ko-KR" altLang="en-US" dirty="0" smtClean="0">
                <a:solidFill>
                  <a:srgbClr val="816B5D"/>
                </a:solidFill>
              </a:rPr>
              <a:t>             </a:t>
            </a:r>
            <a:r>
              <a:rPr lang="en-US" altLang="ko-KR" dirty="0">
                <a:solidFill>
                  <a:srgbClr val="816B5D"/>
                </a:solidFill>
              </a:rPr>
              <a:t>If(</a:t>
            </a:r>
            <a:r>
              <a:rPr lang="ko-KR" altLang="en-US" dirty="0">
                <a:solidFill>
                  <a:srgbClr val="816B5D"/>
                </a:solidFill>
              </a:rPr>
              <a:t>조건식</a:t>
            </a:r>
            <a:r>
              <a:rPr lang="en-US" altLang="ko-KR" dirty="0">
                <a:solidFill>
                  <a:srgbClr val="816B5D"/>
                </a:solidFill>
              </a:rPr>
              <a:t>)  </a:t>
            </a:r>
          </a:p>
          <a:p>
            <a:pPr marL="45720" indent="0">
              <a:buNone/>
            </a:pPr>
            <a:r>
              <a:rPr lang="ko-KR" altLang="en-US" dirty="0" smtClean="0">
                <a:solidFill>
                  <a:srgbClr val="816B5D"/>
                </a:solidFill>
              </a:rPr>
              <a:t>                          문장</a:t>
            </a:r>
            <a:r>
              <a:rPr lang="en-US" altLang="ko-KR" dirty="0" smtClean="0">
                <a:solidFill>
                  <a:srgbClr val="816B5D"/>
                </a:solidFill>
              </a:rPr>
              <a:t>;</a:t>
            </a:r>
          </a:p>
          <a:p>
            <a:pPr marL="45720" indent="0">
              <a:buNone/>
            </a:pPr>
            <a:endParaRPr lang="en-US" altLang="ko-KR" dirty="0" smtClean="0">
              <a:solidFill>
                <a:srgbClr val="816B5D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48667" y="3366845"/>
            <a:ext cx="9875520" cy="662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-switch 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문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3480" y="2804871"/>
            <a:ext cx="2101857" cy="35557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switch(</a:t>
            </a:r>
            <a:r>
              <a:rPr lang="ko-KR" altLang="en-US" dirty="0" err="1" smtClean="0">
                <a:solidFill>
                  <a:srgbClr val="816B5D"/>
                </a:solidFill>
              </a:rPr>
              <a:t>제어식</a:t>
            </a:r>
            <a:r>
              <a:rPr lang="en-US" altLang="ko-KR" dirty="0" smtClean="0">
                <a:solidFill>
                  <a:srgbClr val="816B5D"/>
                </a:solidFill>
              </a:rPr>
              <a:t>)</a:t>
            </a:r>
          </a:p>
          <a:p>
            <a:pPr marL="45720" indent="0">
              <a:buNone/>
            </a:pPr>
            <a:r>
              <a:rPr lang="en-US" altLang="ko-KR" dirty="0">
                <a:solidFill>
                  <a:srgbClr val="816B5D"/>
                </a:solidFill>
              </a:rPr>
              <a:t> </a:t>
            </a:r>
            <a:r>
              <a:rPr lang="en-US" altLang="ko-KR" dirty="0" smtClean="0">
                <a:solidFill>
                  <a:srgbClr val="816B5D"/>
                </a:solidFill>
              </a:rPr>
              <a:t>{  case c1:</a:t>
            </a:r>
          </a:p>
          <a:p>
            <a:pPr marL="45720" indent="0">
              <a:buNone/>
            </a:pPr>
            <a:r>
              <a:rPr lang="en-US" altLang="ko-KR" dirty="0">
                <a:solidFill>
                  <a:srgbClr val="816B5D"/>
                </a:solidFill>
              </a:rPr>
              <a:t> </a:t>
            </a:r>
            <a:r>
              <a:rPr lang="en-US" altLang="ko-KR" dirty="0" smtClean="0">
                <a:solidFill>
                  <a:srgbClr val="816B5D"/>
                </a:solidFill>
              </a:rPr>
              <a:t>              </a:t>
            </a:r>
            <a:r>
              <a:rPr lang="ko-KR" altLang="en-US" dirty="0" smtClean="0">
                <a:solidFill>
                  <a:srgbClr val="816B5D"/>
                </a:solidFill>
              </a:rPr>
              <a:t>문장</a:t>
            </a:r>
            <a:r>
              <a:rPr lang="en-US" altLang="ko-KR" dirty="0" smtClean="0">
                <a:solidFill>
                  <a:srgbClr val="816B5D"/>
                </a:solidFill>
              </a:rPr>
              <a:t>;</a:t>
            </a:r>
          </a:p>
          <a:p>
            <a:pPr marL="45720" indent="0">
              <a:buNone/>
            </a:pPr>
            <a:r>
              <a:rPr lang="en-US" altLang="ko-KR" dirty="0">
                <a:solidFill>
                  <a:srgbClr val="816B5D"/>
                </a:solidFill>
              </a:rPr>
              <a:t> </a:t>
            </a:r>
            <a:r>
              <a:rPr lang="en-US" altLang="ko-KR" dirty="0" smtClean="0">
                <a:solidFill>
                  <a:srgbClr val="816B5D"/>
                </a:solidFill>
              </a:rPr>
              <a:t>               break;</a:t>
            </a:r>
          </a:p>
          <a:p>
            <a:pPr marL="45720" indent="0">
              <a:buNone/>
            </a:pPr>
            <a:r>
              <a:rPr lang="en-US" altLang="ko-KR" dirty="0">
                <a:solidFill>
                  <a:srgbClr val="816B5D"/>
                </a:solidFill>
              </a:rPr>
              <a:t> </a:t>
            </a:r>
            <a:r>
              <a:rPr lang="en-US" altLang="ko-KR" dirty="0" smtClean="0">
                <a:solidFill>
                  <a:srgbClr val="816B5D"/>
                </a:solidFill>
              </a:rPr>
              <a:t>    case c2:</a:t>
            </a:r>
          </a:p>
          <a:p>
            <a:pPr marL="45720" indent="0">
              <a:buNone/>
            </a:pPr>
            <a:r>
              <a:rPr lang="en-US" altLang="ko-KR" dirty="0">
                <a:solidFill>
                  <a:srgbClr val="816B5D"/>
                </a:solidFill>
              </a:rPr>
              <a:t> </a:t>
            </a:r>
            <a:r>
              <a:rPr lang="en-US" altLang="ko-KR" dirty="0" smtClean="0">
                <a:solidFill>
                  <a:srgbClr val="816B5D"/>
                </a:solidFill>
              </a:rPr>
              <a:t>                </a:t>
            </a:r>
            <a:r>
              <a:rPr lang="ko-KR" altLang="en-US" dirty="0" smtClean="0">
                <a:solidFill>
                  <a:srgbClr val="816B5D"/>
                </a:solidFill>
              </a:rPr>
              <a:t>문장</a:t>
            </a:r>
            <a:r>
              <a:rPr lang="en-US" altLang="ko-KR" dirty="0" smtClean="0">
                <a:solidFill>
                  <a:srgbClr val="816B5D"/>
                </a:solidFill>
              </a:rPr>
              <a:t>;</a:t>
            </a:r>
          </a:p>
          <a:p>
            <a:pPr marL="45720" indent="0">
              <a:buNone/>
            </a:pPr>
            <a:r>
              <a:rPr lang="en-US" altLang="ko-KR" dirty="0">
                <a:solidFill>
                  <a:srgbClr val="816B5D"/>
                </a:solidFill>
              </a:rPr>
              <a:t> </a:t>
            </a:r>
            <a:r>
              <a:rPr lang="en-US" altLang="ko-KR" dirty="0" smtClean="0">
                <a:solidFill>
                  <a:srgbClr val="816B5D"/>
                </a:solidFill>
              </a:rPr>
              <a:t>                break;</a:t>
            </a:r>
          </a:p>
          <a:p>
            <a:pPr marL="45720" indent="0">
              <a:buNone/>
            </a:pPr>
            <a:r>
              <a:rPr lang="en-US" altLang="ko-KR" dirty="0" smtClean="0">
                <a:solidFill>
                  <a:srgbClr val="816B5D"/>
                </a:solidFill>
              </a:rPr>
              <a:t>     default:</a:t>
            </a:r>
          </a:p>
          <a:p>
            <a:pPr marL="45720" indent="0">
              <a:buNone/>
            </a:pPr>
            <a:r>
              <a:rPr lang="ko-KR" altLang="en-US" dirty="0" smtClean="0">
                <a:solidFill>
                  <a:srgbClr val="816B5D"/>
                </a:solidFill>
              </a:rPr>
              <a:t>                 문장</a:t>
            </a:r>
            <a:r>
              <a:rPr lang="en-US" altLang="ko-KR" dirty="0">
                <a:solidFill>
                  <a:srgbClr val="816B5D"/>
                </a:solidFill>
              </a:rPr>
              <a:t>;</a:t>
            </a:r>
            <a:endParaRPr lang="en-US" altLang="ko-KR" dirty="0" smtClean="0">
              <a:solidFill>
                <a:srgbClr val="816B5D"/>
              </a:solidFill>
            </a:endParaRPr>
          </a:p>
          <a:p>
            <a:pPr marL="45720" indent="0">
              <a:buNone/>
            </a:pPr>
            <a:r>
              <a:rPr lang="en-US" altLang="ko-KR" dirty="0" smtClean="0">
                <a:solidFill>
                  <a:srgbClr val="816B5D"/>
                </a:solidFill>
              </a:rPr>
              <a:t>                break;      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0248" y="4181772"/>
            <a:ext cx="3574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 err="1" smtClean="0">
                <a:solidFill>
                  <a:srgbClr val="816B5D"/>
                </a:solidFill>
              </a:rPr>
              <a:t>제어식의</a:t>
            </a:r>
            <a:r>
              <a:rPr lang="ko-KR" altLang="en-US" sz="2400" dirty="0" smtClean="0">
                <a:solidFill>
                  <a:srgbClr val="816B5D"/>
                </a:solidFill>
              </a:rPr>
              <a:t> 값에 따라 여러 </a:t>
            </a:r>
            <a:r>
              <a:rPr lang="ko-KR" altLang="en-US" sz="2400" dirty="0" err="1" smtClean="0">
                <a:solidFill>
                  <a:srgbClr val="816B5D"/>
                </a:solidFill>
              </a:rPr>
              <a:t>실행경로</a:t>
            </a:r>
            <a:r>
              <a:rPr lang="ko-KR" altLang="en-US" sz="2400" dirty="0" smtClean="0">
                <a:solidFill>
                  <a:srgbClr val="816B5D"/>
                </a:solidFill>
              </a:rPr>
              <a:t> 중 하나를 선택하여 실행</a:t>
            </a:r>
            <a:endParaRPr lang="ko-KR" altLang="en-US" sz="2400" dirty="0">
              <a:solidFill>
                <a:srgbClr val="816B5D"/>
              </a:solidFill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4601498" y="1255410"/>
            <a:ext cx="2693325" cy="1073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If(</a:t>
            </a:r>
            <a:r>
              <a:rPr lang="ko-KR" altLang="en-US" dirty="0" smtClean="0">
                <a:solidFill>
                  <a:srgbClr val="816B5D"/>
                </a:solidFill>
              </a:rPr>
              <a:t>조건식</a:t>
            </a:r>
            <a:r>
              <a:rPr lang="en-US" altLang="ko-KR" dirty="0" smtClean="0">
                <a:solidFill>
                  <a:srgbClr val="816B5D"/>
                </a:solidFill>
              </a:rPr>
              <a:t>)  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dirty="0" smtClean="0">
                <a:solidFill>
                  <a:srgbClr val="816B5D"/>
                </a:solidFill>
              </a:rPr>
              <a:t>             </a:t>
            </a:r>
            <a:r>
              <a:rPr lang="en-US" altLang="ko-KR" dirty="0" smtClean="0">
                <a:solidFill>
                  <a:srgbClr val="816B5D"/>
                </a:solidFill>
              </a:rPr>
              <a:t>If(</a:t>
            </a:r>
            <a:r>
              <a:rPr lang="ko-KR" altLang="en-US" dirty="0" smtClean="0">
                <a:solidFill>
                  <a:srgbClr val="816B5D"/>
                </a:solidFill>
              </a:rPr>
              <a:t>조건식</a:t>
            </a:r>
            <a:r>
              <a:rPr lang="en-US" altLang="ko-KR" dirty="0" smtClean="0">
                <a:solidFill>
                  <a:srgbClr val="816B5D"/>
                </a:solidFill>
              </a:rPr>
              <a:t>)  </a:t>
            </a:r>
            <a:r>
              <a:rPr lang="ko-KR" altLang="en-US" dirty="0" smtClean="0">
                <a:solidFill>
                  <a:srgbClr val="816B5D"/>
                </a:solidFill>
              </a:rPr>
              <a:t>문장</a:t>
            </a:r>
            <a:r>
              <a:rPr lang="en-US" altLang="ko-KR" dirty="0" smtClean="0">
                <a:solidFill>
                  <a:srgbClr val="816B5D"/>
                </a:solidFill>
              </a:rPr>
              <a:t>; 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dirty="0" smtClean="0">
                <a:solidFill>
                  <a:srgbClr val="816B5D"/>
                </a:solidFill>
              </a:rPr>
              <a:t>              </a:t>
            </a:r>
            <a:r>
              <a:rPr lang="en-US" altLang="ko-KR" dirty="0" smtClean="0">
                <a:solidFill>
                  <a:srgbClr val="816B5D"/>
                </a:solidFill>
              </a:rPr>
              <a:t>else</a:t>
            </a:r>
            <a:r>
              <a:rPr lang="ko-KR" altLang="en-US" dirty="0" smtClean="0">
                <a:solidFill>
                  <a:srgbClr val="816B5D"/>
                </a:solidFill>
              </a:rPr>
              <a:t>    문장</a:t>
            </a:r>
            <a:r>
              <a:rPr lang="en-US" altLang="ko-KR" dirty="0" smtClean="0">
                <a:solidFill>
                  <a:srgbClr val="816B5D"/>
                </a:solidFill>
              </a:rPr>
              <a:t>;</a:t>
            </a:r>
          </a:p>
          <a:p>
            <a:pPr marL="45720" indent="0">
              <a:buFont typeface="Corbel" pitchFamily="34" charset="0"/>
              <a:buNone/>
            </a:pPr>
            <a:endParaRPr lang="en-US" altLang="ko-KR" dirty="0" smtClean="0">
              <a:solidFill>
                <a:srgbClr val="816B5D"/>
              </a:solidFill>
            </a:endParaRPr>
          </a:p>
        </p:txBody>
      </p:sp>
      <p:sp>
        <p:nvSpPr>
          <p:cNvPr id="63" name="오른쪽으로 구부러진 화살표 62"/>
          <p:cNvSpPr/>
          <p:nvPr/>
        </p:nvSpPr>
        <p:spPr>
          <a:xfrm>
            <a:off x="4849729" y="1755775"/>
            <a:ext cx="465512" cy="416163"/>
          </a:xfrm>
          <a:prstGeom prst="curvedRightArrow">
            <a:avLst>
              <a:gd name="adj1" fmla="val 881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내용 개체 틀 2"/>
          <p:cNvSpPr txBox="1">
            <a:spLocks/>
          </p:cNvSpPr>
          <p:nvPr/>
        </p:nvSpPr>
        <p:spPr>
          <a:xfrm>
            <a:off x="7317622" y="1218452"/>
            <a:ext cx="2693325" cy="1073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If(</a:t>
            </a:r>
            <a:r>
              <a:rPr lang="ko-KR" altLang="en-US" dirty="0" smtClean="0">
                <a:solidFill>
                  <a:srgbClr val="816B5D"/>
                </a:solidFill>
              </a:rPr>
              <a:t>조건식</a:t>
            </a:r>
            <a:r>
              <a:rPr lang="en-US" altLang="ko-KR" dirty="0" smtClean="0">
                <a:solidFill>
                  <a:srgbClr val="816B5D"/>
                </a:solidFill>
              </a:rPr>
              <a:t>)  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dirty="0" smtClean="0">
                <a:solidFill>
                  <a:srgbClr val="816B5D"/>
                </a:solidFill>
              </a:rPr>
              <a:t>             </a:t>
            </a:r>
            <a:r>
              <a:rPr lang="en-US" altLang="ko-KR" dirty="0" smtClean="0">
                <a:solidFill>
                  <a:srgbClr val="816B5D"/>
                </a:solidFill>
              </a:rPr>
              <a:t>{ If(</a:t>
            </a:r>
            <a:r>
              <a:rPr lang="ko-KR" altLang="en-US" dirty="0" smtClean="0">
                <a:solidFill>
                  <a:srgbClr val="816B5D"/>
                </a:solidFill>
              </a:rPr>
              <a:t>조건식</a:t>
            </a:r>
            <a:r>
              <a:rPr lang="en-US" altLang="ko-KR" dirty="0" smtClean="0">
                <a:solidFill>
                  <a:srgbClr val="816B5D"/>
                </a:solidFill>
              </a:rPr>
              <a:t>)  </a:t>
            </a:r>
            <a:r>
              <a:rPr lang="ko-KR" altLang="en-US" dirty="0" smtClean="0">
                <a:solidFill>
                  <a:srgbClr val="816B5D"/>
                </a:solidFill>
              </a:rPr>
              <a:t>문장</a:t>
            </a:r>
            <a:r>
              <a:rPr lang="en-US" altLang="ko-KR" dirty="0" smtClean="0">
                <a:solidFill>
                  <a:srgbClr val="816B5D"/>
                </a:solidFill>
              </a:rPr>
              <a:t>;} 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dirty="0" smtClean="0">
                <a:solidFill>
                  <a:srgbClr val="816B5D"/>
                </a:solidFill>
              </a:rPr>
              <a:t>              </a:t>
            </a:r>
            <a:r>
              <a:rPr lang="en-US" altLang="ko-KR" dirty="0" smtClean="0">
                <a:solidFill>
                  <a:srgbClr val="816B5D"/>
                </a:solidFill>
              </a:rPr>
              <a:t>else</a:t>
            </a:r>
            <a:r>
              <a:rPr lang="ko-KR" altLang="en-US" dirty="0" smtClean="0">
                <a:solidFill>
                  <a:srgbClr val="816B5D"/>
                </a:solidFill>
              </a:rPr>
              <a:t>    문장</a:t>
            </a:r>
            <a:r>
              <a:rPr lang="en-US" altLang="ko-KR" dirty="0" smtClean="0">
                <a:solidFill>
                  <a:srgbClr val="816B5D"/>
                </a:solidFill>
              </a:rPr>
              <a:t>;</a:t>
            </a:r>
          </a:p>
          <a:p>
            <a:pPr marL="45720" indent="0">
              <a:buFont typeface="Corbel" pitchFamily="34" charset="0"/>
              <a:buNone/>
            </a:pPr>
            <a:endParaRPr lang="en-US" altLang="ko-KR" dirty="0" smtClean="0">
              <a:solidFill>
                <a:srgbClr val="816B5D"/>
              </a:solidFill>
            </a:endParaRPr>
          </a:p>
        </p:txBody>
      </p:sp>
      <p:sp>
        <p:nvSpPr>
          <p:cNvPr id="65" name="오른쪽으로 구부러진 화살표 64"/>
          <p:cNvSpPr/>
          <p:nvPr/>
        </p:nvSpPr>
        <p:spPr>
          <a:xfrm rot="20162786">
            <a:off x="7575194" y="1489801"/>
            <a:ext cx="367640" cy="865580"/>
          </a:xfrm>
          <a:prstGeom prst="curvedRightArrow">
            <a:avLst>
              <a:gd name="adj1" fmla="val 768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11887" y="1513583"/>
            <a:ext cx="135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0"/>
                <a:solidFill>
                  <a:srgbClr val="816B5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중첩</a:t>
            </a:r>
            <a:r>
              <a:rPr lang="en-US" altLang="ko-KR" dirty="0" smtClean="0">
                <a:ln w="0"/>
                <a:solidFill>
                  <a:srgbClr val="816B5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lang="ko-KR" altLang="en-US" dirty="0" smtClean="0">
                <a:ln w="0"/>
                <a:solidFill>
                  <a:srgbClr val="816B5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</a:t>
            </a:r>
            <a:endParaRPr lang="ko-KR" altLang="en-US" dirty="0">
              <a:ln w="0"/>
              <a:solidFill>
                <a:srgbClr val="816B5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11887" y="2630496"/>
            <a:ext cx="135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0"/>
                <a:solidFill>
                  <a:srgbClr val="816B5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연속</a:t>
            </a:r>
            <a:r>
              <a:rPr lang="en-US" altLang="ko-KR" dirty="0" smtClean="0">
                <a:ln w="0"/>
                <a:solidFill>
                  <a:srgbClr val="816B5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r>
              <a:rPr lang="ko-KR" altLang="en-US" dirty="0" smtClean="0">
                <a:ln w="0"/>
                <a:solidFill>
                  <a:srgbClr val="816B5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</a:t>
            </a:r>
            <a:endParaRPr lang="ko-KR" altLang="en-US" dirty="0">
              <a:ln w="0"/>
              <a:solidFill>
                <a:srgbClr val="816B5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79827" y="23746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816B5D"/>
                </a:solidFill>
              </a:rPr>
              <a:t>If(</a:t>
            </a:r>
            <a:r>
              <a:rPr lang="ko-KR" altLang="en-US" dirty="0">
                <a:solidFill>
                  <a:srgbClr val="816B5D"/>
                </a:solidFill>
              </a:rPr>
              <a:t>조건식</a:t>
            </a:r>
            <a:r>
              <a:rPr lang="en-US" altLang="ko-KR" dirty="0">
                <a:solidFill>
                  <a:srgbClr val="816B5D"/>
                </a:solidFill>
              </a:rPr>
              <a:t>)  </a:t>
            </a:r>
            <a:r>
              <a:rPr lang="ko-KR" altLang="en-US" dirty="0" smtClean="0">
                <a:solidFill>
                  <a:srgbClr val="816B5D"/>
                </a:solidFill>
              </a:rPr>
              <a:t>문장</a:t>
            </a:r>
            <a:r>
              <a:rPr lang="en-US" altLang="ko-KR" dirty="0" smtClean="0">
                <a:solidFill>
                  <a:srgbClr val="816B5D"/>
                </a:solidFill>
                <a:latin typeface="+mj-ea"/>
                <a:ea typeface="+mj-ea"/>
              </a:rPr>
              <a:t>1</a:t>
            </a:r>
            <a:r>
              <a:rPr lang="en-US" altLang="ko-KR" dirty="0" smtClean="0">
                <a:solidFill>
                  <a:srgbClr val="816B5D"/>
                </a:solidFill>
              </a:rPr>
              <a:t>;</a:t>
            </a:r>
            <a:endParaRPr lang="en-US" altLang="ko-KR" dirty="0">
              <a:solidFill>
                <a:srgbClr val="816B5D"/>
              </a:solidFill>
            </a:endParaRPr>
          </a:p>
          <a:p>
            <a:pPr marL="45720" indent="0">
              <a:buNone/>
            </a:pPr>
            <a:r>
              <a:rPr lang="ko-KR" altLang="en-US" dirty="0">
                <a:solidFill>
                  <a:srgbClr val="816B5D"/>
                </a:solidFill>
              </a:rPr>
              <a:t>   </a:t>
            </a:r>
            <a:r>
              <a:rPr lang="en-US" altLang="ko-KR" dirty="0" smtClean="0">
                <a:solidFill>
                  <a:srgbClr val="816B5D"/>
                </a:solidFill>
              </a:rPr>
              <a:t>else</a:t>
            </a:r>
            <a:r>
              <a:rPr lang="ko-KR" altLang="en-US" dirty="0" smtClean="0">
                <a:solidFill>
                  <a:srgbClr val="816B5D"/>
                </a:solidFill>
              </a:rPr>
              <a:t>   </a:t>
            </a:r>
            <a:r>
              <a:rPr lang="en-US" altLang="ko-KR" dirty="0" smtClean="0">
                <a:solidFill>
                  <a:srgbClr val="816B5D"/>
                </a:solidFill>
              </a:rPr>
              <a:t>If</a:t>
            </a:r>
            <a:r>
              <a:rPr lang="en-US" altLang="ko-KR" dirty="0">
                <a:solidFill>
                  <a:srgbClr val="816B5D"/>
                </a:solidFill>
              </a:rPr>
              <a:t> </a:t>
            </a:r>
            <a:r>
              <a:rPr lang="en-US" altLang="ko-KR" dirty="0" smtClean="0">
                <a:solidFill>
                  <a:srgbClr val="816B5D"/>
                </a:solidFill>
              </a:rPr>
              <a:t> </a:t>
            </a:r>
            <a:r>
              <a:rPr lang="ko-KR" altLang="en-US" dirty="0" smtClean="0">
                <a:solidFill>
                  <a:srgbClr val="816B5D"/>
                </a:solidFill>
              </a:rPr>
              <a:t>문장</a:t>
            </a:r>
            <a:r>
              <a:rPr lang="en-US" altLang="ko-KR" dirty="0" smtClean="0">
                <a:solidFill>
                  <a:srgbClr val="816B5D"/>
                </a:solidFill>
                <a:latin typeface="+mj-ea"/>
                <a:ea typeface="+mj-ea"/>
              </a:rPr>
              <a:t>2</a:t>
            </a:r>
            <a:r>
              <a:rPr lang="en-US" altLang="ko-KR" dirty="0" smtClean="0">
                <a:solidFill>
                  <a:srgbClr val="816B5D"/>
                </a:solidFill>
              </a:rPr>
              <a:t>;</a:t>
            </a:r>
          </a:p>
          <a:p>
            <a:pPr marL="45720" indent="0">
              <a:buNone/>
            </a:pPr>
            <a:r>
              <a:rPr lang="en-US" altLang="ko-KR" dirty="0">
                <a:solidFill>
                  <a:srgbClr val="816B5D"/>
                </a:solidFill>
              </a:rPr>
              <a:t> </a:t>
            </a:r>
            <a:r>
              <a:rPr lang="en-US" altLang="ko-KR" dirty="0" smtClean="0">
                <a:solidFill>
                  <a:srgbClr val="816B5D"/>
                </a:solidFill>
              </a:rPr>
              <a:t>       else if </a:t>
            </a:r>
            <a:r>
              <a:rPr lang="ko-KR" altLang="en-US" dirty="0" smtClean="0">
                <a:solidFill>
                  <a:srgbClr val="816B5D"/>
                </a:solidFill>
              </a:rPr>
              <a:t>문장</a:t>
            </a:r>
            <a:r>
              <a:rPr lang="en-US" altLang="ko-KR" dirty="0" smtClean="0">
                <a:solidFill>
                  <a:srgbClr val="816B5D"/>
                </a:solidFill>
              </a:rPr>
              <a:t>3;</a:t>
            </a:r>
            <a:endParaRPr lang="en-US" altLang="ko-KR" dirty="0">
              <a:solidFill>
                <a:srgbClr val="816B5D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508723" y="2680373"/>
            <a:ext cx="5265709" cy="3680296"/>
            <a:chOff x="1043608" y="2564904"/>
            <a:chExt cx="5979305" cy="4293096"/>
          </a:xfrm>
        </p:grpSpPr>
        <p:sp>
          <p:nvSpPr>
            <p:cNvPr id="76" name="순서도: 판단 75"/>
            <p:cNvSpPr/>
            <p:nvPr/>
          </p:nvSpPr>
          <p:spPr>
            <a:xfrm>
              <a:off x="1043608" y="2930535"/>
              <a:ext cx="1800200" cy="668646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/>
                <a:t>case c1:</a:t>
              </a:r>
              <a:endParaRPr lang="ko-KR" altLang="en-US" dirty="0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 flipH="1">
              <a:off x="1943708" y="2564904"/>
              <a:ext cx="1" cy="3630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1943708" y="3599181"/>
              <a:ext cx="1" cy="3630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순서도: 판단 78"/>
            <p:cNvSpPr/>
            <p:nvPr/>
          </p:nvSpPr>
          <p:spPr>
            <a:xfrm>
              <a:off x="1043608" y="3969534"/>
              <a:ext cx="1800200" cy="668646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case </a:t>
              </a:r>
              <a:r>
                <a:rPr lang="en-US" altLang="ko-KR" dirty="0" smtClean="0"/>
                <a:t>c2:</a:t>
              </a:r>
              <a:endParaRPr lang="ko-KR" altLang="en-US" dirty="0"/>
            </a:p>
          </p:txBody>
        </p:sp>
        <p:cxnSp>
          <p:nvCxnSpPr>
            <p:cNvPr id="80" name="직선 화살표 연결선 79"/>
            <p:cNvCxnSpPr/>
            <p:nvPr/>
          </p:nvCxnSpPr>
          <p:spPr>
            <a:xfrm flipH="1">
              <a:off x="1943708" y="4638180"/>
              <a:ext cx="1" cy="3630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순서도: 판단 80"/>
            <p:cNvSpPr/>
            <p:nvPr/>
          </p:nvSpPr>
          <p:spPr>
            <a:xfrm>
              <a:off x="1043608" y="5006302"/>
              <a:ext cx="1800200" cy="668646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case </a:t>
              </a:r>
              <a:r>
                <a:rPr lang="en-US" altLang="ko-KR" dirty="0" smtClean="0"/>
                <a:t>c3:</a:t>
              </a:r>
              <a:endParaRPr lang="ko-KR" altLang="en-US" dirty="0"/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 flipH="1">
              <a:off x="1943708" y="5674948"/>
              <a:ext cx="1" cy="3630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1259632" y="6037999"/>
              <a:ext cx="1440160" cy="4153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/>
                <a:t>default</a:t>
              </a:r>
              <a:endParaRPr lang="ko-KR" altLang="en-US" dirty="0"/>
            </a:p>
          </p:txBody>
        </p:sp>
        <p:cxnSp>
          <p:nvCxnSpPr>
            <p:cNvPr id="84" name="직선 화살표 연결선 83"/>
            <p:cNvCxnSpPr>
              <a:stCxn id="76" idx="3"/>
            </p:cNvCxnSpPr>
            <p:nvPr/>
          </p:nvCxnSpPr>
          <p:spPr>
            <a:xfrm>
              <a:off x="2843808" y="3264858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23"/>
            <p:cNvSpPr txBox="1"/>
            <p:nvPr/>
          </p:nvSpPr>
          <p:spPr>
            <a:xfrm>
              <a:off x="2771800" y="289552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참</a:t>
              </a:r>
              <a:endParaRPr lang="ko-KR" altLang="en-US" dirty="0"/>
            </a:p>
          </p:txBody>
        </p:sp>
        <p:sp>
          <p:nvSpPr>
            <p:cNvPr id="86" name="TextBox 24"/>
            <p:cNvSpPr txBox="1"/>
            <p:nvPr/>
          </p:nvSpPr>
          <p:spPr>
            <a:xfrm>
              <a:off x="2012369" y="3592900"/>
              <a:ext cx="687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거</a:t>
              </a:r>
              <a:r>
                <a:rPr lang="ko-KR" altLang="en-US" dirty="0"/>
                <a:t>짓</a:t>
              </a:r>
            </a:p>
          </p:txBody>
        </p:sp>
        <p:sp>
          <p:nvSpPr>
            <p:cNvPr id="87" name="TextBox 25"/>
            <p:cNvSpPr txBox="1"/>
            <p:nvPr/>
          </p:nvSpPr>
          <p:spPr>
            <a:xfrm>
              <a:off x="2012369" y="4629464"/>
              <a:ext cx="687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거</a:t>
              </a:r>
              <a:r>
                <a:rPr lang="ko-KR" altLang="en-US" dirty="0"/>
                <a:t>짓</a:t>
              </a:r>
            </a:p>
          </p:txBody>
        </p:sp>
        <p:sp>
          <p:nvSpPr>
            <p:cNvPr id="88" name="TextBox 26"/>
            <p:cNvSpPr txBox="1"/>
            <p:nvPr/>
          </p:nvSpPr>
          <p:spPr>
            <a:xfrm>
              <a:off x="2012369" y="5641541"/>
              <a:ext cx="687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거</a:t>
              </a:r>
              <a:r>
                <a:rPr lang="ko-KR" altLang="en-US" dirty="0"/>
                <a:t>짓</a:t>
              </a:r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>
              <a:off x="2843808" y="4302388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28"/>
            <p:cNvSpPr txBox="1"/>
            <p:nvPr/>
          </p:nvSpPr>
          <p:spPr>
            <a:xfrm>
              <a:off x="2771800" y="393305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참</a:t>
              </a:r>
              <a:endParaRPr lang="ko-KR" altLang="en-US" dirty="0"/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2843808" y="5340625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30"/>
            <p:cNvSpPr txBox="1"/>
            <p:nvPr/>
          </p:nvSpPr>
          <p:spPr>
            <a:xfrm>
              <a:off x="2771800" y="497129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참</a:t>
              </a:r>
              <a:endParaRPr lang="ko-KR" altLang="en-US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131840" y="3080192"/>
              <a:ext cx="1728192" cy="3488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문장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94" name="직선 화살표 연결선 93"/>
            <p:cNvCxnSpPr/>
            <p:nvPr/>
          </p:nvCxnSpPr>
          <p:spPr>
            <a:xfrm>
              <a:off x="4860032" y="3264858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/>
            <p:cNvSpPr/>
            <p:nvPr/>
          </p:nvSpPr>
          <p:spPr>
            <a:xfrm>
              <a:off x="5078693" y="3080192"/>
              <a:ext cx="1728192" cy="3488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/>
                <a:t>break</a:t>
              </a:r>
              <a:endParaRPr lang="ko-KR" altLang="en-US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6806885" y="3264858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3131840" y="4129453"/>
              <a:ext cx="1728192" cy="3488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문장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98" name="직선 화살표 연결선 97"/>
            <p:cNvCxnSpPr/>
            <p:nvPr/>
          </p:nvCxnSpPr>
          <p:spPr>
            <a:xfrm>
              <a:off x="4860032" y="4314119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/>
            <p:cNvSpPr/>
            <p:nvPr/>
          </p:nvSpPr>
          <p:spPr>
            <a:xfrm>
              <a:off x="5078693" y="4129453"/>
              <a:ext cx="1728192" cy="3488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/>
                <a:t>break</a:t>
              </a:r>
              <a:endParaRPr lang="ko-KR" altLang="en-US" dirty="0"/>
            </a:p>
          </p:txBody>
        </p:sp>
        <p:cxnSp>
          <p:nvCxnSpPr>
            <p:cNvPr id="100" name="직선 화살표 연결선 99"/>
            <p:cNvCxnSpPr/>
            <p:nvPr/>
          </p:nvCxnSpPr>
          <p:spPr>
            <a:xfrm>
              <a:off x="6806885" y="4314119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/>
            <p:cNvSpPr/>
            <p:nvPr/>
          </p:nvSpPr>
          <p:spPr>
            <a:xfrm>
              <a:off x="3131840" y="5166221"/>
              <a:ext cx="1728192" cy="3488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문장</a:t>
              </a:r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>
              <a:off x="4860032" y="5350887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5078693" y="5166221"/>
              <a:ext cx="1728192" cy="3488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/>
                <a:t>break</a:t>
              </a:r>
              <a:endParaRPr lang="ko-KR" altLang="en-US" dirty="0"/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>
              <a:off x="6806885" y="5350887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/>
            <p:nvPr/>
          </p:nvCxnSpPr>
          <p:spPr>
            <a:xfrm rot="10800000" flipV="1">
              <a:off x="2012369" y="3264857"/>
              <a:ext cx="5010544" cy="3404503"/>
            </a:xfrm>
            <a:prstGeom prst="bentConnector3">
              <a:avLst>
                <a:gd name="adj1" fmla="val -27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stCxn id="83" idx="2"/>
            </p:cNvCxnSpPr>
            <p:nvPr/>
          </p:nvCxnSpPr>
          <p:spPr>
            <a:xfrm>
              <a:off x="1979712" y="6453336"/>
              <a:ext cx="0" cy="4046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8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500842"/>
            <a:ext cx="9875520" cy="562495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</a:rPr>
              <a:t>2</a:t>
            </a:r>
            <a:r>
              <a:rPr lang="en-US" altLang="ko-K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</a:rPr>
              <a:t>. </a:t>
            </a:r>
            <a:r>
              <a:rPr lang="ko-KR" altLang="en-US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</a:rPr>
              <a:t>반복문</a:t>
            </a:r>
            <a:endParaRPr lang="ko-KR" alt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5649" y="1366151"/>
            <a:ext cx="9872871" cy="1400694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반복처리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처리과정을 여러 번 되풀이 하여 실행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Ex) while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문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,do-while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문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,for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문</a:t>
            </a:r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43000" y="3170788"/>
            <a:ext cx="9875520" cy="662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-While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문 </a:t>
            </a:r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 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조건식이 참이 동안 문장 반복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692483" y="3924992"/>
            <a:ext cx="2162816" cy="22527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While(</a:t>
            </a:r>
            <a:r>
              <a:rPr lang="ko-KR" altLang="en-US" dirty="0" smtClean="0">
                <a:solidFill>
                  <a:srgbClr val="816B5D"/>
                </a:solidFill>
              </a:rPr>
              <a:t>조건식</a:t>
            </a:r>
            <a:r>
              <a:rPr lang="en-US" altLang="ko-KR" dirty="0" smtClean="0">
                <a:solidFill>
                  <a:srgbClr val="816B5D"/>
                </a:solidFill>
              </a:rPr>
              <a:t>)  </a:t>
            </a:r>
          </a:p>
          <a:p>
            <a:pPr marL="45720" indent="0">
              <a:buFont typeface="Corbel" pitchFamily="34" charset="0"/>
              <a:buNone/>
            </a:pPr>
            <a:r>
              <a:rPr lang="ko-KR" altLang="en-US" dirty="0" smtClean="0">
                <a:solidFill>
                  <a:srgbClr val="816B5D"/>
                </a:solidFill>
              </a:rPr>
              <a:t>             문장</a:t>
            </a:r>
            <a:r>
              <a:rPr lang="en-US" altLang="ko-KR" dirty="0" smtClean="0">
                <a:solidFill>
                  <a:srgbClr val="816B5D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 smtClean="0">
              <a:solidFill>
                <a:srgbClr val="816B5D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Ex)  while(</a:t>
            </a:r>
            <a:r>
              <a:rPr lang="en-US" altLang="ko-KR" dirty="0" err="1" smtClean="0">
                <a:solidFill>
                  <a:srgbClr val="816B5D"/>
                </a:solidFill>
              </a:rPr>
              <a:t>i</a:t>
            </a:r>
            <a:r>
              <a:rPr lang="en-US" altLang="ko-KR" dirty="0" smtClean="0">
                <a:solidFill>
                  <a:srgbClr val="816B5D"/>
                </a:solidFill>
              </a:rPr>
              <a:t>&lt;10)</a:t>
            </a:r>
          </a:p>
          <a:p>
            <a:pPr marL="45720" indent="0">
              <a:buFont typeface="Corbel" pitchFamily="34" charset="0"/>
              <a:buNone/>
            </a:pPr>
            <a:r>
              <a:rPr lang="en-US" altLang="ko-KR" dirty="0" smtClean="0">
                <a:solidFill>
                  <a:srgbClr val="816B5D"/>
                </a:solidFill>
              </a:rPr>
              <a:t>   </a:t>
            </a:r>
            <a:r>
              <a:rPr lang="en-US" altLang="ko-KR" dirty="0" err="1" smtClean="0">
                <a:solidFill>
                  <a:srgbClr val="816B5D"/>
                </a:solidFill>
              </a:rPr>
              <a:t>printf</a:t>
            </a:r>
            <a:r>
              <a:rPr lang="en-US" altLang="ko-KR" dirty="0" smtClean="0">
                <a:solidFill>
                  <a:srgbClr val="816B5D"/>
                </a:solidFill>
              </a:rPr>
              <a:t>(“hello”);</a:t>
            </a:r>
            <a:endParaRPr lang="ko-KR" altLang="en-US" dirty="0">
              <a:solidFill>
                <a:srgbClr val="816B5D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079435" y="3998422"/>
            <a:ext cx="3816424" cy="2244436"/>
            <a:chOff x="755576" y="2636912"/>
            <a:chExt cx="3816424" cy="3744416"/>
          </a:xfrm>
        </p:grpSpPr>
        <p:sp>
          <p:nvSpPr>
            <p:cNvPr id="8" name="순서도: 판단 7"/>
            <p:cNvSpPr/>
            <p:nvPr/>
          </p:nvSpPr>
          <p:spPr>
            <a:xfrm>
              <a:off x="1043608" y="3140968"/>
              <a:ext cx="2520280" cy="936104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조건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2303748" y="407707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2303748" y="26369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1115616" y="4581128"/>
              <a:ext cx="2448272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문장</a:t>
              </a:r>
              <a:endParaRPr lang="ko-KR" altLang="en-US" dirty="0"/>
            </a:p>
          </p:txBody>
        </p:sp>
        <p:cxnSp>
          <p:nvCxnSpPr>
            <p:cNvPr id="12" name="꺾인 연결선 11"/>
            <p:cNvCxnSpPr>
              <a:stCxn id="8" idx="3"/>
            </p:cNvCxnSpPr>
            <p:nvPr/>
          </p:nvCxnSpPr>
          <p:spPr>
            <a:xfrm>
              <a:off x="3563888" y="3609020"/>
              <a:ext cx="1008112" cy="205222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2339752" y="5661248"/>
              <a:ext cx="22322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2339752" y="5661248"/>
              <a:ext cx="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11" idx="2"/>
            </p:cNvCxnSpPr>
            <p:nvPr/>
          </p:nvCxnSpPr>
          <p:spPr>
            <a:xfrm rot="5400000">
              <a:off x="1439652" y="4473116"/>
              <a:ext cx="216024" cy="158417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755576" y="3609020"/>
              <a:ext cx="0" cy="1764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endCxn id="8" idx="1"/>
            </p:cNvCxnSpPr>
            <p:nvPr/>
          </p:nvCxnSpPr>
          <p:spPr>
            <a:xfrm>
              <a:off x="755576" y="360902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30"/>
            <p:cNvSpPr txBox="1"/>
            <p:nvPr/>
          </p:nvSpPr>
          <p:spPr>
            <a:xfrm>
              <a:off x="2303748" y="407707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참</a:t>
              </a:r>
              <a:endParaRPr lang="ko-KR" altLang="en-US" dirty="0"/>
            </a:p>
          </p:txBody>
        </p:sp>
        <p:sp>
          <p:nvSpPr>
            <p:cNvPr id="19" name="TextBox 31"/>
            <p:cNvSpPr txBox="1"/>
            <p:nvPr/>
          </p:nvSpPr>
          <p:spPr>
            <a:xfrm>
              <a:off x="3563888" y="3247041"/>
              <a:ext cx="687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거</a:t>
              </a:r>
              <a:r>
                <a:rPr lang="ko-KR" altLang="en-US" dirty="0"/>
                <a:t>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7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3545" y="576819"/>
            <a:ext cx="9875520" cy="662247"/>
          </a:xfrm>
        </p:spPr>
        <p:txBody>
          <a:bodyPr>
            <a:normAutofit fontScale="90000"/>
          </a:bodyPr>
          <a:lstStyle/>
          <a:p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-do…while 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문</a:t>
            </a:r>
            <a:r>
              <a:rPr lang="en-US" altLang="ko-K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 </a:t>
            </a:r>
            <a:r>
              <a:rPr lang="ko-KR" altLang="en-US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적어도한번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ko-KR" altLang="en-US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반복문장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실행 후 반복 여부 결정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72988" y="1457230"/>
            <a:ext cx="2162816" cy="18842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do  </a:t>
            </a:r>
          </a:p>
          <a:p>
            <a:pPr marL="45720" indent="0">
              <a:buNone/>
            </a:pPr>
            <a:r>
              <a:rPr lang="ko-KR" altLang="en-US" dirty="0" smtClean="0">
                <a:solidFill>
                  <a:srgbClr val="816B5D"/>
                </a:solidFill>
              </a:rPr>
              <a:t>            </a:t>
            </a:r>
            <a:r>
              <a:rPr lang="ko-KR" altLang="en-US" dirty="0" err="1" smtClean="0">
                <a:solidFill>
                  <a:srgbClr val="816B5D"/>
                </a:solidFill>
              </a:rPr>
              <a:t>반복문장</a:t>
            </a:r>
            <a:r>
              <a:rPr lang="en-US" altLang="ko-KR" dirty="0" smtClean="0">
                <a:solidFill>
                  <a:srgbClr val="816B5D"/>
                </a:solidFill>
              </a:rPr>
              <a:t>;</a:t>
            </a:r>
          </a:p>
          <a:p>
            <a:pPr marL="45720" indent="0">
              <a:buNone/>
            </a:pPr>
            <a:endParaRPr lang="en-US" altLang="ko-KR" dirty="0" smtClean="0">
              <a:solidFill>
                <a:srgbClr val="816B5D"/>
              </a:solidFill>
            </a:endParaRPr>
          </a:p>
          <a:p>
            <a:pPr marL="45720" indent="0">
              <a:buNone/>
            </a:pPr>
            <a:r>
              <a:rPr lang="en-US" altLang="ko-KR" dirty="0">
                <a:solidFill>
                  <a:srgbClr val="816B5D"/>
                </a:solidFill>
              </a:rPr>
              <a:t> </a:t>
            </a:r>
            <a:r>
              <a:rPr lang="en-US" altLang="ko-KR" dirty="0" smtClean="0">
                <a:solidFill>
                  <a:srgbClr val="816B5D"/>
                </a:solidFill>
              </a:rPr>
              <a:t>  while(</a:t>
            </a:r>
            <a:r>
              <a:rPr lang="ko-KR" altLang="en-US" dirty="0" smtClean="0">
                <a:solidFill>
                  <a:srgbClr val="816B5D"/>
                </a:solidFill>
              </a:rPr>
              <a:t>조건식</a:t>
            </a:r>
            <a:r>
              <a:rPr lang="en-US" altLang="ko-KR" dirty="0" smtClean="0">
                <a:solidFill>
                  <a:srgbClr val="816B5D"/>
                </a:solidFill>
              </a:rPr>
              <a:t>)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06769" y="3599195"/>
            <a:ext cx="9875520" cy="662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-For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문 </a:t>
            </a:r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 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원하는 횟수만큼 문장 </a:t>
            </a:r>
            <a:r>
              <a:rPr lang="ko-KR" altLang="en-US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반복실행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48667" y="4612278"/>
            <a:ext cx="3972220" cy="88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816B5D"/>
                </a:solidFill>
              </a:rPr>
              <a:t>f</a:t>
            </a:r>
            <a:r>
              <a:rPr lang="en-US" altLang="ko-KR" dirty="0" smtClean="0">
                <a:solidFill>
                  <a:srgbClr val="816B5D"/>
                </a:solidFill>
              </a:rPr>
              <a:t>or(</a:t>
            </a:r>
            <a:r>
              <a:rPr lang="ko-KR" altLang="en-US" dirty="0" err="1" smtClean="0">
                <a:solidFill>
                  <a:srgbClr val="816B5D"/>
                </a:solidFill>
              </a:rPr>
              <a:t>초기식</a:t>
            </a:r>
            <a:r>
              <a:rPr lang="en-US" altLang="ko-KR" dirty="0" smtClean="0">
                <a:solidFill>
                  <a:srgbClr val="816B5D"/>
                </a:solidFill>
              </a:rPr>
              <a:t>; </a:t>
            </a:r>
            <a:r>
              <a:rPr lang="ko-KR" altLang="en-US" dirty="0" smtClean="0">
                <a:solidFill>
                  <a:srgbClr val="816B5D"/>
                </a:solidFill>
              </a:rPr>
              <a:t>조건식</a:t>
            </a:r>
            <a:r>
              <a:rPr lang="en-US" altLang="ko-KR" dirty="0" smtClean="0">
                <a:solidFill>
                  <a:srgbClr val="816B5D"/>
                </a:solidFill>
              </a:rPr>
              <a:t>; </a:t>
            </a:r>
            <a:r>
              <a:rPr lang="ko-KR" altLang="en-US" dirty="0" err="1" smtClean="0">
                <a:solidFill>
                  <a:srgbClr val="816B5D"/>
                </a:solidFill>
              </a:rPr>
              <a:t>증감식</a:t>
            </a:r>
            <a:r>
              <a:rPr lang="en-US" altLang="ko-KR" dirty="0" smtClean="0">
                <a:solidFill>
                  <a:srgbClr val="816B5D"/>
                </a:solidFill>
              </a:rPr>
              <a:t>)</a:t>
            </a:r>
          </a:p>
          <a:p>
            <a:pPr marL="45720" indent="0">
              <a:buNone/>
            </a:pPr>
            <a:r>
              <a:rPr lang="en-US" altLang="ko-KR" dirty="0" smtClean="0">
                <a:solidFill>
                  <a:srgbClr val="816B5D"/>
                </a:solidFill>
              </a:rPr>
              <a:t>               </a:t>
            </a:r>
            <a:r>
              <a:rPr lang="ko-KR" altLang="en-US" dirty="0" err="1" smtClean="0">
                <a:solidFill>
                  <a:srgbClr val="816B5D"/>
                </a:solidFill>
              </a:rPr>
              <a:t>반복문장</a:t>
            </a:r>
            <a:r>
              <a:rPr lang="en-US" altLang="ko-KR" dirty="0" smtClean="0">
                <a:solidFill>
                  <a:srgbClr val="816B5D"/>
                </a:solidFill>
              </a:rPr>
              <a:t>;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42527" y="1465053"/>
            <a:ext cx="2480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816B5D"/>
                </a:solidFill>
              </a:rPr>
              <a:t>Ex) </a:t>
            </a:r>
          </a:p>
          <a:p>
            <a:r>
              <a:rPr lang="en-US" altLang="ko-KR" sz="2400" dirty="0">
                <a:solidFill>
                  <a:srgbClr val="816B5D"/>
                </a:solidFill>
              </a:rPr>
              <a:t> </a:t>
            </a:r>
            <a:r>
              <a:rPr lang="en-US" altLang="ko-KR" sz="2400" dirty="0" smtClean="0">
                <a:solidFill>
                  <a:srgbClr val="816B5D"/>
                </a:solidFill>
              </a:rPr>
              <a:t>    do</a:t>
            </a:r>
            <a:r>
              <a:rPr lang="ko-KR" altLang="en-US" sz="2400" dirty="0">
                <a:solidFill>
                  <a:srgbClr val="816B5D"/>
                </a:solidFill>
              </a:rPr>
              <a:t> </a:t>
            </a:r>
            <a:r>
              <a:rPr lang="en-US" altLang="ko-KR" sz="2400" dirty="0" smtClean="0">
                <a:solidFill>
                  <a:srgbClr val="816B5D"/>
                </a:solidFill>
              </a:rPr>
              <a:t>{</a:t>
            </a:r>
          </a:p>
          <a:p>
            <a:r>
              <a:rPr lang="en-US" altLang="ko-KR" sz="2400" dirty="0">
                <a:solidFill>
                  <a:srgbClr val="816B5D"/>
                </a:solidFill>
              </a:rPr>
              <a:t> </a:t>
            </a:r>
            <a:r>
              <a:rPr lang="en-US" altLang="ko-KR" sz="2400" dirty="0" smtClean="0">
                <a:solidFill>
                  <a:srgbClr val="816B5D"/>
                </a:solidFill>
              </a:rPr>
              <a:t>         sum=sum + </a:t>
            </a:r>
            <a:r>
              <a:rPr lang="en-US" altLang="ko-KR" sz="2400" dirty="0" err="1" smtClean="0">
                <a:solidFill>
                  <a:srgbClr val="816B5D"/>
                </a:solidFill>
              </a:rPr>
              <a:t>i</a:t>
            </a:r>
            <a:r>
              <a:rPr lang="en-US" altLang="ko-KR" sz="2400" dirty="0" smtClean="0">
                <a:solidFill>
                  <a:srgbClr val="816B5D"/>
                </a:solidFill>
              </a:rPr>
              <a:t>;</a:t>
            </a:r>
          </a:p>
          <a:p>
            <a:r>
              <a:rPr lang="en-US" altLang="ko-KR" sz="2400" dirty="0">
                <a:solidFill>
                  <a:srgbClr val="816B5D"/>
                </a:solidFill>
              </a:rPr>
              <a:t> </a:t>
            </a:r>
            <a:r>
              <a:rPr lang="en-US" altLang="ko-KR" sz="2400" dirty="0" smtClean="0">
                <a:solidFill>
                  <a:srgbClr val="816B5D"/>
                </a:solidFill>
              </a:rPr>
              <a:t>          </a:t>
            </a:r>
            <a:r>
              <a:rPr lang="en-US" altLang="ko-KR" sz="2400" dirty="0" err="1" smtClean="0">
                <a:solidFill>
                  <a:srgbClr val="816B5D"/>
                </a:solidFill>
              </a:rPr>
              <a:t>i</a:t>
            </a:r>
            <a:r>
              <a:rPr lang="en-US" altLang="ko-KR" sz="2400" dirty="0" smtClean="0">
                <a:solidFill>
                  <a:srgbClr val="816B5D"/>
                </a:solidFill>
              </a:rPr>
              <a:t>++;      </a:t>
            </a:r>
          </a:p>
          <a:p>
            <a:r>
              <a:rPr lang="en-US" altLang="ko-KR" sz="2400" dirty="0" smtClean="0">
                <a:solidFill>
                  <a:srgbClr val="816B5D"/>
                </a:solidFill>
              </a:rPr>
              <a:t>      }while(</a:t>
            </a:r>
            <a:r>
              <a:rPr lang="en-US" altLang="ko-KR" sz="2400" dirty="0" err="1" smtClean="0">
                <a:solidFill>
                  <a:srgbClr val="816B5D"/>
                </a:solidFill>
              </a:rPr>
              <a:t>i</a:t>
            </a:r>
            <a:r>
              <a:rPr lang="en-US" altLang="ko-KR" sz="2400" dirty="0" smtClean="0">
                <a:solidFill>
                  <a:srgbClr val="816B5D"/>
                </a:solidFill>
              </a:rPr>
              <a:t>&lt;3);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6485726" y="1432646"/>
            <a:ext cx="2977480" cy="1687209"/>
            <a:chOff x="1043608" y="2888940"/>
            <a:chExt cx="2977480" cy="2844316"/>
          </a:xfrm>
        </p:grpSpPr>
        <p:sp>
          <p:nvSpPr>
            <p:cNvPr id="31" name="순서도: 판단 30"/>
            <p:cNvSpPr/>
            <p:nvPr/>
          </p:nvSpPr>
          <p:spPr>
            <a:xfrm>
              <a:off x="1043608" y="4293096"/>
              <a:ext cx="2520280" cy="936104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조건</a:t>
              </a:r>
              <a:endParaRPr lang="ko-KR" altLang="en-US" dirty="0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303748" y="522920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2303748" y="378904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1115616" y="3140968"/>
              <a:ext cx="2376264" cy="6480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문장</a:t>
              </a:r>
              <a:endParaRPr lang="ko-KR" altLang="en-US" dirty="0"/>
            </a:p>
          </p:txBody>
        </p:sp>
        <p:cxnSp>
          <p:nvCxnSpPr>
            <p:cNvPr id="35" name="꺾인 연결선 34"/>
            <p:cNvCxnSpPr>
              <a:stCxn id="31" idx="3"/>
            </p:cNvCxnSpPr>
            <p:nvPr/>
          </p:nvCxnSpPr>
          <p:spPr>
            <a:xfrm flipV="1">
              <a:off x="3563888" y="3465004"/>
              <a:ext cx="457200" cy="129614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endCxn id="34" idx="3"/>
            </p:cNvCxnSpPr>
            <p:nvPr/>
          </p:nvCxnSpPr>
          <p:spPr>
            <a:xfrm flipH="1">
              <a:off x="3491880" y="3465004"/>
              <a:ext cx="5292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303748" y="2888940"/>
              <a:ext cx="0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16"/>
            <p:cNvSpPr txBox="1"/>
            <p:nvPr/>
          </p:nvSpPr>
          <p:spPr>
            <a:xfrm>
              <a:off x="3576464" y="439181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참</a:t>
              </a:r>
              <a:endParaRPr lang="ko-KR" altLang="en-US" dirty="0"/>
            </a:p>
          </p:txBody>
        </p:sp>
        <p:sp>
          <p:nvSpPr>
            <p:cNvPr id="39" name="TextBox 17"/>
            <p:cNvSpPr txBox="1"/>
            <p:nvPr/>
          </p:nvSpPr>
          <p:spPr>
            <a:xfrm>
              <a:off x="2303748" y="5229200"/>
              <a:ext cx="687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거</a:t>
              </a:r>
              <a:r>
                <a:rPr lang="ko-KR" altLang="en-US" dirty="0"/>
                <a:t>짓</a:t>
              </a:r>
            </a:p>
          </p:txBody>
        </p:sp>
      </p:grpSp>
      <p:sp>
        <p:nvSpPr>
          <p:cNvPr id="40" name="내용 개체 틀 2"/>
          <p:cNvSpPr txBox="1">
            <a:spLocks/>
          </p:cNvSpPr>
          <p:nvPr/>
        </p:nvSpPr>
        <p:spPr>
          <a:xfrm>
            <a:off x="1091912" y="5599050"/>
            <a:ext cx="4235335" cy="88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Ex)  for(</a:t>
            </a:r>
            <a:r>
              <a:rPr lang="en-US" altLang="ko-KR" dirty="0" err="1" smtClean="0">
                <a:solidFill>
                  <a:srgbClr val="816B5D"/>
                </a:solidFill>
              </a:rPr>
              <a:t>i</a:t>
            </a:r>
            <a:r>
              <a:rPr lang="en-US" altLang="ko-KR" dirty="0" smtClean="0">
                <a:solidFill>
                  <a:srgbClr val="816B5D"/>
                </a:solidFill>
              </a:rPr>
              <a:t>=0; </a:t>
            </a:r>
            <a:r>
              <a:rPr lang="en-US" altLang="ko-KR" dirty="0" err="1" smtClean="0">
                <a:solidFill>
                  <a:srgbClr val="816B5D"/>
                </a:solidFill>
              </a:rPr>
              <a:t>i</a:t>
            </a:r>
            <a:r>
              <a:rPr lang="en-US" altLang="ko-KR" dirty="0" smtClean="0">
                <a:solidFill>
                  <a:srgbClr val="816B5D"/>
                </a:solidFill>
              </a:rPr>
              <a:t>&lt;10; </a:t>
            </a:r>
            <a:r>
              <a:rPr lang="en-US" altLang="ko-KR" dirty="0" err="1" smtClean="0">
                <a:solidFill>
                  <a:srgbClr val="816B5D"/>
                </a:solidFill>
              </a:rPr>
              <a:t>i</a:t>
            </a:r>
            <a:r>
              <a:rPr lang="en-US" altLang="ko-KR" dirty="0" smtClean="0">
                <a:solidFill>
                  <a:srgbClr val="816B5D"/>
                </a:solidFill>
              </a:rPr>
              <a:t>++)</a:t>
            </a:r>
          </a:p>
          <a:p>
            <a:pPr marL="45720" indent="0">
              <a:buNone/>
            </a:pPr>
            <a:r>
              <a:rPr lang="en-US" altLang="ko-KR" dirty="0" smtClean="0">
                <a:solidFill>
                  <a:srgbClr val="816B5D"/>
                </a:solidFill>
              </a:rPr>
              <a:t>               </a:t>
            </a:r>
            <a:r>
              <a:rPr lang="ko-KR" altLang="en-US" dirty="0" err="1" smtClean="0">
                <a:solidFill>
                  <a:srgbClr val="816B5D"/>
                </a:solidFill>
              </a:rPr>
              <a:t>반복문장</a:t>
            </a:r>
            <a:r>
              <a:rPr lang="en-US" altLang="ko-KR" dirty="0" smtClean="0">
                <a:solidFill>
                  <a:srgbClr val="816B5D"/>
                </a:solidFill>
              </a:rPr>
              <a:t>; 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5257106" y="4294902"/>
            <a:ext cx="5511959" cy="2336373"/>
            <a:chOff x="1004257" y="2780928"/>
            <a:chExt cx="5511959" cy="3960440"/>
          </a:xfrm>
        </p:grpSpPr>
        <p:sp>
          <p:nvSpPr>
            <p:cNvPr id="42" name="순서도: 판단 41"/>
            <p:cNvSpPr/>
            <p:nvPr/>
          </p:nvSpPr>
          <p:spPr>
            <a:xfrm>
              <a:off x="1547664" y="3861048"/>
              <a:ext cx="2520280" cy="936104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 smtClean="0"/>
                <a:t>조건식</a:t>
              </a:r>
              <a:endParaRPr lang="ko-KR" altLang="en-US" dirty="0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2807804" y="479715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2807804" y="335699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1691680" y="2780928"/>
              <a:ext cx="2232248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 smtClean="0"/>
                <a:t>초기식</a:t>
              </a:r>
              <a:endParaRPr lang="ko-KR" altLang="en-US" dirty="0"/>
            </a:p>
          </p:txBody>
        </p:sp>
        <p:cxnSp>
          <p:nvCxnSpPr>
            <p:cNvPr id="46" name="꺾인 연결선 45"/>
            <p:cNvCxnSpPr>
              <a:stCxn id="42" idx="1"/>
            </p:cNvCxnSpPr>
            <p:nvPr/>
          </p:nvCxnSpPr>
          <p:spPr>
            <a:xfrm rot="10800000" flipH="1" flipV="1">
              <a:off x="1547663" y="4329100"/>
              <a:ext cx="1260141" cy="2412268"/>
            </a:xfrm>
            <a:prstGeom prst="bentConnector4">
              <a:avLst>
                <a:gd name="adj1" fmla="val -18141"/>
                <a:gd name="adj2" fmla="val 8252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1691680" y="5301208"/>
              <a:ext cx="2232248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문장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283968" y="5301208"/>
              <a:ext cx="2232248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 smtClean="0"/>
                <a:t>증감식</a:t>
              </a:r>
              <a:endParaRPr lang="ko-KR" altLang="en-US" dirty="0"/>
            </a:p>
          </p:txBody>
        </p:sp>
        <p:cxnSp>
          <p:nvCxnSpPr>
            <p:cNvPr id="49" name="꺾인 연결선 48"/>
            <p:cNvCxnSpPr>
              <a:stCxn id="48" idx="0"/>
            </p:cNvCxnSpPr>
            <p:nvPr/>
          </p:nvCxnSpPr>
          <p:spPr>
            <a:xfrm rot="16200000" flipV="1">
              <a:off x="3257855" y="3158970"/>
              <a:ext cx="1692188" cy="259228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7" idx="3"/>
              <a:endCxn id="48" idx="1"/>
            </p:cNvCxnSpPr>
            <p:nvPr/>
          </p:nvCxnSpPr>
          <p:spPr>
            <a:xfrm>
              <a:off x="3923928" y="5589240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28"/>
            <p:cNvSpPr txBox="1"/>
            <p:nvPr/>
          </p:nvSpPr>
          <p:spPr>
            <a:xfrm>
              <a:off x="2807804" y="480951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참</a:t>
              </a:r>
              <a:endParaRPr lang="ko-KR" altLang="en-US" dirty="0"/>
            </a:p>
          </p:txBody>
        </p:sp>
        <p:sp>
          <p:nvSpPr>
            <p:cNvPr id="52" name="TextBox 29"/>
            <p:cNvSpPr txBox="1"/>
            <p:nvPr/>
          </p:nvSpPr>
          <p:spPr>
            <a:xfrm>
              <a:off x="1004257" y="3962846"/>
              <a:ext cx="687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거</a:t>
              </a:r>
              <a:r>
                <a:rPr lang="ko-KR" altLang="en-US" dirty="0"/>
                <a:t>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37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624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</a:rPr>
              <a:t>3. </a:t>
            </a:r>
            <a:r>
              <a:rPr lang="ko-KR" alt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</a:rPr>
              <a:t>함수</a:t>
            </a:r>
            <a:endParaRPr lang="ko-KR" alt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517073"/>
            <a:ext cx="10170622" cy="140069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하나의 프로그램은 여러 함수들의 모여서 만들어진다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서로 구별되는 이름으로 호출되어 입력을 받아 특정한 작업을 수행 후 결과를 반환한다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특징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코드 중복 예방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재사용 가능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프로그램 작성이 모듈로 나눌 수 있어 유지보수 쉬움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종류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라이브러리 함수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( compiler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에서 지원하는 함수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),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사용자 정의 함수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(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프로그래머가 직접 작성한 함수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43000" y="3262745"/>
            <a:ext cx="9875520" cy="662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</a:t>
            </a:r>
            <a:r>
              <a:rPr lang="ko-KR" altLang="en-US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함수정의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466168" y="3470563"/>
            <a:ext cx="4486794" cy="2233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3600" dirty="0" err="1" smtClean="0">
                <a:solidFill>
                  <a:srgbClr val="816B5D"/>
                </a:solidFill>
              </a:rPr>
              <a:t>Int</a:t>
            </a:r>
            <a:r>
              <a:rPr lang="en-US" altLang="ko-KR" sz="3600" dirty="0" smtClean="0">
                <a:solidFill>
                  <a:srgbClr val="816B5D"/>
                </a:solidFill>
              </a:rPr>
              <a:t> add (</a:t>
            </a:r>
            <a:r>
              <a:rPr lang="en-US" altLang="ko-KR" sz="3600" dirty="0" err="1" smtClean="0">
                <a:solidFill>
                  <a:srgbClr val="816B5D"/>
                </a:solidFill>
              </a:rPr>
              <a:t>int</a:t>
            </a:r>
            <a:r>
              <a:rPr lang="en-US" altLang="ko-KR" sz="3600" dirty="0" smtClean="0">
                <a:solidFill>
                  <a:srgbClr val="816B5D"/>
                </a:solidFill>
              </a:rPr>
              <a:t> x, </a:t>
            </a:r>
            <a:r>
              <a:rPr lang="en-US" altLang="ko-KR" sz="3600" dirty="0" err="1" smtClean="0">
                <a:solidFill>
                  <a:srgbClr val="816B5D"/>
                </a:solidFill>
              </a:rPr>
              <a:t>int</a:t>
            </a:r>
            <a:r>
              <a:rPr lang="en-US" altLang="ko-KR" sz="3600" dirty="0" smtClean="0">
                <a:solidFill>
                  <a:srgbClr val="816B5D"/>
                </a:solidFill>
              </a:rPr>
              <a:t> y)</a:t>
            </a:r>
          </a:p>
          <a:p>
            <a:pPr marL="45720" indent="0">
              <a:buNone/>
            </a:pPr>
            <a:r>
              <a:rPr lang="en-US" altLang="ko-KR" sz="3600" dirty="0" smtClean="0">
                <a:solidFill>
                  <a:srgbClr val="816B5D"/>
                </a:solidFill>
              </a:rPr>
              <a:t>  {   ….;</a:t>
            </a:r>
          </a:p>
          <a:p>
            <a:pPr marL="45720" indent="0">
              <a:buNone/>
            </a:pPr>
            <a:r>
              <a:rPr lang="en-US" altLang="ko-KR" sz="3600" dirty="0" smtClean="0">
                <a:solidFill>
                  <a:srgbClr val="816B5D"/>
                </a:solidFill>
              </a:rPr>
              <a:t>  return result;</a:t>
            </a:r>
          </a:p>
          <a:p>
            <a:pPr marL="45720" indent="0">
              <a:buNone/>
            </a:pPr>
            <a:r>
              <a:rPr lang="en-US" altLang="ko-KR" sz="3600" dirty="0" smtClean="0">
                <a:solidFill>
                  <a:srgbClr val="816B5D"/>
                </a:solidFill>
              </a:rPr>
              <a:t>  }</a:t>
            </a:r>
            <a:endParaRPr lang="ko-KR" altLang="en-US" sz="3600" dirty="0">
              <a:solidFill>
                <a:srgbClr val="816B5D"/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1388263" y="4070013"/>
            <a:ext cx="4077905" cy="2006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rgbClr val="816B5D"/>
                </a:solidFill>
              </a:rPr>
              <a:t>반환형</a:t>
            </a:r>
            <a:endParaRPr lang="en-US" altLang="ko-KR" sz="2800" dirty="0" smtClean="0">
              <a:solidFill>
                <a:srgbClr val="816B5D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rgbClr val="816B5D"/>
                </a:solidFill>
              </a:rPr>
              <a:t>함수 이름</a:t>
            </a:r>
            <a:endParaRPr lang="en-US" altLang="ko-KR" sz="2800" dirty="0" smtClean="0">
              <a:solidFill>
                <a:srgbClr val="816B5D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rgbClr val="816B5D"/>
                </a:solidFill>
              </a:rPr>
              <a:t>매개변수</a:t>
            </a:r>
            <a:endParaRPr lang="en-US" altLang="ko-KR" sz="2800" dirty="0" smtClean="0">
              <a:solidFill>
                <a:srgbClr val="816B5D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rgbClr val="816B5D"/>
                </a:solidFill>
              </a:rPr>
              <a:t>함수 몸체</a:t>
            </a:r>
            <a:endParaRPr lang="ko-KR" altLang="en-US" sz="2800" dirty="0">
              <a:solidFill>
                <a:srgbClr val="816B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3098" y="600472"/>
            <a:ext cx="9875520" cy="562495"/>
          </a:xfrm>
        </p:spPr>
        <p:txBody>
          <a:bodyPr>
            <a:normAutofit fontScale="90000"/>
          </a:bodyPr>
          <a:lstStyle/>
          <a:p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-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ea"/>
                <a:ea typeface="+mn-ea"/>
              </a:rPr>
              <a:t>함수 호출과 반환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517073"/>
            <a:ext cx="10170622" cy="1400694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함수호출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function(data1. data2);</a:t>
            </a:r>
          </a:p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인수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반환값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73098" y="3064188"/>
            <a:ext cx="6688227" cy="1811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</a:t>
            </a:r>
            <a:r>
              <a:rPr lang="ko-KR" altLang="en-US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함수원형</a:t>
            </a:r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 </a:t>
            </a:r>
            <a:r>
              <a:rPr lang="ko-KR" altLang="en-US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사용전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미리 </a:t>
            </a:r>
            <a:endParaRPr lang="en-US" altLang="ko-KR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complier</a:t>
            </a:r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에게 정보를 알림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1338425" y="4843141"/>
            <a:ext cx="4077905" cy="106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800" dirty="0" err="1" smtClean="0">
                <a:solidFill>
                  <a:srgbClr val="816B5D"/>
                </a:solidFill>
              </a:rPr>
              <a:t>함수헤더</a:t>
            </a:r>
            <a:r>
              <a:rPr lang="en-US" altLang="ko-KR" sz="2800" dirty="0" smtClean="0">
                <a:solidFill>
                  <a:srgbClr val="816B5D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800" dirty="0">
                <a:solidFill>
                  <a:srgbClr val="816B5D"/>
                </a:solidFill>
              </a:rPr>
              <a:t>m</a:t>
            </a:r>
            <a:r>
              <a:rPr lang="en-US" altLang="ko-KR" sz="2800" dirty="0" smtClean="0">
                <a:solidFill>
                  <a:srgbClr val="816B5D"/>
                </a:solidFill>
              </a:rPr>
              <a:t>ain()</a:t>
            </a:r>
            <a:r>
              <a:rPr lang="ko-KR" altLang="en-US" sz="2800" dirty="0" smtClean="0">
                <a:solidFill>
                  <a:srgbClr val="816B5D"/>
                </a:solidFill>
              </a:rPr>
              <a:t>전에 선언</a:t>
            </a:r>
            <a:endParaRPr lang="ko-KR" altLang="en-US" sz="2800" dirty="0">
              <a:solidFill>
                <a:srgbClr val="816B5D"/>
              </a:solidFill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5972057" y="1127511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</a:t>
            </a:r>
            <a:r>
              <a:rPr lang="en-US" altLang="ko-KR" dirty="0" smtClean="0">
                <a:latin typeface="바탕"/>
                <a:ea typeface="바탕"/>
              </a:rPr>
              <a:t>▪ ▪ ▪</a:t>
            </a:r>
          </a:p>
          <a:p>
            <a:r>
              <a:rPr lang="en-US" altLang="ko-KR" dirty="0" smtClean="0"/>
              <a:t>   sum = add(2, 3);</a:t>
            </a:r>
          </a:p>
          <a:p>
            <a:r>
              <a:rPr lang="en-US" altLang="ko-KR" dirty="0" smtClean="0">
                <a:latin typeface="바탕"/>
                <a:ea typeface="바탕"/>
              </a:rPr>
              <a:t>   ▪ </a:t>
            </a:r>
            <a:r>
              <a:rPr lang="en-US" altLang="ko-KR" dirty="0">
                <a:latin typeface="바탕"/>
                <a:ea typeface="바탕"/>
              </a:rPr>
              <a:t>▪ ▪</a:t>
            </a:r>
          </a:p>
          <a:p>
            <a:r>
              <a:rPr lang="en-US" altLang="ko-KR" dirty="0" smtClean="0">
                <a:latin typeface="바탕"/>
                <a:ea typeface="바탕"/>
              </a:rPr>
              <a:t>} </a:t>
            </a:r>
            <a:endParaRPr lang="ko-KR" altLang="en-US" dirty="0"/>
          </a:p>
          <a:p>
            <a:endParaRPr lang="en-US" altLang="ko-KR" dirty="0">
              <a:latin typeface="바탕"/>
              <a:ea typeface="바탕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9506352" y="989011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</a:t>
            </a:r>
            <a:r>
              <a:rPr lang="en-US" altLang="ko-KR" dirty="0" smtClean="0">
                <a:latin typeface="바탕"/>
                <a:ea typeface="바탕"/>
              </a:rPr>
              <a:t>▪ ▪ ▪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latin typeface="바탕"/>
                <a:ea typeface="바탕"/>
              </a:rPr>
              <a:t>▪ </a:t>
            </a:r>
            <a:r>
              <a:rPr lang="en-US" altLang="ko-KR" dirty="0">
                <a:latin typeface="바탕"/>
                <a:ea typeface="바탕"/>
              </a:rPr>
              <a:t>▪ </a:t>
            </a:r>
            <a:r>
              <a:rPr lang="en-US" altLang="ko-KR" dirty="0" smtClean="0">
                <a:latin typeface="바탕"/>
                <a:ea typeface="바탕"/>
              </a:rPr>
              <a:t>▪ </a:t>
            </a:r>
          </a:p>
          <a:p>
            <a:r>
              <a:rPr lang="en-US" altLang="ko-KR" dirty="0">
                <a:latin typeface="바탕"/>
                <a:ea typeface="바탕"/>
              </a:rPr>
              <a:t> </a:t>
            </a:r>
            <a:r>
              <a:rPr lang="en-US" altLang="ko-KR" dirty="0" smtClean="0">
                <a:latin typeface="바탕"/>
                <a:ea typeface="바탕"/>
              </a:rPr>
              <a:t>  ▪ </a:t>
            </a:r>
            <a:r>
              <a:rPr lang="en-US" altLang="ko-KR" dirty="0">
                <a:latin typeface="바탕"/>
                <a:ea typeface="바탕"/>
              </a:rPr>
              <a:t>▪ </a:t>
            </a:r>
            <a:r>
              <a:rPr lang="en-US" altLang="ko-KR" dirty="0" smtClean="0">
                <a:latin typeface="바탕"/>
                <a:ea typeface="바탕"/>
              </a:rPr>
              <a:t>▪</a:t>
            </a:r>
          </a:p>
          <a:p>
            <a:r>
              <a:rPr lang="en-US" altLang="ko-KR" dirty="0">
                <a:latin typeface="바탕"/>
                <a:ea typeface="바탕"/>
              </a:rPr>
              <a:t> </a:t>
            </a:r>
            <a:r>
              <a:rPr lang="en-US" altLang="ko-KR" dirty="0" smtClean="0">
                <a:latin typeface="바탕"/>
                <a:ea typeface="바탕"/>
              </a:rPr>
              <a:t> </a:t>
            </a:r>
            <a:r>
              <a:rPr lang="en-US" altLang="ko-KR" dirty="0" smtClean="0"/>
              <a:t>return;</a:t>
            </a:r>
            <a:endParaRPr lang="en-US" altLang="ko-KR" dirty="0" smtClean="0">
              <a:latin typeface="바탕"/>
              <a:ea typeface="바탕"/>
            </a:endParaRPr>
          </a:p>
          <a:p>
            <a:r>
              <a:rPr lang="en-US" altLang="ko-KR" dirty="0" smtClean="0">
                <a:latin typeface="바탕"/>
                <a:ea typeface="바탕"/>
              </a:rPr>
              <a:t>} </a:t>
            </a:r>
            <a:endParaRPr lang="ko-KR" altLang="en-US" dirty="0"/>
          </a:p>
          <a:p>
            <a:endParaRPr lang="en-US" altLang="ko-KR" dirty="0">
              <a:latin typeface="바탕"/>
              <a:ea typeface="바탕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831226" y="518834"/>
            <a:ext cx="0" cy="162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7955280" y="1184362"/>
            <a:ext cx="1551072" cy="89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9511492" y="1374884"/>
            <a:ext cx="19452" cy="110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7831226" y="2251410"/>
            <a:ext cx="1689992" cy="29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7816305" y="2363990"/>
            <a:ext cx="14921" cy="74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170403" y="1991851"/>
            <a:ext cx="399198" cy="30264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280910" y="949741"/>
            <a:ext cx="992590" cy="47587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구부러진 연결선 38"/>
          <p:cNvCxnSpPr>
            <a:stCxn id="34" idx="0"/>
            <a:endCxn id="35" idx="1"/>
          </p:cNvCxnSpPr>
          <p:nvPr/>
        </p:nvCxnSpPr>
        <p:spPr>
          <a:xfrm rot="5400000" flipH="1" flipV="1">
            <a:off x="8411926" y="-22493"/>
            <a:ext cx="972420" cy="3056269"/>
          </a:xfrm>
          <a:prstGeom prst="curvedConnector3">
            <a:avLst>
              <a:gd name="adj1" fmla="val 1306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6"/>
          <p:cNvSpPr txBox="1"/>
          <p:nvPr/>
        </p:nvSpPr>
        <p:spPr>
          <a:xfrm>
            <a:off x="7750420" y="3349358"/>
            <a:ext cx="31425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 = 2, y=3;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(“%</a:t>
            </a:r>
            <a:r>
              <a:rPr lang="en-US" altLang="ko-KR" dirty="0" err="1" smtClean="0"/>
              <a:t>d”,add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return 0;}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add(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b)</a:t>
            </a:r>
          </a:p>
          <a:p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/>
              <a:t>     return (</a:t>
            </a:r>
            <a:r>
              <a:rPr lang="en-US" altLang="ko-KR" dirty="0" err="1"/>
              <a:t>a+b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823765" y="3690851"/>
            <a:ext cx="1860562" cy="2789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800535" y="5373544"/>
            <a:ext cx="1860562" cy="10106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8309" y="752514"/>
            <a:ext cx="9875520" cy="77798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</a:rPr>
              <a:t>4. </a:t>
            </a:r>
            <a:r>
              <a:rPr lang="ko-KR" alt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</a:rPr>
              <a:t>배열</a:t>
            </a:r>
            <a:r>
              <a:rPr lang="en-US" altLang="ko-K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</a:rPr>
              <a:t>: </a:t>
            </a:r>
            <a:r>
              <a:rPr lang="ko-KR" alt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n-ea"/>
                <a:ea typeface="+mn-ea"/>
              </a:rPr>
              <a:t>동일한 타입의 데이터 여러 개를 저장하는 저장 장소</a:t>
            </a:r>
            <a:endParaRPr lang="ko-KR" alt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0958" y="1799105"/>
            <a:ext cx="9872871" cy="88535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각각의 데이터는 정수로 된 번호에 의해서 접근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대량의 데이터 효율적 처리</a:t>
            </a: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41675" y="3129597"/>
            <a:ext cx="9875520" cy="662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</a:t>
            </a:r>
            <a:r>
              <a:rPr lang="ko-KR" altLang="en-US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배열선언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221130" y="3886359"/>
            <a:ext cx="4458914" cy="2730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816B5D"/>
                </a:solidFill>
              </a:rPr>
              <a:t>자료형</a:t>
            </a:r>
            <a:r>
              <a:rPr lang="ko-KR" altLang="en-US" dirty="0">
                <a:solidFill>
                  <a:srgbClr val="816B5D"/>
                </a:solidFill>
              </a:rPr>
              <a:t> </a:t>
            </a:r>
            <a:r>
              <a:rPr lang="ko-KR" altLang="en-US" dirty="0" smtClean="0">
                <a:solidFill>
                  <a:srgbClr val="816B5D"/>
                </a:solidFill>
              </a:rPr>
              <a:t> </a:t>
            </a:r>
            <a:r>
              <a:rPr lang="ko-KR" altLang="en-US" dirty="0" err="1" smtClean="0">
                <a:solidFill>
                  <a:srgbClr val="816B5D"/>
                </a:solidFill>
              </a:rPr>
              <a:t>배열이름</a:t>
            </a:r>
            <a:r>
              <a:rPr lang="en-US" altLang="ko-KR" dirty="0" smtClean="0">
                <a:solidFill>
                  <a:srgbClr val="816B5D"/>
                </a:solidFill>
              </a:rPr>
              <a:t>[</a:t>
            </a:r>
            <a:r>
              <a:rPr lang="ko-KR" altLang="en-US" dirty="0" err="1" smtClean="0">
                <a:solidFill>
                  <a:srgbClr val="816B5D"/>
                </a:solidFill>
              </a:rPr>
              <a:t>배열크기</a:t>
            </a:r>
            <a:r>
              <a:rPr lang="en-US" altLang="ko-KR" dirty="0" smtClean="0">
                <a:solidFill>
                  <a:srgbClr val="816B5D"/>
                </a:solidFill>
              </a:rPr>
              <a:t>];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rgbClr val="816B5D"/>
                </a:solidFill>
              </a:rPr>
              <a:t>Ex) </a:t>
            </a:r>
            <a:r>
              <a:rPr lang="en-US" altLang="ko-KR" dirty="0" err="1" smtClean="0">
                <a:solidFill>
                  <a:srgbClr val="816B5D"/>
                </a:solidFill>
              </a:rPr>
              <a:t>int</a:t>
            </a:r>
            <a:r>
              <a:rPr lang="en-US" altLang="ko-KR" dirty="0" smtClean="0">
                <a:solidFill>
                  <a:srgbClr val="816B5D"/>
                </a:solidFill>
              </a:rPr>
              <a:t> grade [5];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816B5D"/>
                </a:solidFill>
              </a:rPr>
              <a:t>배열크기는</a:t>
            </a:r>
            <a:r>
              <a:rPr lang="ko-KR" altLang="en-US" dirty="0" smtClean="0">
                <a:solidFill>
                  <a:srgbClr val="816B5D"/>
                </a:solidFill>
              </a:rPr>
              <a:t> 양의 정수만 가능</a:t>
            </a:r>
            <a:endParaRPr lang="en-US" altLang="ko-KR" dirty="0" smtClean="0">
              <a:solidFill>
                <a:srgbClr val="816B5D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816B5D"/>
                </a:solidFill>
              </a:rPr>
              <a:t>배열원소</a:t>
            </a:r>
            <a:endParaRPr lang="en-US" altLang="ko-KR" dirty="0" smtClean="0">
              <a:solidFill>
                <a:srgbClr val="816B5D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816B5D"/>
                </a:solidFill>
              </a:rPr>
              <a:t>인덱스</a:t>
            </a:r>
            <a:endParaRPr lang="en-US" altLang="ko-KR" dirty="0" smtClean="0">
              <a:solidFill>
                <a:srgbClr val="816B5D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816B5D"/>
                </a:solidFill>
              </a:rPr>
              <a:t>배열원소의</a:t>
            </a:r>
            <a:r>
              <a:rPr lang="ko-KR" altLang="en-US" dirty="0" smtClean="0">
                <a:solidFill>
                  <a:srgbClr val="816B5D"/>
                </a:solidFill>
              </a:rPr>
              <a:t> 접근</a:t>
            </a:r>
            <a:endParaRPr lang="en-US" altLang="ko-KR" dirty="0" smtClean="0">
              <a:solidFill>
                <a:srgbClr val="816B5D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956069" y="4371928"/>
            <a:ext cx="5400600" cy="923330"/>
            <a:chOff x="1619672" y="5399262"/>
            <a:chExt cx="5400600" cy="923330"/>
          </a:xfrm>
        </p:grpSpPr>
        <p:sp>
          <p:nvSpPr>
            <p:cNvPr id="21" name="TextBox 3"/>
            <p:cNvSpPr txBox="1"/>
            <p:nvPr/>
          </p:nvSpPr>
          <p:spPr>
            <a:xfrm>
              <a:off x="1619672" y="5399262"/>
              <a:ext cx="108012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dirty="0" smtClean="0"/>
            </a:p>
            <a:p>
              <a:pPr algn="just"/>
              <a:r>
                <a:rPr lang="en-US" altLang="ko-KR" dirty="0" smtClean="0"/>
                <a:t>grade[0]</a:t>
              </a:r>
            </a:p>
            <a:p>
              <a:endParaRPr lang="ko-KR" altLang="en-US" dirty="0"/>
            </a:p>
          </p:txBody>
        </p:sp>
        <p:sp>
          <p:nvSpPr>
            <p:cNvPr id="22" name="TextBox 4"/>
            <p:cNvSpPr txBox="1"/>
            <p:nvPr/>
          </p:nvSpPr>
          <p:spPr>
            <a:xfrm>
              <a:off x="2699792" y="5399262"/>
              <a:ext cx="108012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dirty="0" smtClean="0"/>
            </a:p>
            <a:p>
              <a:pPr algn="just"/>
              <a:r>
                <a:rPr lang="en-US" altLang="ko-KR" dirty="0" smtClean="0"/>
                <a:t>grade[1]</a:t>
              </a:r>
            </a:p>
            <a:p>
              <a:endParaRPr lang="ko-KR" altLang="en-US" dirty="0"/>
            </a:p>
          </p:txBody>
        </p:sp>
        <p:sp>
          <p:nvSpPr>
            <p:cNvPr id="23" name="TextBox 5"/>
            <p:cNvSpPr txBox="1"/>
            <p:nvPr/>
          </p:nvSpPr>
          <p:spPr>
            <a:xfrm>
              <a:off x="3779912" y="5399262"/>
              <a:ext cx="108012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dirty="0" smtClean="0"/>
            </a:p>
            <a:p>
              <a:r>
                <a:rPr lang="en-US" altLang="ko-KR" dirty="0" smtClean="0"/>
                <a:t>grade[2]</a:t>
              </a:r>
            </a:p>
            <a:p>
              <a:endParaRPr lang="ko-KR" altLang="en-US" dirty="0"/>
            </a:p>
          </p:txBody>
        </p:sp>
        <p:sp>
          <p:nvSpPr>
            <p:cNvPr id="24" name="TextBox 6"/>
            <p:cNvSpPr txBox="1"/>
            <p:nvPr/>
          </p:nvSpPr>
          <p:spPr>
            <a:xfrm>
              <a:off x="4860032" y="5399262"/>
              <a:ext cx="108012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dirty="0" smtClean="0"/>
            </a:p>
            <a:p>
              <a:r>
                <a:rPr lang="en-US" altLang="ko-KR" dirty="0" smtClean="0"/>
                <a:t>grade[3]</a:t>
              </a:r>
            </a:p>
            <a:p>
              <a:endParaRPr lang="ko-KR" altLang="en-US" dirty="0"/>
            </a:p>
          </p:txBody>
        </p:sp>
        <p:sp>
          <p:nvSpPr>
            <p:cNvPr id="25" name="TextBox 7"/>
            <p:cNvSpPr txBox="1"/>
            <p:nvPr/>
          </p:nvSpPr>
          <p:spPr>
            <a:xfrm>
              <a:off x="5940152" y="5399262"/>
              <a:ext cx="108012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dirty="0" smtClean="0"/>
            </a:p>
            <a:p>
              <a:r>
                <a:rPr lang="en-US" altLang="ko-KR" dirty="0" smtClean="0"/>
                <a:t>grade[4]</a:t>
              </a: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65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347</TotalTime>
  <Words>954</Words>
  <Application>Microsoft Office PowerPoint</Application>
  <PresentationFormat>와이드스크린</PresentationFormat>
  <Paragraphs>302</Paragraphs>
  <Slides>18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맑은 고딕</vt:lpstr>
      <vt:lpstr>바탕</vt:lpstr>
      <vt:lpstr>Arial</vt:lpstr>
      <vt:lpstr>Corbel</vt:lpstr>
      <vt:lpstr>Wingdings</vt:lpstr>
      <vt:lpstr>기본</vt:lpstr>
      <vt:lpstr>C언어 세미나</vt:lpstr>
      <vt:lpstr>1. 조건문</vt:lpstr>
      <vt:lpstr>-If 문 : 조건식(수식) 참일때 문장 실행</vt:lpstr>
      <vt:lpstr>-다중 If 문</vt:lpstr>
      <vt:lpstr>2. 반복문</vt:lpstr>
      <vt:lpstr>-do…while 문 : 적어도한번 반복문장 실행 후 반복 여부 결정</vt:lpstr>
      <vt:lpstr>3. 함수</vt:lpstr>
      <vt:lpstr>-함수 호출과 반환</vt:lpstr>
      <vt:lpstr>4. 배열: 동일한 타입의 데이터 여러 개를 저장하는 저장 장소</vt:lpstr>
      <vt:lpstr>-배열 초기화</vt:lpstr>
      <vt:lpstr>5. 구동영상</vt:lpstr>
      <vt:lpstr>-포인터</vt:lpstr>
      <vt:lpstr>-간접 참조 연산자 *</vt:lpstr>
      <vt:lpstr>-포인터의 연산</vt:lpstr>
      <vt:lpstr>-포인터의 연산</vt:lpstr>
      <vt:lpstr>-포인터와 배열</vt:lpstr>
      <vt:lpstr>-포인터와 함수</vt:lpstr>
      <vt:lpstr>-포인터와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세미나</dc:title>
  <dc:creator>user</dc:creator>
  <cp:lastModifiedBy>user</cp:lastModifiedBy>
  <cp:revision>20</cp:revision>
  <dcterms:created xsi:type="dcterms:W3CDTF">2021-07-02T09:17:50Z</dcterms:created>
  <dcterms:modified xsi:type="dcterms:W3CDTF">2021-07-16T10:46:28Z</dcterms:modified>
</cp:coreProperties>
</file>