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6.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89" r:id="rId5"/>
    <p:sldId id="286" r:id="rId6"/>
    <p:sldId id="299" r:id="rId7"/>
    <p:sldId id="296" r:id="rId8"/>
    <p:sldId id="287" r:id="rId9"/>
    <p:sldId id="297" r:id="rId10"/>
    <p:sldId id="264" r:id="rId11"/>
    <p:sldId id="294" r:id="rId12"/>
    <p:sldId id="300" r:id="rId13"/>
    <p:sldId id="298" r:id="rId14"/>
    <p:sldId id="281" r:id="rId15"/>
    <p:sldId id="303" r:id="rId16"/>
    <p:sldId id="301" r:id="rId17"/>
    <p:sldId id="305" r:id="rId18"/>
    <p:sldId id="306" r:id="rId19"/>
    <p:sldId id="307" r:id="rId20"/>
    <p:sldId id="308" r:id="rId21"/>
    <p:sldId id="278"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a:srgbClr val="FFD85B"/>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0"/>
  </p:normalViewPr>
  <p:slideViewPr>
    <p:cSldViewPr snapToGrid="0">
      <p:cViewPr varScale="1">
        <p:scale>
          <a:sx n="95" d="100"/>
          <a:sy n="95" d="100"/>
        </p:scale>
        <p:origin x="163" y="77"/>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7c9b5977f6306bc/Desktop/Promilo/my%20analysis.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c7c9b5977f6306bc/Desktop/Promilo/my%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'[my analysis.xlsx]User Acquisition'!$B$1</c:f>
              <c:strCache>
                <c:ptCount val="1"/>
                <c:pt idx="0">
                  <c:v>New 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strRef>
              <c:f>'[my analysis.xlsx]User Acquisition'!$A$2:$A$7</c:f>
              <c:strCache>
                <c:ptCount val="6"/>
                <c:pt idx="0">
                  <c:v>Display</c:v>
                </c:pt>
                <c:pt idx="1">
                  <c:v>Organic Search</c:v>
                </c:pt>
                <c:pt idx="2">
                  <c:v>Paid Search</c:v>
                </c:pt>
                <c:pt idx="3">
                  <c:v>Direct</c:v>
                </c:pt>
                <c:pt idx="4">
                  <c:v>Unassigned</c:v>
                </c:pt>
                <c:pt idx="5">
                  <c:v>Organic Social</c:v>
                </c:pt>
              </c:strCache>
            </c:strRef>
          </c:cat>
          <c:val>
            <c:numRef>
              <c:f>'[my analysis.xlsx]User Acquisition'!$B$2:$B$7</c:f>
              <c:numCache>
                <c:formatCode>General</c:formatCode>
                <c:ptCount val="6"/>
                <c:pt idx="0">
                  <c:v>9957</c:v>
                </c:pt>
                <c:pt idx="1">
                  <c:v>7652</c:v>
                </c:pt>
                <c:pt idx="2">
                  <c:v>3025</c:v>
                </c:pt>
                <c:pt idx="3">
                  <c:v>1903</c:v>
                </c:pt>
                <c:pt idx="4">
                  <c:v>325</c:v>
                </c:pt>
                <c:pt idx="5">
                  <c:v>10</c:v>
                </c:pt>
              </c:numCache>
            </c:numRef>
          </c:val>
          <c:extLst>
            <c:ext xmlns:c16="http://schemas.microsoft.com/office/drawing/2014/chart" uri="{C3380CC4-5D6E-409C-BE32-E72D297353CC}">
              <c16:uniqueId val="{00000000-082D-4768-A71D-78AF074E56DD}"/>
            </c:ext>
          </c:extLst>
        </c:ser>
        <c:ser>
          <c:idx val="1"/>
          <c:order val="1"/>
          <c:tx>
            <c:strRef>
              <c:f>'[my analysis.xlsx]User Acquisition'!$H$1</c:f>
              <c:strCache>
                <c:ptCount val="1"/>
                <c:pt idx="0">
                  <c:v>Conversions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invertIfNegative val="0"/>
          <c:cat>
            <c:strRef>
              <c:f>'[my analysis.xlsx]User Acquisition'!$A$2:$A$7</c:f>
              <c:strCache>
                <c:ptCount val="6"/>
                <c:pt idx="0">
                  <c:v>Display</c:v>
                </c:pt>
                <c:pt idx="1">
                  <c:v>Organic Search</c:v>
                </c:pt>
                <c:pt idx="2">
                  <c:v>Paid Search</c:v>
                </c:pt>
                <c:pt idx="3">
                  <c:v>Direct</c:v>
                </c:pt>
                <c:pt idx="4">
                  <c:v>Unassigned</c:v>
                </c:pt>
                <c:pt idx="5">
                  <c:v>Organic Social</c:v>
                </c:pt>
              </c:strCache>
            </c:strRef>
          </c:cat>
          <c:val>
            <c:numRef>
              <c:f>'[my analysis.xlsx]User Acquisition'!$H$2:$H$7</c:f>
              <c:numCache>
                <c:formatCode>General</c:formatCode>
                <c:ptCount val="6"/>
                <c:pt idx="0">
                  <c:v>37434</c:v>
                </c:pt>
                <c:pt idx="1">
                  <c:v>109801</c:v>
                </c:pt>
                <c:pt idx="2">
                  <c:v>14770</c:v>
                </c:pt>
                <c:pt idx="3">
                  <c:v>31093</c:v>
                </c:pt>
                <c:pt idx="4">
                  <c:v>789</c:v>
                </c:pt>
                <c:pt idx="5">
                  <c:v>27</c:v>
                </c:pt>
              </c:numCache>
            </c:numRef>
          </c:val>
          <c:extLst>
            <c:ext xmlns:c16="http://schemas.microsoft.com/office/drawing/2014/chart" uri="{C3380CC4-5D6E-409C-BE32-E72D297353CC}">
              <c16:uniqueId val="{00000001-082D-4768-A71D-78AF074E56DD}"/>
            </c:ext>
          </c:extLst>
        </c:ser>
        <c:dLbls>
          <c:showLegendKey val="0"/>
          <c:showVal val="0"/>
          <c:showCatName val="0"/>
          <c:showSerName val="0"/>
          <c:showPercent val="0"/>
          <c:showBubbleSize val="0"/>
        </c:dLbls>
        <c:gapWidth val="150"/>
        <c:shape val="box"/>
        <c:axId val="283467183"/>
        <c:axId val="365532575"/>
        <c:axId val="0"/>
      </c:bar3DChart>
      <c:catAx>
        <c:axId val="2834671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65532575"/>
        <c:crosses val="autoZero"/>
        <c:auto val="1"/>
        <c:lblAlgn val="ctr"/>
        <c:lblOffset val="100"/>
        <c:noMultiLvlLbl val="0"/>
      </c:catAx>
      <c:valAx>
        <c:axId val="365532575"/>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83467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777777777777779E-3"/>
          <c:y val="4.8036414227411374E-2"/>
          <c:w val="0.92193941382327205"/>
          <c:h val="0.9378352286468794"/>
        </c:manualLayout>
      </c:layout>
      <c:doughnutChart>
        <c:varyColors val="1"/>
        <c:ser>
          <c:idx val="0"/>
          <c:order val="0"/>
          <c:tx>
            <c:strRef>
              <c:f>'[my analysis.xlsx]User Acquisition'!$J$1</c:f>
              <c:strCache>
                <c:ptCount val="1"/>
                <c:pt idx="0">
                  <c:v>conversion rate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6630-4237-BBE6-D7EF68E273D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6630-4237-BBE6-D7EF68E273D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6630-4237-BBE6-D7EF68E273D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6630-4237-BBE6-D7EF68E273D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6630-4237-BBE6-D7EF68E273D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B-6630-4237-BBE6-D7EF68E273D6}"/>
              </c:ext>
            </c:extLst>
          </c:dPt>
          <c:cat>
            <c:strRef>
              <c:f>'[my analysis.xlsx]User Acquisition'!$A$2:$A$7</c:f>
              <c:strCache>
                <c:ptCount val="6"/>
                <c:pt idx="0">
                  <c:v>Display</c:v>
                </c:pt>
                <c:pt idx="1">
                  <c:v>Organic Search</c:v>
                </c:pt>
                <c:pt idx="2">
                  <c:v>Paid Search</c:v>
                </c:pt>
                <c:pt idx="3">
                  <c:v>Direct</c:v>
                </c:pt>
                <c:pt idx="4">
                  <c:v>Unassigned</c:v>
                </c:pt>
                <c:pt idx="5">
                  <c:v>Organic Social</c:v>
                </c:pt>
              </c:strCache>
            </c:strRef>
          </c:cat>
          <c:val>
            <c:numRef>
              <c:f>'[my analysis.xlsx]User Acquisition'!$J$2:$J$7</c:f>
              <c:numCache>
                <c:formatCode>General</c:formatCode>
                <c:ptCount val="6"/>
                <c:pt idx="0">
                  <c:v>3.7595661343778248</c:v>
                </c:pt>
                <c:pt idx="1">
                  <c:v>14.34932043910089</c:v>
                </c:pt>
                <c:pt idx="2">
                  <c:v>4.8826446280991735</c:v>
                </c:pt>
                <c:pt idx="3">
                  <c:v>16.338938518129268</c:v>
                </c:pt>
                <c:pt idx="4">
                  <c:v>2.4276923076923076</c:v>
                </c:pt>
                <c:pt idx="5">
                  <c:v>2.7</c:v>
                </c:pt>
              </c:numCache>
            </c:numRef>
          </c:val>
          <c:extLst>
            <c:ext xmlns:c16="http://schemas.microsoft.com/office/drawing/2014/chart" uri="{C3380CC4-5D6E-409C-BE32-E72D297353CC}">
              <c16:uniqueId val="{0000000C-03C5-46AE-8E34-B926086D7ED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 analysis.xlsx]Event Report!PivotTable3</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 events that attract users</a:t>
            </a:r>
          </a:p>
        </c:rich>
      </c:tx>
      <c:layout>
        <c:manualLayout>
          <c:xMode val="edge"/>
          <c:yMode val="edge"/>
          <c:x val="0.27165266841644797"/>
          <c:y val="5.916447944006999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'Event Report'!$I$6</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'Event Report'!$H$7:$H$17</c:f>
              <c:strCache>
                <c:ptCount val="10"/>
                <c:pt idx="0">
                  <c:v>(not set)</c:v>
                </c:pt>
                <c:pt idx="1">
                  <c:v>app_remove</c:v>
                </c:pt>
                <c:pt idx="2">
                  <c:v>first_open</c:v>
                </c:pt>
                <c:pt idx="3">
                  <c:v>Promilo111_login</c:v>
                </c:pt>
                <c:pt idx="4">
                  <c:v>Promilo1116_login</c:v>
                </c:pt>
                <c:pt idx="5">
                  <c:v>Promilo1116_storyboard</c:v>
                </c:pt>
                <c:pt idx="6">
                  <c:v>Promilo113_login</c:v>
                </c:pt>
                <c:pt idx="7">
                  <c:v>screen_view</c:v>
                </c:pt>
                <c:pt idx="8">
                  <c:v>session_start</c:v>
                </c:pt>
                <c:pt idx="9">
                  <c:v>user_engagement</c:v>
                </c:pt>
              </c:strCache>
            </c:strRef>
          </c:cat>
          <c:val>
            <c:numRef>
              <c:f>'Event Report'!$I$7:$I$17</c:f>
              <c:numCache>
                <c:formatCode>General</c:formatCode>
                <c:ptCount val="10"/>
                <c:pt idx="0">
                  <c:v>22269</c:v>
                </c:pt>
                <c:pt idx="1">
                  <c:v>18030</c:v>
                </c:pt>
                <c:pt idx="2">
                  <c:v>23059</c:v>
                </c:pt>
                <c:pt idx="3">
                  <c:v>3517</c:v>
                </c:pt>
                <c:pt idx="4">
                  <c:v>2263</c:v>
                </c:pt>
                <c:pt idx="5">
                  <c:v>2464</c:v>
                </c:pt>
                <c:pt idx="6">
                  <c:v>6174</c:v>
                </c:pt>
                <c:pt idx="7">
                  <c:v>23254</c:v>
                </c:pt>
                <c:pt idx="8">
                  <c:v>23226</c:v>
                </c:pt>
                <c:pt idx="9">
                  <c:v>22699</c:v>
                </c:pt>
              </c:numCache>
            </c:numRef>
          </c:val>
          <c:extLst>
            <c:ext xmlns:c16="http://schemas.microsoft.com/office/drawing/2014/chart" uri="{C3380CC4-5D6E-409C-BE32-E72D297353CC}">
              <c16:uniqueId val="{00000000-B5EF-439A-ABD3-6A86FB061A32}"/>
            </c:ext>
          </c:extLst>
        </c:ser>
        <c:dLbls>
          <c:showLegendKey val="0"/>
          <c:showVal val="0"/>
          <c:showCatName val="0"/>
          <c:showSerName val="0"/>
          <c:showPercent val="0"/>
          <c:showBubbleSize val="0"/>
        </c:dLbls>
        <c:gapWidth val="100"/>
        <c:overlap val="-24"/>
        <c:axId val="2120634784"/>
        <c:axId val="996961136"/>
      </c:barChart>
      <c:catAx>
        <c:axId val="21206347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6961136"/>
        <c:crosses val="autoZero"/>
        <c:auto val="1"/>
        <c:lblAlgn val="ctr"/>
        <c:lblOffset val="100"/>
        <c:noMultiLvlLbl val="0"/>
      </c:catAx>
      <c:valAx>
        <c:axId val="996961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0634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a:solidFill>
        <a:schemeClr val="accent1">
          <a:lumMod val="7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b="1" i="1" dirty="0">
                <a:solidFill>
                  <a:schemeClr val="tx1"/>
                </a:solidFill>
              </a:rPr>
              <a:t>Conversions By demographic</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3.5020166689721777E-3"/>
          <c:w val="0.93888888888888888"/>
          <c:h val="0.89814814814814814"/>
        </c:manualLayout>
      </c:layout>
      <c:ofPieChart>
        <c:ofPieType val="pie"/>
        <c:varyColors val="1"/>
        <c:ser>
          <c:idx val="0"/>
          <c:order val="0"/>
          <c:tx>
            <c:strRef>
              <c:f>'[my analysis.xlsx]Demographics Report'!$I$1</c:f>
              <c:strCache>
                <c:ptCount val="1"/>
                <c:pt idx="0">
                  <c:v>Conversions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39-4799-9C78-7AE58E2161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39-4799-9C78-7AE58E2161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39-4799-9C78-7AE58E2161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39-4799-9C78-7AE58E2161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39-4799-9C78-7AE58E2161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239-4799-9C78-7AE58E2161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239-4799-9C78-7AE58E2161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239-4799-9C78-7AE58E2161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239-4799-9C78-7AE58E2161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239-4799-9C78-7AE58E2161B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7239-4799-9C78-7AE58E2161B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7239-4799-9C78-7AE58E2161B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7239-4799-9C78-7AE58E2161B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7239-4799-9C78-7AE58E2161B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7239-4799-9C78-7AE58E2161BC}"/>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7239-4799-9C78-7AE58E2161BC}"/>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7239-4799-9C78-7AE58E2161BC}"/>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7239-4799-9C78-7AE58E2161BC}"/>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7239-4799-9C78-7AE58E2161BC}"/>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7239-4799-9C78-7AE58E2161BC}"/>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7239-4799-9C78-7AE58E2161BC}"/>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7239-4799-9C78-7AE58E2161BC}"/>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7239-4799-9C78-7AE58E2161BC}"/>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7239-4799-9C78-7AE58E2161BC}"/>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7239-4799-9C78-7AE58E2161BC}"/>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7239-4799-9C78-7AE58E2161BC}"/>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7239-4799-9C78-7AE58E2161BC}"/>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7239-4799-9C78-7AE58E2161BC}"/>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7239-4799-9C78-7AE58E2161BC}"/>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7239-4799-9C78-7AE58E2161BC}"/>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7239-4799-9C78-7AE58E2161BC}"/>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7239-4799-9C78-7AE58E2161BC}"/>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7239-4799-9C78-7AE58E2161BC}"/>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7239-4799-9C78-7AE58E2161BC}"/>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7239-4799-9C78-7AE58E2161BC}"/>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7239-4799-9C78-7AE58E2161BC}"/>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7239-4799-9C78-7AE58E2161BC}"/>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7239-4799-9C78-7AE58E2161BC}"/>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7239-4799-9C78-7AE58E2161BC}"/>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7239-4799-9C78-7AE58E2161BC}"/>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7239-4799-9C78-7AE58E2161BC}"/>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7239-4799-9C78-7AE58E2161BC}"/>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7239-4799-9C78-7AE58E2161BC}"/>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7239-4799-9C78-7AE58E2161BC}"/>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7239-4799-9C78-7AE58E2161BC}"/>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7239-4799-9C78-7AE58E2161BC}"/>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7239-4799-9C78-7AE58E2161BC}"/>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7239-4799-9C78-7AE58E2161BC}"/>
              </c:ext>
            </c:extLst>
          </c:dPt>
          <c:cat>
            <c:strRef>
              <c:f>'[my analysis.xlsx]Demographics Report'!$A$2:$A$48</c:f>
              <c:strCache>
                <c:ptCount val="47"/>
                <c:pt idx="0">
                  <c:v>India</c:v>
                </c:pt>
                <c:pt idx="1">
                  <c:v>United States</c:v>
                </c:pt>
                <c:pt idx="2">
                  <c:v>Canada</c:v>
                </c:pt>
                <c:pt idx="3">
                  <c:v>(not set)</c:v>
                </c:pt>
                <c:pt idx="4">
                  <c:v>United Kingdom</c:v>
                </c:pt>
                <c:pt idx="5">
                  <c:v>Singapore</c:v>
                </c:pt>
                <c:pt idx="6">
                  <c:v>Japan</c:v>
                </c:pt>
                <c:pt idx="7">
                  <c:v>Australia</c:v>
                </c:pt>
                <c:pt idx="8">
                  <c:v>Bangladesh</c:v>
                </c:pt>
                <c:pt idx="9">
                  <c:v>Germany</c:v>
                </c:pt>
                <c:pt idx="10">
                  <c:v>Malaysia</c:v>
                </c:pt>
                <c:pt idx="11">
                  <c:v>Nepal</c:v>
                </c:pt>
                <c:pt idx="12">
                  <c:v>Saudi Arabia</c:v>
                </c:pt>
                <c:pt idx="13">
                  <c:v>United Arab Emirates</c:v>
                </c:pt>
                <c:pt idx="14">
                  <c:v>Kuwait</c:v>
                </c:pt>
                <c:pt idx="15">
                  <c:v>Myanmar (Burma)</c:v>
                </c:pt>
                <c:pt idx="16">
                  <c:v>Qatar</c:v>
                </c:pt>
                <c:pt idx="17">
                  <c:v>China</c:v>
                </c:pt>
                <c:pt idx="18">
                  <c:v>Indonesia</c:v>
                </c:pt>
                <c:pt idx="19">
                  <c:v>Ireland</c:v>
                </c:pt>
                <c:pt idx="20">
                  <c:v>Italy</c:v>
                </c:pt>
                <c:pt idx="21">
                  <c:v>Netherlands</c:v>
                </c:pt>
                <c:pt idx="22">
                  <c:v>South Korea</c:v>
                </c:pt>
                <c:pt idx="23">
                  <c:v>Switzerland</c:v>
                </c:pt>
                <c:pt idx="24">
                  <c:v>Afghanistan</c:v>
                </c:pt>
                <c:pt idx="25">
                  <c:v>Argentina</c:v>
                </c:pt>
                <c:pt idx="26">
                  <c:v>Bahamas</c:v>
                </c:pt>
                <c:pt idx="27">
                  <c:v>Dominican Republic</c:v>
                </c:pt>
                <c:pt idx="28">
                  <c:v>France</c:v>
                </c:pt>
                <c:pt idx="29">
                  <c:v>Guernsey</c:v>
                </c:pt>
                <c:pt idx="30">
                  <c:v>Iran</c:v>
                </c:pt>
                <c:pt idx="31">
                  <c:v>Kyrgyzstan</c:v>
                </c:pt>
                <c:pt idx="32">
                  <c:v>Latvia</c:v>
                </c:pt>
                <c:pt idx="33">
                  <c:v>Norway</c:v>
                </c:pt>
                <c:pt idx="34">
                  <c:v>Oman</c:v>
                </c:pt>
                <c:pt idx="35">
                  <c:v>Panama</c:v>
                </c:pt>
                <c:pt idx="36">
                  <c:v>Romania</c:v>
                </c:pt>
                <c:pt idx="37">
                  <c:v>Russia</c:v>
                </c:pt>
                <c:pt idx="38">
                  <c:v>Serbia</c:v>
                </c:pt>
                <c:pt idx="39">
                  <c:v>Sweden</c:v>
                </c:pt>
                <c:pt idx="40">
                  <c:v>Czechia</c:v>
                </c:pt>
                <c:pt idx="41">
                  <c:v>Hungary</c:v>
                </c:pt>
                <c:pt idx="42">
                  <c:v>Kenya</c:v>
                </c:pt>
                <c:pt idx="43">
                  <c:v>Maldives</c:v>
                </c:pt>
                <c:pt idx="44">
                  <c:v>Pakistan</c:v>
                </c:pt>
                <c:pt idx="45">
                  <c:v>Sri Lanka</c:v>
                </c:pt>
                <c:pt idx="46">
                  <c:v>Ukraine</c:v>
                </c:pt>
              </c:strCache>
            </c:strRef>
          </c:cat>
          <c:val>
            <c:numRef>
              <c:f>'[my analysis.xlsx]Demographics Report'!$I$2:$I$48</c:f>
              <c:numCache>
                <c:formatCode>General</c:formatCode>
                <c:ptCount val="47"/>
                <c:pt idx="0">
                  <c:v>192766</c:v>
                </c:pt>
                <c:pt idx="1">
                  <c:v>643</c:v>
                </c:pt>
                <c:pt idx="2">
                  <c:v>121</c:v>
                </c:pt>
                <c:pt idx="3">
                  <c:v>54</c:v>
                </c:pt>
                <c:pt idx="4">
                  <c:v>43</c:v>
                </c:pt>
                <c:pt idx="5">
                  <c:v>29</c:v>
                </c:pt>
                <c:pt idx="6">
                  <c:v>24</c:v>
                </c:pt>
                <c:pt idx="7">
                  <c:v>22</c:v>
                </c:pt>
                <c:pt idx="8">
                  <c:v>20</c:v>
                </c:pt>
                <c:pt idx="9">
                  <c:v>9</c:v>
                </c:pt>
                <c:pt idx="10">
                  <c:v>19</c:v>
                </c:pt>
                <c:pt idx="11">
                  <c:v>18</c:v>
                </c:pt>
                <c:pt idx="12">
                  <c:v>13</c:v>
                </c:pt>
                <c:pt idx="13">
                  <c:v>15</c:v>
                </c:pt>
                <c:pt idx="14">
                  <c:v>11</c:v>
                </c:pt>
                <c:pt idx="15">
                  <c:v>16</c:v>
                </c:pt>
                <c:pt idx="16">
                  <c:v>4</c:v>
                </c:pt>
                <c:pt idx="17">
                  <c:v>5</c:v>
                </c:pt>
                <c:pt idx="18">
                  <c:v>3</c:v>
                </c:pt>
                <c:pt idx="19">
                  <c:v>4</c:v>
                </c:pt>
                <c:pt idx="20">
                  <c:v>4</c:v>
                </c:pt>
                <c:pt idx="21">
                  <c:v>10</c:v>
                </c:pt>
                <c:pt idx="22">
                  <c:v>11</c:v>
                </c:pt>
                <c:pt idx="23">
                  <c:v>2</c:v>
                </c:pt>
                <c:pt idx="24">
                  <c:v>2</c:v>
                </c:pt>
                <c:pt idx="25">
                  <c:v>2</c:v>
                </c:pt>
                <c:pt idx="26">
                  <c:v>2</c:v>
                </c:pt>
                <c:pt idx="27">
                  <c:v>2</c:v>
                </c:pt>
                <c:pt idx="28">
                  <c:v>7</c:v>
                </c:pt>
                <c:pt idx="29">
                  <c:v>2</c:v>
                </c:pt>
                <c:pt idx="30">
                  <c:v>1</c:v>
                </c:pt>
                <c:pt idx="31">
                  <c:v>2</c:v>
                </c:pt>
                <c:pt idx="32">
                  <c:v>1</c:v>
                </c:pt>
                <c:pt idx="33">
                  <c:v>1</c:v>
                </c:pt>
                <c:pt idx="34">
                  <c:v>2</c:v>
                </c:pt>
                <c:pt idx="35">
                  <c:v>1</c:v>
                </c:pt>
                <c:pt idx="36">
                  <c:v>1</c:v>
                </c:pt>
                <c:pt idx="37">
                  <c:v>4</c:v>
                </c:pt>
                <c:pt idx="38">
                  <c:v>2</c:v>
                </c:pt>
                <c:pt idx="39">
                  <c:v>2</c:v>
                </c:pt>
                <c:pt idx="40">
                  <c:v>2</c:v>
                </c:pt>
                <c:pt idx="41">
                  <c:v>1</c:v>
                </c:pt>
                <c:pt idx="42">
                  <c:v>0</c:v>
                </c:pt>
                <c:pt idx="43">
                  <c:v>1</c:v>
                </c:pt>
                <c:pt idx="44">
                  <c:v>2</c:v>
                </c:pt>
                <c:pt idx="45">
                  <c:v>1</c:v>
                </c:pt>
                <c:pt idx="46">
                  <c:v>7</c:v>
                </c:pt>
              </c:numCache>
            </c:numRef>
          </c:val>
          <c:extLst>
            <c:ext xmlns:c16="http://schemas.microsoft.com/office/drawing/2014/chart" uri="{C3380CC4-5D6E-409C-BE32-E72D297353CC}">
              <c16:uniqueId val="{00000060-7239-4799-9C78-7AE58E2161B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[my analysis.xlsx]Conversion Report!PivotTable4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err="1"/>
              <a:t>coversions</a:t>
            </a:r>
            <a:r>
              <a:rPr lang="en-IN" dirty="0"/>
              <a:t> and users</a:t>
            </a:r>
          </a:p>
        </c:rich>
      </c:tx>
      <c:layout>
        <c:manualLayout>
          <c:xMode val="edge"/>
          <c:yMode val="edge"/>
          <c:x val="0.22818568426369384"/>
          <c:y val="6.37941090696996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'Conversion Report'!$G$3</c:f>
              <c:strCache>
                <c:ptCount val="1"/>
                <c:pt idx="0">
                  <c:v> Conversions</c:v>
                </c:pt>
              </c:strCache>
            </c:strRef>
          </c:tx>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'Conversion Report'!$F$4:$F$9</c:f>
              <c:strCache>
                <c:ptCount val="5"/>
                <c:pt idx="0">
                  <c:v>app_remove</c:v>
                </c:pt>
                <c:pt idx="1">
                  <c:v>first_open</c:v>
                </c:pt>
                <c:pt idx="2">
                  <c:v>notification_receive</c:v>
                </c:pt>
                <c:pt idx="3">
                  <c:v>Promilo111_otp_screen</c:v>
                </c:pt>
                <c:pt idx="4">
                  <c:v>session_start</c:v>
                </c:pt>
              </c:strCache>
            </c:strRef>
          </c:cat>
          <c:val>
            <c:numRef>
              <c:f>'Conversion Report'!$G$4:$G$9</c:f>
              <c:numCache>
                <c:formatCode>General</c:formatCode>
                <c:ptCount val="5"/>
                <c:pt idx="0">
                  <c:v>12468</c:v>
                </c:pt>
                <c:pt idx="1">
                  <c:v>22872</c:v>
                </c:pt>
                <c:pt idx="2">
                  <c:v>94890</c:v>
                </c:pt>
                <c:pt idx="3">
                  <c:v>1738</c:v>
                </c:pt>
                <c:pt idx="4">
                  <c:v>56203</c:v>
                </c:pt>
              </c:numCache>
            </c:numRef>
          </c:val>
          <c:extLst>
            <c:ext xmlns:c16="http://schemas.microsoft.com/office/drawing/2014/chart" uri="{C3380CC4-5D6E-409C-BE32-E72D297353CC}">
              <c16:uniqueId val="{00000000-6279-4B25-837C-E229C68E5D05}"/>
            </c:ext>
          </c:extLst>
        </c:ser>
        <c:ser>
          <c:idx val="1"/>
          <c:order val="1"/>
          <c:tx>
            <c:strRef>
              <c:f>'Conversion Report'!$H$3</c:f>
              <c:strCache>
                <c:ptCount val="1"/>
                <c:pt idx="0">
                  <c:v>Total user</c:v>
                </c:pt>
              </c:strCache>
            </c:strRef>
          </c:tx>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'Conversion Report'!$F$4:$F$9</c:f>
              <c:strCache>
                <c:ptCount val="5"/>
                <c:pt idx="0">
                  <c:v>app_remove</c:v>
                </c:pt>
                <c:pt idx="1">
                  <c:v>first_open</c:v>
                </c:pt>
                <c:pt idx="2">
                  <c:v>notification_receive</c:v>
                </c:pt>
                <c:pt idx="3">
                  <c:v>Promilo111_otp_screen</c:v>
                </c:pt>
                <c:pt idx="4">
                  <c:v>session_start</c:v>
                </c:pt>
              </c:strCache>
            </c:strRef>
          </c:cat>
          <c:val>
            <c:numRef>
              <c:f>'Conversion Report'!$H$4:$H$9</c:f>
              <c:numCache>
                <c:formatCode>General</c:formatCode>
                <c:ptCount val="5"/>
                <c:pt idx="0">
                  <c:v>12538</c:v>
                </c:pt>
                <c:pt idx="1">
                  <c:v>23059</c:v>
                </c:pt>
                <c:pt idx="2">
                  <c:v>1311</c:v>
                </c:pt>
                <c:pt idx="3">
                  <c:v>855</c:v>
                </c:pt>
                <c:pt idx="4">
                  <c:v>21674</c:v>
                </c:pt>
              </c:numCache>
            </c:numRef>
          </c:val>
          <c:extLst>
            <c:ext xmlns:c16="http://schemas.microsoft.com/office/drawing/2014/chart" uri="{C3380CC4-5D6E-409C-BE32-E72D297353CC}">
              <c16:uniqueId val="{00000001-6279-4B25-837C-E229C68E5D05}"/>
            </c:ext>
          </c:extLst>
        </c:ser>
        <c:dLbls>
          <c:showLegendKey val="0"/>
          <c:showVal val="0"/>
          <c:showCatName val="0"/>
          <c:showSerName val="0"/>
          <c:showPercent val="0"/>
          <c:showBubbleSize val="0"/>
        </c:dLbls>
        <c:gapWidth val="115"/>
        <c:overlap val="-20"/>
        <c:axId val="994552896"/>
        <c:axId val="996952208"/>
      </c:barChart>
      <c:catAx>
        <c:axId val="99455289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6952208"/>
        <c:crosses val="autoZero"/>
        <c:auto val="1"/>
        <c:lblAlgn val="ctr"/>
        <c:lblOffset val="100"/>
        <c:noMultiLvlLbl val="0"/>
      </c:catAx>
      <c:valAx>
        <c:axId val="99695220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4552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rgbClr val="0090A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'[my analysis.xlsx]Gender Report'!$B$1</c:f>
              <c:strCache>
                <c:ptCount val="1"/>
                <c:pt idx="0">
                  <c:v>Users</c:v>
                </c:pt>
              </c:strCache>
            </c:strRef>
          </c:tx>
          <c:spPr>
            <a:solidFill>
              <a:schemeClr val="accent1"/>
            </a:solidFill>
            <a:ln>
              <a:noFill/>
            </a:ln>
            <a:effectLst/>
            <a:sp3d/>
          </c:spPr>
          <c:invertIfNegative val="0"/>
          <c:cat>
            <c:strRef>
              <c:f>'[my analysis.xlsx]Gender Report'!$A$2:$A$4</c:f>
              <c:strCache>
                <c:ptCount val="3"/>
                <c:pt idx="0">
                  <c:v>unknown</c:v>
                </c:pt>
                <c:pt idx="1">
                  <c:v>male</c:v>
                </c:pt>
                <c:pt idx="2">
                  <c:v>female</c:v>
                </c:pt>
              </c:strCache>
            </c:strRef>
          </c:cat>
          <c:val>
            <c:numRef>
              <c:f>'[my analysis.xlsx]Gender Report'!$B$2:$B$4</c:f>
              <c:numCache>
                <c:formatCode>General</c:formatCode>
                <c:ptCount val="3"/>
                <c:pt idx="0">
                  <c:v>13142</c:v>
                </c:pt>
                <c:pt idx="1">
                  <c:v>7218</c:v>
                </c:pt>
                <c:pt idx="2">
                  <c:v>4944</c:v>
                </c:pt>
              </c:numCache>
            </c:numRef>
          </c:val>
          <c:extLst>
            <c:ext xmlns:c16="http://schemas.microsoft.com/office/drawing/2014/chart" uri="{C3380CC4-5D6E-409C-BE32-E72D297353CC}">
              <c16:uniqueId val="{00000000-679A-4261-85FA-18BD18E7D3F9}"/>
            </c:ext>
          </c:extLst>
        </c:ser>
        <c:ser>
          <c:idx val="1"/>
          <c:order val="1"/>
          <c:tx>
            <c:strRef>
              <c:f>'[my analysis.xlsx]Gender Report'!$I$1</c:f>
              <c:strCache>
                <c:ptCount val="1"/>
                <c:pt idx="0">
                  <c:v>Conversions</c:v>
                </c:pt>
              </c:strCache>
            </c:strRef>
          </c:tx>
          <c:spPr>
            <a:solidFill>
              <a:schemeClr val="accent2"/>
            </a:solidFill>
            <a:ln>
              <a:noFill/>
            </a:ln>
            <a:effectLst/>
            <a:sp3d/>
          </c:spPr>
          <c:invertIfNegative val="0"/>
          <c:cat>
            <c:strRef>
              <c:f>'[my analysis.xlsx]Gender Report'!$A$2:$A$4</c:f>
              <c:strCache>
                <c:ptCount val="3"/>
                <c:pt idx="0">
                  <c:v>unknown</c:v>
                </c:pt>
                <c:pt idx="1">
                  <c:v>male</c:v>
                </c:pt>
                <c:pt idx="2">
                  <c:v>female</c:v>
                </c:pt>
              </c:strCache>
            </c:strRef>
          </c:cat>
          <c:val>
            <c:numRef>
              <c:f>'[my analysis.xlsx]Gender Report'!$I$2:$I$4</c:f>
              <c:numCache>
                <c:formatCode>General</c:formatCode>
                <c:ptCount val="3"/>
                <c:pt idx="0">
                  <c:v>93180</c:v>
                </c:pt>
                <c:pt idx="1">
                  <c:v>65651</c:v>
                </c:pt>
                <c:pt idx="2">
                  <c:v>35083</c:v>
                </c:pt>
              </c:numCache>
            </c:numRef>
          </c:val>
          <c:extLst>
            <c:ext xmlns:c16="http://schemas.microsoft.com/office/drawing/2014/chart" uri="{C3380CC4-5D6E-409C-BE32-E72D297353CC}">
              <c16:uniqueId val="{00000001-679A-4261-85FA-18BD18E7D3F9}"/>
            </c:ext>
          </c:extLst>
        </c:ser>
        <c:dLbls>
          <c:showLegendKey val="0"/>
          <c:showVal val="0"/>
          <c:showCatName val="0"/>
          <c:showSerName val="0"/>
          <c:showPercent val="0"/>
          <c:showBubbleSize val="0"/>
        </c:dLbls>
        <c:gapWidth val="150"/>
        <c:shape val="box"/>
        <c:axId val="600201823"/>
        <c:axId val="429512767"/>
        <c:axId val="634500159"/>
      </c:bar3DChart>
      <c:catAx>
        <c:axId val="6002018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512767"/>
        <c:crosses val="autoZero"/>
        <c:auto val="1"/>
        <c:lblAlgn val="ctr"/>
        <c:lblOffset val="100"/>
        <c:noMultiLvlLbl val="0"/>
      </c:catAx>
      <c:valAx>
        <c:axId val="42951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01823"/>
        <c:crosses val="autoZero"/>
        <c:crossBetween val="between"/>
      </c:valAx>
      <c:serAx>
        <c:axId val="63450015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51276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'[my analysis.xlsx]Traffic Aquisition'!$A$2:$A$7</cx:f>
        <cx:lvl ptCount="6">
          <cx:pt idx="0">Unassigned</cx:pt>
          <cx:pt idx="1">Display</cx:pt>
          <cx:pt idx="2">Organic Search</cx:pt>
          <cx:pt idx="3">Direct</cx:pt>
          <cx:pt idx="4">Paid Search</cx:pt>
          <cx:pt idx="5">Organic Social</cx:pt>
        </cx:lvl>
      </cx:strDim>
      <cx:numDim type="size">
        <cx:f>'[my analysis.xlsx]Traffic Aquisition'!$L$2:$L$7</cx:f>
        <cx:lvl ptCount="6" formatCode="General">
          <cx:pt idx="0">5.6339633815328432</cx:pt>
          <cx:pt idx="1">2.0837407677103923</cx:pt>
          <cx:pt idx="2">4.3714397190792038</cx:pt>
          <cx:pt idx="3">4.5759524987629883</cx:pt>
          <cx:pt idx="4">2.6108628394637332</cx:pt>
          <cx:pt idx="5">1.7272727272727273</cx:pt>
        </cx:lvl>
      </cx:numDim>
    </cx:data>
  </cx:chartData>
  <cx:chart>
    <cx:title pos="t" align="ctr" overlay="0">
      <cx:tx>
        <cx:txData>
          <cx:v>Conversion rate of total users</cx:v>
        </cx:txData>
      </cx:tx>
      <cx:txPr>
        <a:bodyPr spcFirstLastPara="1" vertOverflow="ellipsis" horzOverflow="overflow" wrap="square" lIns="0" tIns="0" rIns="0" bIns="0" anchor="ctr" anchorCtr="1"/>
        <a:lstStyle/>
        <a:p>
          <a:pPr algn="ctr" rtl="0">
            <a:defRPr/>
          </a:pPr>
          <a:r>
            <a:rPr lang="en-US" sz="1400" b="1" i="1" u="none" strike="noStrike" baseline="0">
              <a:solidFill>
                <a:srgbClr val="000000">
                  <a:lumMod val="65000"/>
                  <a:lumOff val="35000"/>
                </a:srgbClr>
              </a:solidFill>
              <a:latin typeface="Arial"/>
              <a:cs typeface="Arial"/>
            </a:rPr>
            <a:t>Conversion rate of total users</a:t>
          </a:r>
        </a:p>
      </cx:txPr>
    </cx:title>
    <cx:plotArea>
      <cx:plotAreaRegion>
        <cx:series layoutId="treemap" uniqueId="{C5FCF464-2FB7-4D4F-8E6C-96FC51D6DFD3}">
          <cx:dataLabels pos="inEnd">
            <cx:visibility seriesName="0" categoryName="1" value="0"/>
            <cx:separator>, </cx:separator>
          </cx:dataLabels>
          <cx:dataId val="0"/>
          <cx:layoutPr>
            <cx:parentLabelLayout val="banner"/>
          </cx:layoutPr>
        </cx:series>
      </cx:plotAreaRegion>
    </cx:plotArea>
    <cx:legend pos="b" align="ctr" overlay="0">
      <cx:txPr>
        <a:bodyPr spcFirstLastPara="1" vertOverflow="ellipsis" horzOverflow="overflow" wrap="square" lIns="0" tIns="0" rIns="0" bIns="0" anchor="ctr" anchorCtr="1"/>
        <a:lstStyle/>
        <a:p>
          <a:pPr algn="ctr" rtl="0">
            <a:defRPr b="1" i="1"/>
          </a:pPr>
          <a:endParaRPr lang="en-US" sz="900" b="1" i="1" u="none" strike="noStrike" baseline="0">
            <a:solidFill>
              <a:srgbClr val="000000"/>
            </a:solidFill>
            <a:latin typeface="Arial"/>
            <a:cs typeface="Arial"/>
          </a:endParaRPr>
        </a:p>
      </cx:txPr>
    </cx:legend>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6">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413">
  <cs:axisTitle>
    <cs:lnRef idx="0"/>
    <cs:fillRef idx="0"/>
    <cs:effectRef idx="0"/>
    <cs:fontRef idx="minor">
      <a:schemeClr val="tx2"/>
    </cs:fontRef>
    <cs:spPr>
      <a:solidFill>
        <a:schemeClr val="bg1">
          <a:lumMod val="65000"/>
        </a:schemeClr>
      </a:solidFill>
      <a:ln>
        <a:solidFill>
          <a:schemeClr val="bg1"/>
        </a:solidFill>
      </a:ln>
    </cs:spPr>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0.24799</cdr:x>
      <cdr:y>0.35205</cdr:y>
    </cdr:from>
    <cdr:to>
      <cdr:x>0.7287</cdr:x>
      <cdr:y>0.6975</cdr:y>
    </cdr:to>
    <cdr:sp macro="" textlink="">
      <cdr:nvSpPr>
        <cdr:cNvPr id="8" name="TextBox 7">
          <a:extLst xmlns:a="http://schemas.openxmlformats.org/drawingml/2006/main">
            <a:ext uri="{FF2B5EF4-FFF2-40B4-BE49-F238E27FC236}">
              <a16:creationId xmlns:a16="http://schemas.microsoft.com/office/drawing/2014/main" id="{B2241091-87B8-7F49-38FB-C02D7A44912C}"/>
            </a:ext>
          </a:extLst>
        </cdr:cNvPr>
        <cdr:cNvSpPr txBox="1"/>
      </cdr:nvSpPr>
      <cdr:spPr>
        <a:xfrm xmlns:a="http://schemas.openxmlformats.org/drawingml/2006/main">
          <a:off x="1133807" y="1582313"/>
          <a:ext cx="2197799" cy="15525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i="1" dirty="0"/>
            <a:t>THIS SHOWS COVERSION RATE OF DIRECT AND ORGANIC SEARCH CHANNEL IS HIGH</a:t>
          </a:r>
          <a:endParaRPr lang="en-IN" sz="1600" b="1" i="1" dirty="0"/>
        </a:p>
      </cdr:txBody>
    </cdr:sp>
  </cdr:relSizeAnchor>
</c:userShapes>
</file>

<file path=ppt/drawings/drawing2.xml><?xml version="1.0" encoding="utf-8"?>
<c:userShapes xmlns:c="http://schemas.openxmlformats.org/drawingml/2006/chart">
  <cdr:relSizeAnchor xmlns:cdr="http://schemas.openxmlformats.org/drawingml/2006/chartDrawing">
    <cdr:from>
      <cdr:x>0.66454</cdr:x>
      <cdr:y>0.59041</cdr:y>
    </cdr:from>
    <cdr:to>
      <cdr:x>0.70496</cdr:x>
      <cdr:y>0.62525</cdr:y>
    </cdr:to>
    <cdr:cxnSp macro="">
      <cdr:nvCxnSpPr>
        <cdr:cNvPr id="4" name="Straight Connector 3">
          <a:extLst xmlns:a="http://schemas.openxmlformats.org/drawingml/2006/main">
            <a:ext uri="{FF2B5EF4-FFF2-40B4-BE49-F238E27FC236}">
              <a16:creationId xmlns:a16="http://schemas.microsoft.com/office/drawing/2014/main" id="{3C57E57D-885C-0B84-9A59-B4A76E69D9D5}"/>
            </a:ext>
          </a:extLst>
        </cdr:cNvPr>
        <cdr:cNvCxnSpPr/>
      </cdr:nvCxnSpPr>
      <cdr:spPr>
        <a:xfrm xmlns:a="http://schemas.openxmlformats.org/drawingml/2006/main" flipH="1">
          <a:off x="3038273" y="2334638"/>
          <a:ext cx="184826" cy="137782"/>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2/17/2024</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22129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089699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2/17/2024</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2/17/2024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2/17/2024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2/17/2024</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2/17/2024</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2/17/2024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2/17/2024</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2/17/2024</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2/17/2024</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2/17/2024</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2/17/2024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2/17/2024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2"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mailto:babykirubha@gmail.com" TargetMode="External"/><Relationship Id="rId7" Type="http://schemas.openxmlformats.org/officeDocument/2006/relationships/image" Target="../media/image11.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a:solidFill>
                  <a:schemeClr val="bg1"/>
                </a:solidFill>
                <a:latin typeface="Gill Sans MT" panose="020B0502020104020203" pitchFamily="34" charset="0"/>
              </a:rPr>
              <a:t>DATA ANALYTICS</a:t>
            </a:r>
            <a:br>
              <a:rPr lang="en-US" sz="5000" dirty="0">
                <a:solidFill>
                  <a:schemeClr val="bg1"/>
                </a:solidFill>
                <a:latin typeface="Gill Sans MT" panose="020B0502020104020203" pitchFamily="34" charset="0"/>
              </a:rPr>
            </a:br>
            <a:r>
              <a:rPr lang="en-US" sz="5000" dirty="0">
                <a:latin typeface="Gill Sans MT" panose="020B0502020104020203" pitchFamily="34" charset="0"/>
              </a:rPr>
              <a:t>&amp; INSIGHTS</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anchor="ctr" anchorCtr="0">
            <a:normAutofit fontScale="85000" lnSpcReduction="10000"/>
          </a:bodyPr>
          <a:lstStyle/>
          <a:p>
            <a:r>
              <a:rPr lang="en-US" sz="2500" b="1" i="1" spc="65" dirty="0">
                <a:solidFill>
                  <a:schemeClr val="accent1"/>
                </a:solidFill>
                <a:latin typeface="Arial"/>
                <a:cs typeface="Arial"/>
              </a:rPr>
              <a:t>For </a:t>
            </a:r>
            <a:r>
              <a:rPr lang="en-US" dirty="0">
                <a:solidFill>
                  <a:srgbClr val="FFD85B"/>
                </a:solidFill>
                <a:effectLst/>
                <a:latin typeface="Söhne"/>
              </a:rPr>
              <a:t>Optimizing Page Performance for Enhanced App and Website Engagement</a:t>
            </a:r>
            <a:endParaRPr lang="en-US" sz="2500" spc="65" dirty="0">
              <a:solidFill>
                <a:srgbClr val="FFD85B"/>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EE5-5B9E-F52F-FDAF-8A3316B5D7CC}"/>
              </a:ext>
            </a:extLst>
          </p:cNvPr>
          <p:cNvSpPr>
            <a:spLocks noGrp="1"/>
          </p:cNvSpPr>
          <p:nvPr>
            <p:ph type="title"/>
          </p:nvPr>
        </p:nvSpPr>
        <p:spPr>
          <a:xfrm>
            <a:off x="194553" y="155643"/>
            <a:ext cx="11081426" cy="758758"/>
          </a:xfrm>
        </p:spPr>
        <p:txBody>
          <a:bodyPr/>
          <a:lstStyle/>
          <a:p>
            <a:r>
              <a:rPr lang="en-IN" dirty="0"/>
              <a:t>Analysis by cities, age:</a:t>
            </a:r>
          </a:p>
        </p:txBody>
      </p:sp>
      <p:sp>
        <p:nvSpPr>
          <p:cNvPr id="3" name="Slide Number Placeholder 2">
            <a:extLst>
              <a:ext uri="{FF2B5EF4-FFF2-40B4-BE49-F238E27FC236}">
                <a16:creationId xmlns:a16="http://schemas.microsoft.com/office/drawing/2014/main" id="{FBCF99E5-55B0-C7F1-26CC-5AFBC6938BB4}"/>
              </a:ext>
            </a:extLst>
          </p:cNvPr>
          <p:cNvSpPr>
            <a:spLocks noGrp="1"/>
          </p:cNvSpPr>
          <p:nvPr>
            <p:ph type="sldNum" sz="quarter" idx="12"/>
          </p:nvPr>
        </p:nvSpPr>
        <p:spPr/>
        <p:txBody>
          <a:bodyPr/>
          <a:lstStyle/>
          <a:p>
            <a:fld id="{82EE24B5-652C-4DB5-B7C3-B5BBEC1280B1}" type="slidenum">
              <a:rPr lang="en-US" smtClean="0"/>
              <a:t>10</a:t>
            </a:fld>
            <a:endParaRPr lang="en-US" dirty="0"/>
          </a:p>
        </p:txBody>
      </p:sp>
      <p:cxnSp>
        <p:nvCxnSpPr>
          <p:cNvPr id="5" name="Straight Connector 4">
            <a:extLst>
              <a:ext uri="{FF2B5EF4-FFF2-40B4-BE49-F238E27FC236}">
                <a16:creationId xmlns:a16="http://schemas.microsoft.com/office/drawing/2014/main" id="{BCA6DFF7-B2E2-6025-96FB-00009E2B8F41}"/>
              </a:ext>
            </a:extLst>
          </p:cNvPr>
          <p:cNvCxnSpPr>
            <a:cxnSpLocks/>
          </p:cNvCxnSpPr>
          <p:nvPr/>
        </p:nvCxnSpPr>
        <p:spPr>
          <a:xfrm>
            <a:off x="321013" y="797668"/>
            <a:ext cx="4153710"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a:extLst>
              <a:ext uri="{FF2B5EF4-FFF2-40B4-BE49-F238E27FC236}">
                <a16:creationId xmlns:a16="http://schemas.microsoft.com/office/drawing/2014/main" id="{B90B5748-422E-84B2-CD7C-4FC042058B1B}"/>
              </a:ext>
            </a:extLst>
          </p:cNvPr>
          <p:cNvGraphicFramePr>
            <a:graphicFrameLocks noGrp="1"/>
          </p:cNvGraphicFramePr>
          <p:nvPr>
            <p:extLst>
              <p:ext uri="{D42A27DB-BD31-4B8C-83A1-F6EECF244321}">
                <p14:modId xmlns:p14="http://schemas.microsoft.com/office/powerpoint/2010/main" val="3775036599"/>
              </p:ext>
            </p:extLst>
          </p:nvPr>
        </p:nvGraphicFramePr>
        <p:xfrm>
          <a:off x="486383" y="1264596"/>
          <a:ext cx="6322978" cy="3087689"/>
        </p:xfrm>
        <a:graphic>
          <a:graphicData uri="http://schemas.openxmlformats.org/drawingml/2006/table">
            <a:tbl>
              <a:tblPr firstRow="1">
                <a:tableStyleId>{21E4AEA4-8DFA-4A89-87EB-49C32662AFE0}</a:tableStyleId>
              </a:tblPr>
              <a:tblGrid>
                <a:gridCol w="1358968">
                  <a:extLst>
                    <a:ext uri="{9D8B030D-6E8A-4147-A177-3AD203B41FA5}">
                      <a16:colId xmlns:a16="http://schemas.microsoft.com/office/drawing/2014/main" val="450017056"/>
                    </a:ext>
                  </a:extLst>
                </a:gridCol>
                <a:gridCol w="1925205">
                  <a:extLst>
                    <a:ext uri="{9D8B030D-6E8A-4147-A177-3AD203B41FA5}">
                      <a16:colId xmlns:a16="http://schemas.microsoft.com/office/drawing/2014/main" val="2144675829"/>
                    </a:ext>
                  </a:extLst>
                </a:gridCol>
                <a:gridCol w="1736460">
                  <a:extLst>
                    <a:ext uri="{9D8B030D-6E8A-4147-A177-3AD203B41FA5}">
                      <a16:colId xmlns:a16="http://schemas.microsoft.com/office/drawing/2014/main" val="322576755"/>
                    </a:ext>
                  </a:extLst>
                </a:gridCol>
                <a:gridCol w="1302345">
                  <a:extLst>
                    <a:ext uri="{9D8B030D-6E8A-4147-A177-3AD203B41FA5}">
                      <a16:colId xmlns:a16="http://schemas.microsoft.com/office/drawing/2014/main" val="2082031930"/>
                    </a:ext>
                  </a:extLst>
                </a:gridCol>
              </a:tblGrid>
              <a:tr h="280699">
                <a:tc>
                  <a:txBody>
                    <a:bodyPr/>
                    <a:lstStyle/>
                    <a:p>
                      <a:pPr algn="ctr" fontAlgn="b"/>
                      <a:r>
                        <a:rPr lang="en-IN" sz="1000" u="none" strike="noStrike">
                          <a:effectLst/>
                        </a:rPr>
                        <a:t>cities</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Conversion</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 New_users</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Users</a:t>
                      </a:r>
                      <a:endParaRPr lang="en-IN" sz="10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757267"/>
                  </a:ext>
                </a:extLst>
              </a:tr>
              <a:tr h="280699">
                <a:tc>
                  <a:txBody>
                    <a:bodyPr/>
                    <a:lstStyle/>
                    <a:p>
                      <a:pPr algn="ctr" fontAlgn="b"/>
                      <a:r>
                        <a:rPr lang="en-IN" sz="1000" u="none" strike="noStrike" dirty="0">
                          <a:effectLst/>
                        </a:rPr>
                        <a:t>Bengaluru</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62939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5685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6097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622886636"/>
                  </a:ext>
                </a:extLst>
              </a:tr>
              <a:tr h="280699">
                <a:tc>
                  <a:txBody>
                    <a:bodyPr/>
                    <a:lstStyle/>
                    <a:p>
                      <a:pPr algn="ctr" fontAlgn="b"/>
                      <a:r>
                        <a:rPr lang="en-IN" sz="1000" u="none" strike="noStrike">
                          <a:effectLst/>
                        </a:rPr>
                        <a:t>Bhubaneswar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5463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551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572</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554192063"/>
                  </a:ext>
                </a:extLst>
              </a:tr>
              <a:tr h="280699">
                <a:tc>
                  <a:txBody>
                    <a:bodyPr/>
                    <a:lstStyle/>
                    <a:p>
                      <a:pPr algn="ctr" fontAlgn="b"/>
                      <a:r>
                        <a:rPr lang="en-IN" sz="1000" u="none" strike="noStrike">
                          <a:effectLst/>
                        </a:rPr>
                        <a:t>Chennai</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9772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631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798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081501198"/>
                  </a:ext>
                </a:extLst>
              </a:tr>
              <a:tr h="280699">
                <a:tc>
                  <a:txBody>
                    <a:bodyPr/>
                    <a:lstStyle/>
                    <a:p>
                      <a:pPr algn="ctr" fontAlgn="b"/>
                      <a:r>
                        <a:rPr lang="en-IN" sz="1000" u="none" strike="noStrike">
                          <a:effectLst/>
                        </a:rPr>
                        <a:t>Coimbatore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4602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596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749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584574268"/>
                  </a:ext>
                </a:extLst>
              </a:tr>
              <a:tr h="280699">
                <a:tc>
                  <a:txBody>
                    <a:bodyPr/>
                    <a:lstStyle/>
                    <a:p>
                      <a:pPr algn="ctr" fontAlgn="b"/>
                      <a:r>
                        <a:rPr lang="en-IN" sz="1000" u="none" strike="noStrike">
                          <a:effectLst/>
                        </a:rPr>
                        <a:t>Hyderabad</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34103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1038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925189582"/>
                  </a:ext>
                </a:extLst>
              </a:tr>
              <a:tr h="280699">
                <a:tc>
                  <a:txBody>
                    <a:bodyPr/>
                    <a:lstStyle/>
                    <a:p>
                      <a:pPr algn="ctr" fontAlgn="b"/>
                      <a:r>
                        <a:rPr lang="en-IN" sz="1000" u="none" strike="noStrike">
                          <a:effectLst/>
                        </a:rPr>
                        <a:t>Indore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4121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915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983</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439116495"/>
                  </a:ext>
                </a:extLst>
              </a:tr>
              <a:tr h="280699">
                <a:tc>
                  <a:txBody>
                    <a:bodyPr/>
                    <a:lstStyle/>
                    <a:p>
                      <a:pPr algn="ctr" fontAlgn="b"/>
                      <a:r>
                        <a:rPr lang="en-IN" sz="1000" u="none" strike="noStrike">
                          <a:effectLst/>
                        </a:rPr>
                        <a:t>Kochi</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3633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655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115271280"/>
                  </a:ext>
                </a:extLst>
              </a:tr>
              <a:tr h="280699">
                <a:tc>
                  <a:txBody>
                    <a:bodyPr/>
                    <a:lstStyle/>
                    <a:p>
                      <a:pPr algn="ctr" fontAlgn="b"/>
                      <a:r>
                        <a:rPr lang="en-IN" sz="1000" u="none" strike="noStrike">
                          <a:effectLst/>
                        </a:rPr>
                        <a:t>Lucknow</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3650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839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897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079658421"/>
                  </a:ext>
                </a:extLst>
              </a:tr>
              <a:tr h="280699">
                <a:tc>
                  <a:txBody>
                    <a:bodyPr/>
                    <a:lstStyle/>
                    <a:p>
                      <a:pPr algn="ctr" fontAlgn="b"/>
                      <a:r>
                        <a:rPr lang="en-IN" sz="1000" u="none" strike="noStrike">
                          <a:effectLst/>
                        </a:rPr>
                        <a:t>Mysuru</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5735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585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809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01870416"/>
                  </a:ext>
                </a:extLst>
              </a:tr>
              <a:tr h="280699">
                <a:tc>
                  <a:txBody>
                    <a:bodyPr/>
                    <a:lstStyle/>
                    <a:p>
                      <a:pPr algn="ctr" fontAlgn="b"/>
                      <a:r>
                        <a:rPr lang="en-IN" sz="1000" u="none" strike="noStrike">
                          <a:effectLst/>
                        </a:rPr>
                        <a:t>Patna</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6980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1467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1594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000607213"/>
                  </a:ext>
                </a:extLst>
              </a:tr>
            </a:tbl>
          </a:graphicData>
        </a:graphic>
      </p:graphicFrame>
      <p:sp>
        <p:nvSpPr>
          <p:cNvPr id="8" name="TextBox 7">
            <a:extLst>
              <a:ext uri="{FF2B5EF4-FFF2-40B4-BE49-F238E27FC236}">
                <a16:creationId xmlns:a16="http://schemas.microsoft.com/office/drawing/2014/main" id="{E55DDA77-0B21-A88F-50B3-B382B5D80F94}"/>
              </a:ext>
            </a:extLst>
          </p:cNvPr>
          <p:cNvSpPr txBox="1"/>
          <p:nvPr/>
        </p:nvSpPr>
        <p:spPr>
          <a:xfrm>
            <a:off x="583660" y="4815191"/>
            <a:ext cx="6225701" cy="369332"/>
          </a:xfrm>
          <a:prstGeom prst="rect">
            <a:avLst/>
          </a:prstGeom>
          <a:solidFill>
            <a:schemeClr val="accent6">
              <a:lumMod val="60000"/>
              <a:lumOff val="40000"/>
            </a:schemeClr>
          </a:solidFill>
        </p:spPr>
        <p:txBody>
          <a:bodyPr wrap="square" rtlCol="0">
            <a:spAutoFit/>
          </a:bodyPr>
          <a:lstStyle/>
          <a:p>
            <a:r>
              <a:rPr lang="en-IN" dirty="0"/>
              <a:t>Top cities by way of </a:t>
            </a:r>
            <a:r>
              <a:rPr lang="en-IN" dirty="0" err="1"/>
              <a:t>conversion,users</a:t>
            </a:r>
            <a:r>
              <a:rPr lang="en-IN" dirty="0"/>
              <a:t> and new users</a:t>
            </a:r>
          </a:p>
        </p:txBody>
      </p:sp>
      <p:graphicFrame>
        <p:nvGraphicFramePr>
          <p:cNvPr id="9" name="Table 8">
            <a:extLst>
              <a:ext uri="{FF2B5EF4-FFF2-40B4-BE49-F238E27FC236}">
                <a16:creationId xmlns:a16="http://schemas.microsoft.com/office/drawing/2014/main" id="{95882B1D-4A00-E5C5-C27A-64D907884E58}"/>
              </a:ext>
            </a:extLst>
          </p:cNvPr>
          <p:cNvGraphicFramePr>
            <a:graphicFrameLocks noGrp="1"/>
          </p:cNvGraphicFramePr>
          <p:nvPr>
            <p:extLst>
              <p:ext uri="{D42A27DB-BD31-4B8C-83A1-F6EECF244321}">
                <p14:modId xmlns:p14="http://schemas.microsoft.com/office/powerpoint/2010/main" val="581855428"/>
              </p:ext>
            </p:extLst>
          </p:nvPr>
        </p:nvGraphicFramePr>
        <p:xfrm>
          <a:off x="7227651" y="1264595"/>
          <a:ext cx="4477968" cy="3087689"/>
        </p:xfrm>
        <a:graphic>
          <a:graphicData uri="http://schemas.openxmlformats.org/drawingml/2006/table">
            <a:tbl>
              <a:tblPr firstRow="1">
                <a:tableStyleId>{21E4AEA4-8DFA-4A89-87EB-49C32662AFE0}</a:tableStyleId>
              </a:tblPr>
              <a:tblGrid>
                <a:gridCol w="1119492">
                  <a:extLst>
                    <a:ext uri="{9D8B030D-6E8A-4147-A177-3AD203B41FA5}">
                      <a16:colId xmlns:a16="http://schemas.microsoft.com/office/drawing/2014/main" val="3291273536"/>
                    </a:ext>
                  </a:extLst>
                </a:gridCol>
                <a:gridCol w="1119492">
                  <a:extLst>
                    <a:ext uri="{9D8B030D-6E8A-4147-A177-3AD203B41FA5}">
                      <a16:colId xmlns:a16="http://schemas.microsoft.com/office/drawing/2014/main" val="2859284856"/>
                    </a:ext>
                  </a:extLst>
                </a:gridCol>
                <a:gridCol w="1119492">
                  <a:extLst>
                    <a:ext uri="{9D8B030D-6E8A-4147-A177-3AD203B41FA5}">
                      <a16:colId xmlns:a16="http://schemas.microsoft.com/office/drawing/2014/main" val="3805656094"/>
                    </a:ext>
                  </a:extLst>
                </a:gridCol>
                <a:gridCol w="1119492">
                  <a:extLst>
                    <a:ext uri="{9D8B030D-6E8A-4147-A177-3AD203B41FA5}">
                      <a16:colId xmlns:a16="http://schemas.microsoft.com/office/drawing/2014/main" val="1236560802"/>
                    </a:ext>
                  </a:extLst>
                </a:gridCol>
              </a:tblGrid>
              <a:tr h="1250086">
                <a:tc>
                  <a:txBody>
                    <a:bodyPr/>
                    <a:lstStyle/>
                    <a:p>
                      <a:pPr algn="ctr" fontAlgn="b"/>
                      <a:r>
                        <a:rPr lang="en-IN" sz="1100" u="none" strike="noStrike">
                          <a:effectLst/>
                        </a:rPr>
                        <a:t>Gender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Users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New users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Conversions</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4249677"/>
                  </a:ext>
                </a:extLst>
              </a:tr>
              <a:tr h="858059">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13142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12691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93180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0972920"/>
                  </a:ext>
                </a:extLst>
              </a:tr>
              <a:tr h="489772">
                <a:tc>
                  <a:txBody>
                    <a:bodyPr/>
                    <a:lstStyle/>
                    <a:p>
                      <a:pPr algn="ctr"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7218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5877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65651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2803937"/>
                  </a:ext>
                </a:extLst>
              </a:tr>
              <a:tr h="489772">
                <a:tc>
                  <a:txBody>
                    <a:bodyPr/>
                    <a:lstStyle/>
                    <a:p>
                      <a:pPr algn="ctr"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4944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4304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35083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1340052"/>
                  </a:ext>
                </a:extLst>
              </a:tr>
            </a:tbl>
          </a:graphicData>
        </a:graphic>
      </p:graphicFrame>
    </p:spTree>
    <p:extLst>
      <p:ext uri="{BB962C8B-B14F-4D97-AF65-F5344CB8AC3E}">
        <p14:creationId xmlns:p14="http://schemas.microsoft.com/office/powerpoint/2010/main" val="385955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5" y="836613"/>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79723" y="1461836"/>
            <a:ext cx="4770591" cy="806025"/>
          </a:xfrm>
        </p:spPr>
        <p:txBody>
          <a:bodyPr>
            <a:noAutofit/>
          </a:bodyPr>
          <a:lstStyle/>
          <a:p>
            <a:r>
              <a:rPr lang="en-US" sz="2400" i="0" dirty="0">
                <a:solidFill>
                  <a:schemeClr val="bg1"/>
                </a:solidFill>
                <a:effectLst/>
                <a:latin typeface="Söhne"/>
              </a:rPr>
              <a:t>Recommendations to Optimize Website Traffic &amp; Conversions</a:t>
            </a:r>
            <a:endParaRPr lang="en-US" sz="24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875186"/>
            <a:ext cx="4057961" cy="1431234"/>
          </a:xfrm>
        </p:spPr>
        <p:txBody>
          <a:bodyPr/>
          <a:lstStyle/>
          <a:p>
            <a:r>
              <a:rPr lang="en-US" b="1" dirty="0"/>
              <a:t>Channel part</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11</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339726" y="2708434"/>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39726" y="3483770"/>
            <a:ext cx="720000" cy="719999"/>
          </a:xfrm>
        </p:spPr>
      </p:pic>
      <p:sp>
        <p:nvSpPr>
          <p:cNvPr id="18" name="Text Placeholder 17">
            <a:extLst>
              <a:ext uri="{FF2B5EF4-FFF2-40B4-BE49-F238E27FC236}">
                <a16:creationId xmlns:a16="http://schemas.microsoft.com/office/drawing/2014/main" id="{C3A22FC4-1B49-46F9-A55E-33AACF2DEBBB}"/>
              </a:ext>
            </a:extLst>
          </p:cNvPr>
          <p:cNvSpPr>
            <a:spLocks noGrp="1"/>
          </p:cNvSpPr>
          <p:nvPr>
            <p:ph type="body" sz="half" idx="23"/>
          </p:nvPr>
        </p:nvSpPr>
        <p:spPr>
          <a:xfrm>
            <a:off x="2072475" y="3638054"/>
            <a:ext cx="4057961" cy="472239"/>
          </a:xfrm>
        </p:spPr>
        <p:txBody>
          <a:bodyPr/>
          <a:lstStyle/>
          <a:p>
            <a:r>
              <a:rPr lang="en-US" b="1" dirty="0"/>
              <a:t>Demographic part</a:t>
            </a:r>
          </a:p>
        </p:txBody>
      </p:sp>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339726" y="4259105"/>
            <a:ext cx="720000" cy="719999"/>
          </a:xfrm>
        </p:spPr>
      </p:pic>
      <p:sp>
        <p:nvSpPr>
          <p:cNvPr id="20" name="Text Placeholder 19">
            <a:extLst>
              <a:ext uri="{FF2B5EF4-FFF2-40B4-BE49-F238E27FC236}">
                <a16:creationId xmlns:a16="http://schemas.microsoft.com/office/drawing/2014/main" id="{53C06E93-5E4C-46CA-9FB4-1640A2DC1748}"/>
              </a:ext>
            </a:extLst>
          </p:cNvPr>
          <p:cNvSpPr>
            <a:spLocks noGrp="1"/>
          </p:cNvSpPr>
          <p:nvPr>
            <p:ph type="body" sz="half" idx="25"/>
          </p:nvPr>
        </p:nvSpPr>
        <p:spPr>
          <a:xfrm>
            <a:off x="2072475" y="4433825"/>
            <a:ext cx="4057961" cy="402241"/>
          </a:xfrm>
        </p:spPr>
        <p:txBody>
          <a:bodyPr/>
          <a:lstStyle/>
          <a:p>
            <a:r>
              <a:rPr lang="en-US" b="1" dirty="0"/>
              <a:t>User part</a:t>
            </a:r>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379723" y="2192372"/>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2403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BD45-75C1-79E7-1D15-2587899F5D76}"/>
              </a:ext>
            </a:extLst>
          </p:cNvPr>
          <p:cNvSpPr>
            <a:spLocks noGrp="1"/>
          </p:cNvSpPr>
          <p:nvPr>
            <p:ph type="title"/>
          </p:nvPr>
        </p:nvSpPr>
        <p:spPr>
          <a:xfrm>
            <a:off x="330740" y="365126"/>
            <a:ext cx="11023060" cy="636824"/>
          </a:xfrm>
        </p:spPr>
        <p:txBody>
          <a:bodyPr/>
          <a:lstStyle/>
          <a:p>
            <a:r>
              <a:rPr lang="en-IN" dirty="0"/>
              <a:t>In choosing the  channel:</a:t>
            </a:r>
          </a:p>
        </p:txBody>
      </p:sp>
      <p:sp>
        <p:nvSpPr>
          <p:cNvPr id="3" name="Slide Number Placeholder 2">
            <a:extLst>
              <a:ext uri="{FF2B5EF4-FFF2-40B4-BE49-F238E27FC236}">
                <a16:creationId xmlns:a16="http://schemas.microsoft.com/office/drawing/2014/main" id="{AEAE8DC4-8D7D-E5A8-3F94-0FFBD7C7C19B}"/>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4" name="TextBox 3">
            <a:extLst>
              <a:ext uri="{FF2B5EF4-FFF2-40B4-BE49-F238E27FC236}">
                <a16:creationId xmlns:a16="http://schemas.microsoft.com/office/drawing/2014/main" id="{A2703563-E8C6-D79C-6D0B-78C71D31B248}"/>
              </a:ext>
            </a:extLst>
          </p:cNvPr>
          <p:cNvSpPr txBox="1"/>
          <p:nvPr/>
        </p:nvSpPr>
        <p:spPr>
          <a:xfrm>
            <a:off x="476654" y="1371600"/>
            <a:ext cx="8891081" cy="646331"/>
          </a:xfrm>
          <a:prstGeom prst="rect">
            <a:avLst/>
          </a:prstGeom>
          <a:noFill/>
        </p:spPr>
        <p:txBody>
          <a:bodyPr wrap="square" rtlCol="0">
            <a:spAutoFit/>
          </a:bodyPr>
          <a:lstStyle/>
          <a:p>
            <a:pPr marL="285750" indent="-285750">
              <a:buFont typeface="Arial" panose="020B0604020202020204" pitchFamily="34" charset="0"/>
              <a:buChar char="•"/>
            </a:pPr>
            <a:r>
              <a:rPr lang="en-IN" dirty="0"/>
              <a:t>With regard to new user enhancement</a:t>
            </a:r>
            <a:r>
              <a:rPr lang="en-IN" dirty="0">
                <a:sym typeface="Wingdings" panose="05000000000000000000" pitchFamily="2" charset="2"/>
              </a:rPr>
              <a:t> Display and organic search are fruitful</a:t>
            </a:r>
          </a:p>
          <a:p>
            <a:pPr marL="285750" indent="-285750">
              <a:buFont typeface="Arial" panose="020B0604020202020204" pitchFamily="34" charset="0"/>
              <a:buChar char="•"/>
            </a:pPr>
            <a:r>
              <a:rPr lang="en-IN" dirty="0">
                <a:sym typeface="Wingdings" panose="05000000000000000000" pitchFamily="2" charset="2"/>
              </a:rPr>
              <a:t>Whereas Total users are high in Unassigned and Display plays a major role</a:t>
            </a:r>
            <a:endParaRPr lang="en-IN" dirty="0"/>
          </a:p>
        </p:txBody>
      </p:sp>
      <p:sp>
        <p:nvSpPr>
          <p:cNvPr id="5" name="TextBox 4">
            <a:extLst>
              <a:ext uri="{FF2B5EF4-FFF2-40B4-BE49-F238E27FC236}">
                <a16:creationId xmlns:a16="http://schemas.microsoft.com/office/drawing/2014/main" id="{667F024F-2F40-E801-E1EA-8D0142F5543D}"/>
              </a:ext>
            </a:extLst>
          </p:cNvPr>
          <p:cNvSpPr txBox="1"/>
          <p:nvPr/>
        </p:nvSpPr>
        <p:spPr>
          <a:xfrm>
            <a:off x="476654" y="3097701"/>
            <a:ext cx="6167336" cy="2092881"/>
          </a:xfrm>
          <a:prstGeom prst="rect">
            <a:avLst/>
          </a:prstGeom>
          <a:solidFill>
            <a:schemeClr val="accent6">
              <a:lumMod val="40000"/>
              <a:lumOff val="60000"/>
            </a:schemeClr>
          </a:solidFill>
        </p:spPr>
        <p:txBody>
          <a:bodyPr wrap="square" rtlCol="0">
            <a:spAutoFit/>
          </a:bodyPr>
          <a:lstStyle/>
          <a:p>
            <a:r>
              <a:rPr lang="en-US" b="0" i="0" dirty="0">
                <a:effectLst/>
                <a:latin typeface="Söhne"/>
              </a:rPr>
              <a:t>To augment the volume of regular users, it is imperative to bolster our acquisition efforts, particularly through strategic initiatives targeting new users via </a:t>
            </a:r>
            <a:r>
              <a:rPr lang="en-US" sz="2000" b="1" i="0" dirty="0">
                <a:solidFill>
                  <a:srgbClr val="0090A2"/>
                </a:solidFill>
                <a:effectLst/>
                <a:latin typeface="Söhne"/>
              </a:rPr>
              <a:t>display advertising and organic search channels</a:t>
            </a:r>
            <a:r>
              <a:rPr lang="en-US" b="0" i="0" dirty="0">
                <a:effectLst/>
                <a:latin typeface="Söhne"/>
              </a:rPr>
              <a:t>. By optimizing these channels, we can effectively expand our user base, subsequently increasing the pool of returning visitors and fostering sustained engagement.</a:t>
            </a:r>
            <a:endParaRPr lang="en-IN" dirty="0"/>
          </a:p>
        </p:txBody>
      </p:sp>
      <p:sp>
        <p:nvSpPr>
          <p:cNvPr id="6" name="TextBox 5">
            <a:extLst>
              <a:ext uri="{FF2B5EF4-FFF2-40B4-BE49-F238E27FC236}">
                <a16:creationId xmlns:a16="http://schemas.microsoft.com/office/drawing/2014/main" id="{EBA64ABC-C5BA-6929-9D31-BA2EFA0F503F}"/>
              </a:ext>
            </a:extLst>
          </p:cNvPr>
          <p:cNvSpPr txBox="1"/>
          <p:nvPr/>
        </p:nvSpPr>
        <p:spPr>
          <a:xfrm>
            <a:off x="7328979" y="3097701"/>
            <a:ext cx="4077511" cy="3139321"/>
          </a:xfrm>
          <a:prstGeom prst="rect">
            <a:avLst/>
          </a:prstGeom>
          <a:solidFill>
            <a:schemeClr val="accent6">
              <a:lumMod val="40000"/>
              <a:lumOff val="60000"/>
            </a:schemeClr>
          </a:solidFill>
        </p:spPr>
        <p:txBody>
          <a:bodyPr wrap="square" rtlCol="0">
            <a:spAutoFit/>
          </a:bodyPr>
          <a:lstStyle/>
          <a:p>
            <a:r>
              <a:rPr lang="en-US" b="0" i="0" dirty="0">
                <a:solidFill>
                  <a:srgbClr val="0D0D0D"/>
                </a:solidFill>
                <a:effectLst/>
                <a:latin typeface="Söhne"/>
              </a:rPr>
              <a:t>Recognizing the significant influx of traffic attributed to </a:t>
            </a:r>
            <a:r>
              <a:rPr lang="en-US" b="1" i="0" dirty="0">
                <a:solidFill>
                  <a:srgbClr val="0090A2"/>
                </a:solidFill>
                <a:effectLst/>
                <a:latin typeface="Söhne"/>
              </a:rPr>
              <a:t>'Unassigned</a:t>
            </a:r>
            <a:r>
              <a:rPr lang="en-US" b="0" i="0" dirty="0">
                <a:solidFill>
                  <a:srgbClr val="0D0D0D"/>
                </a:solidFill>
                <a:effectLst/>
                <a:latin typeface="Söhne"/>
              </a:rPr>
              <a:t>' sources, it is paramount to prioritize data integrity checks, notably by ensuring comprehensive incorporation of UTM parameters within our URLs for precise user identification. By fortifying our tracking mechanisms, we can accurately discern user behaviors, thereby facilitating informed strategies to enhance user engagement and retention.</a:t>
            </a:r>
            <a:endParaRPr lang="en-IN" dirty="0"/>
          </a:p>
        </p:txBody>
      </p:sp>
      <p:sp>
        <p:nvSpPr>
          <p:cNvPr id="7" name="TextBox 6">
            <a:extLst>
              <a:ext uri="{FF2B5EF4-FFF2-40B4-BE49-F238E27FC236}">
                <a16:creationId xmlns:a16="http://schemas.microsoft.com/office/drawing/2014/main" id="{39566176-A845-7CC0-F3B1-A19825679DE1}"/>
              </a:ext>
            </a:extLst>
          </p:cNvPr>
          <p:cNvSpPr txBox="1"/>
          <p:nvPr/>
        </p:nvSpPr>
        <p:spPr>
          <a:xfrm>
            <a:off x="476654" y="2461098"/>
            <a:ext cx="2908572" cy="369332"/>
          </a:xfrm>
          <a:prstGeom prst="rect">
            <a:avLst/>
          </a:prstGeom>
          <a:noFill/>
        </p:spPr>
        <p:txBody>
          <a:bodyPr wrap="square" rtlCol="0">
            <a:spAutoFit/>
          </a:bodyPr>
          <a:lstStyle/>
          <a:p>
            <a:r>
              <a:rPr lang="en-US" b="1" i="1">
                <a:solidFill>
                  <a:srgbClr val="0090A2"/>
                </a:solidFill>
              </a:rPr>
              <a:t>RECOMMENDATION</a:t>
            </a:r>
            <a:endParaRPr lang="en-IN" dirty="0"/>
          </a:p>
        </p:txBody>
      </p:sp>
    </p:spTree>
    <p:extLst>
      <p:ext uri="{BB962C8B-B14F-4D97-AF65-F5344CB8AC3E}">
        <p14:creationId xmlns:p14="http://schemas.microsoft.com/office/powerpoint/2010/main" val="348612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C2B8-8599-08E5-3ADD-CADD2BA7729D}"/>
              </a:ext>
            </a:extLst>
          </p:cNvPr>
          <p:cNvSpPr>
            <a:spLocks noGrp="1"/>
          </p:cNvSpPr>
          <p:nvPr>
            <p:ph type="title"/>
          </p:nvPr>
        </p:nvSpPr>
        <p:spPr>
          <a:xfrm>
            <a:off x="311286" y="365126"/>
            <a:ext cx="4922196" cy="422814"/>
          </a:xfrm>
        </p:spPr>
        <p:txBody>
          <a:bodyPr>
            <a:normAutofit fontScale="90000"/>
          </a:bodyPr>
          <a:lstStyle/>
          <a:p>
            <a:r>
              <a:rPr lang="en-IN" dirty="0"/>
              <a:t>Event Recommendations</a:t>
            </a:r>
          </a:p>
        </p:txBody>
      </p:sp>
      <p:sp>
        <p:nvSpPr>
          <p:cNvPr id="3" name="Slide Number Placeholder 2">
            <a:extLst>
              <a:ext uri="{FF2B5EF4-FFF2-40B4-BE49-F238E27FC236}">
                <a16:creationId xmlns:a16="http://schemas.microsoft.com/office/drawing/2014/main" id="{7150E647-B41C-C8F1-59E4-A1C553EBCDF8}"/>
              </a:ext>
            </a:extLst>
          </p:cNvPr>
          <p:cNvSpPr>
            <a:spLocks noGrp="1"/>
          </p:cNvSpPr>
          <p:nvPr>
            <p:ph type="sldNum" sz="quarter" idx="12"/>
          </p:nvPr>
        </p:nvSpPr>
        <p:spPr/>
        <p:txBody>
          <a:bodyPr/>
          <a:lstStyle/>
          <a:p>
            <a:fld id="{82EE24B5-652C-4DB5-B7C3-B5BBEC1280B1}" type="slidenum">
              <a:rPr lang="en-US" smtClean="0"/>
              <a:t>13</a:t>
            </a:fld>
            <a:endParaRPr lang="en-US" dirty="0"/>
          </a:p>
        </p:txBody>
      </p:sp>
      <p:cxnSp>
        <p:nvCxnSpPr>
          <p:cNvPr id="6" name="Straight Connector 5">
            <a:extLst>
              <a:ext uri="{FF2B5EF4-FFF2-40B4-BE49-F238E27FC236}">
                <a16:creationId xmlns:a16="http://schemas.microsoft.com/office/drawing/2014/main" id="{5B7405ED-88C9-ABF6-3156-0F7685646C8A}"/>
              </a:ext>
            </a:extLst>
          </p:cNvPr>
          <p:cNvCxnSpPr/>
          <p:nvPr/>
        </p:nvCxnSpPr>
        <p:spPr>
          <a:xfrm>
            <a:off x="437745" y="787940"/>
            <a:ext cx="4309353"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1F44CC07-4B86-34DB-A18B-234E9005D202}"/>
              </a:ext>
            </a:extLst>
          </p:cNvPr>
          <p:cNvSpPr txBox="1"/>
          <p:nvPr/>
        </p:nvSpPr>
        <p:spPr>
          <a:xfrm>
            <a:off x="437745" y="1060315"/>
            <a:ext cx="3764604" cy="2031325"/>
          </a:xfrm>
          <a:prstGeom prst="rect">
            <a:avLst/>
          </a:prstGeom>
          <a:noFill/>
        </p:spPr>
        <p:txBody>
          <a:bodyPr wrap="square" rtlCol="0">
            <a:spAutoFit/>
          </a:bodyPr>
          <a:lstStyle/>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Promilo119_video_tutorial_view</a:t>
            </a:r>
          </a:p>
          <a:p>
            <a:pPr marL="285750" indent="-285750">
              <a:buFont typeface="Arial" panose="020B0604020202020204" pitchFamily="34" charset="0"/>
              <a:buChar char="•"/>
            </a:pPr>
            <a:r>
              <a:rPr lang="en-IN" sz="1400" b="0" i="0" kern="1200" dirty="0">
                <a:solidFill>
                  <a:srgbClr val="000000"/>
                </a:solidFill>
                <a:effectLst/>
                <a:latin typeface="Arial" panose="020B0604020202020204" pitchFamily="34" charset="0"/>
                <a:ea typeface="+mn-ea"/>
                <a:cs typeface="+mn-cs"/>
              </a:rPr>
              <a:t>Promilo119_myProfile_mediator</a:t>
            </a:r>
            <a:endParaRPr lang="en-IN" sz="1400" dirty="0">
              <a:effectLst/>
            </a:endParaRPr>
          </a:p>
          <a:p>
            <a:pPr marL="285750" indent="-285750">
              <a:buFont typeface="Arial" panose="020B0604020202020204" pitchFamily="34" charset="0"/>
              <a:buChar char="•"/>
            </a:pPr>
            <a:r>
              <a:rPr lang="en-IN" sz="1400" b="0" i="0" kern="1200" dirty="0">
                <a:solidFill>
                  <a:srgbClr val="000000"/>
                </a:solidFill>
                <a:effectLst/>
                <a:latin typeface="Arial" panose="020B0604020202020204" pitchFamily="34" charset="0"/>
                <a:ea typeface="+mn-ea"/>
                <a:cs typeface="+mn-cs"/>
              </a:rPr>
              <a:t>Promilo119_my_profile_learners</a:t>
            </a:r>
            <a:endParaRPr lang="en-IN" sz="1400" dirty="0">
              <a:effectLst/>
            </a:endParaRPr>
          </a:p>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 _ feeds</a:t>
            </a:r>
            <a:endParaRPr lang="en-IN" sz="1400" dirty="0">
              <a:solidFill>
                <a:srgbClr val="000000"/>
              </a:solidFill>
              <a:latin typeface="Arial" panose="020B0604020202020204" pitchFamily="34" charset="0"/>
            </a:endParaRPr>
          </a:p>
          <a:p>
            <a:pPr marL="285750" indent="-285750">
              <a:buFont typeface="Arial" panose="020B0604020202020204" pitchFamily="34" charset="0"/>
              <a:buChar char="•"/>
            </a:pPr>
            <a:r>
              <a:rPr lang="en-IN" sz="1400" b="0" i="0" kern="1200" dirty="0">
                <a:solidFill>
                  <a:srgbClr val="000000"/>
                </a:solidFill>
                <a:effectLst/>
                <a:latin typeface="Arial" panose="020B0604020202020204" pitchFamily="34" charset="0"/>
                <a:ea typeface="+mn-ea"/>
                <a:cs typeface="+mn-cs"/>
              </a:rPr>
              <a:t>Promilo119_myProfile_mediator</a:t>
            </a:r>
            <a:endParaRPr lang="en-IN" sz="1400" dirty="0">
              <a:effectLst/>
            </a:endParaRPr>
          </a:p>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Promilo106_my_needs_screen</a:t>
            </a:r>
            <a:r>
              <a:rPr lang="en-IN" sz="1400" dirty="0"/>
              <a:t> </a:t>
            </a:r>
          </a:p>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Promilo1114_campaign_meeting</a:t>
            </a:r>
          </a:p>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Promilo1110_registration_screen</a:t>
            </a:r>
          </a:p>
          <a:p>
            <a:pPr marL="285750" indent="-285750">
              <a:buFont typeface="Arial" panose="020B0604020202020204" pitchFamily="34" charset="0"/>
              <a:buChar char="•"/>
            </a:pPr>
            <a:r>
              <a:rPr lang="en-IN" sz="1400" b="0" i="0" u="none" strike="noStrike" dirty="0">
                <a:solidFill>
                  <a:srgbClr val="000000"/>
                </a:solidFill>
                <a:effectLst/>
                <a:latin typeface="Arial" panose="020B0604020202020204" pitchFamily="34" charset="0"/>
              </a:rPr>
              <a:t>Promilo113_storyboard</a:t>
            </a:r>
            <a:r>
              <a:rPr lang="en-IN" sz="1400" dirty="0"/>
              <a:t> </a:t>
            </a:r>
          </a:p>
        </p:txBody>
      </p:sp>
      <p:sp>
        <p:nvSpPr>
          <p:cNvPr id="10" name="Arrow: Right 9">
            <a:extLst>
              <a:ext uri="{FF2B5EF4-FFF2-40B4-BE49-F238E27FC236}">
                <a16:creationId xmlns:a16="http://schemas.microsoft.com/office/drawing/2014/main" id="{C9E96B82-B1DF-6FE9-D109-1DAA13EE8D5E}"/>
              </a:ext>
            </a:extLst>
          </p:cNvPr>
          <p:cNvSpPr/>
          <p:nvPr/>
        </p:nvSpPr>
        <p:spPr>
          <a:xfrm>
            <a:off x="4474723" y="1789889"/>
            <a:ext cx="1196503" cy="505829"/>
          </a:xfrm>
          <a:prstGeom prst="rightArrow">
            <a:avLst/>
          </a:prstGeom>
          <a:solidFill>
            <a:srgbClr val="00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A562D28-BAB0-7B05-EDB2-ACA1F52CDA40}"/>
              </a:ext>
            </a:extLst>
          </p:cNvPr>
          <p:cNvSpPr txBox="1"/>
          <p:nvPr/>
        </p:nvSpPr>
        <p:spPr>
          <a:xfrm>
            <a:off x="6643991" y="1372388"/>
            <a:ext cx="2986392" cy="923330"/>
          </a:xfrm>
          <a:prstGeom prst="rect">
            <a:avLst/>
          </a:prstGeom>
          <a:solidFill>
            <a:schemeClr val="accent6">
              <a:lumMod val="40000"/>
              <a:lumOff val="60000"/>
            </a:schemeClr>
          </a:solidFill>
        </p:spPr>
        <p:txBody>
          <a:bodyPr wrap="square" rtlCol="0">
            <a:spAutoFit/>
          </a:bodyPr>
          <a:lstStyle/>
          <a:p>
            <a:r>
              <a:rPr lang="en-IN" dirty="0"/>
              <a:t>These events despite </a:t>
            </a:r>
            <a:r>
              <a:rPr lang="en-IN" dirty="0" err="1"/>
              <a:t>beign</a:t>
            </a:r>
            <a:r>
              <a:rPr lang="en-IN" dirty="0"/>
              <a:t> vital attracts very less number of users</a:t>
            </a:r>
          </a:p>
        </p:txBody>
      </p:sp>
      <p:sp>
        <p:nvSpPr>
          <p:cNvPr id="13" name="TextBox 12">
            <a:extLst>
              <a:ext uri="{FF2B5EF4-FFF2-40B4-BE49-F238E27FC236}">
                <a16:creationId xmlns:a16="http://schemas.microsoft.com/office/drawing/2014/main" id="{CA35AE1A-2F86-8928-AE3A-E5FAF66D48DA}"/>
              </a:ext>
            </a:extLst>
          </p:cNvPr>
          <p:cNvSpPr txBox="1"/>
          <p:nvPr/>
        </p:nvSpPr>
        <p:spPr>
          <a:xfrm>
            <a:off x="544750" y="3429000"/>
            <a:ext cx="6750996" cy="2862322"/>
          </a:xfrm>
          <a:prstGeom prst="rect">
            <a:avLst/>
          </a:prstGeom>
          <a:solidFill>
            <a:schemeClr val="accent6">
              <a:lumMod val="20000"/>
              <a:lumOff val="80000"/>
            </a:schemeClr>
          </a:solidFill>
        </p:spPr>
        <p:txBody>
          <a:bodyPr wrap="square" rtlCol="0">
            <a:spAutoFit/>
          </a:bodyPr>
          <a:lstStyle/>
          <a:p>
            <a:pPr marL="342900" indent="-342900">
              <a:buFont typeface="+mj-lt"/>
              <a:buAutoNum type="arabicPeriod"/>
            </a:pPr>
            <a:r>
              <a:rPr lang="en-IN" b="1" i="0" dirty="0">
                <a:solidFill>
                  <a:srgbClr val="0D0D0D"/>
                </a:solidFill>
                <a:effectLst/>
                <a:latin typeface="Söhne"/>
              </a:rPr>
              <a:t>Content Optimization</a:t>
            </a:r>
          </a:p>
          <a:p>
            <a:pPr marL="342900" indent="-342900">
              <a:buFont typeface="+mj-lt"/>
              <a:buAutoNum type="arabicPeriod"/>
            </a:pPr>
            <a:r>
              <a:rPr lang="en-US" b="1" i="0" dirty="0">
                <a:solidFill>
                  <a:srgbClr val="0D0D0D"/>
                </a:solidFill>
                <a:effectLst/>
                <a:latin typeface="Söhne"/>
              </a:rPr>
              <a:t>targeted marketing campaign to increase awareness of these events among our target audience</a:t>
            </a:r>
            <a:endParaRPr lang="en-IN" b="1" dirty="0">
              <a:solidFill>
                <a:srgbClr val="0D0D0D"/>
              </a:solidFill>
              <a:latin typeface="Söhne"/>
            </a:endParaRPr>
          </a:p>
          <a:p>
            <a:pPr marL="342900" indent="-342900">
              <a:buFont typeface="+mj-lt"/>
              <a:buAutoNum type="arabicPeriod"/>
            </a:pPr>
            <a:r>
              <a:rPr lang="en-IN" b="1" i="0" dirty="0">
                <a:solidFill>
                  <a:srgbClr val="0D0D0D"/>
                </a:solidFill>
                <a:effectLst/>
                <a:latin typeface="Söhne"/>
              </a:rPr>
              <a:t>User Experience Enhancement</a:t>
            </a:r>
          </a:p>
          <a:p>
            <a:pPr marL="342900" indent="-342900">
              <a:buFont typeface="+mj-lt"/>
              <a:buAutoNum type="arabicPeriod"/>
            </a:pPr>
            <a:r>
              <a:rPr lang="en-US" b="1" i="0" dirty="0">
                <a:solidFill>
                  <a:srgbClr val="0D0D0D"/>
                </a:solidFill>
                <a:effectLst/>
                <a:latin typeface="Söhne"/>
              </a:rPr>
              <a:t>Tailor the content and experience of these events to cater to the specific interests and preferences of our target audience</a:t>
            </a:r>
            <a:endParaRPr lang="en-IN" b="1" dirty="0">
              <a:solidFill>
                <a:srgbClr val="0D0D0D"/>
              </a:solidFill>
              <a:latin typeface="Söhne"/>
            </a:endParaRPr>
          </a:p>
          <a:p>
            <a:pPr marL="342900" indent="-342900">
              <a:buFont typeface="+mj-lt"/>
              <a:buAutoNum type="arabicPeriod"/>
            </a:pPr>
            <a:r>
              <a:rPr lang="en-IN" b="1" i="0" dirty="0">
                <a:solidFill>
                  <a:srgbClr val="0D0D0D"/>
                </a:solidFill>
                <a:effectLst/>
                <a:latin typeface="Söhne"/>
              </a:rPr>
              <a:t>Feedback Collection</a:t>
            </a:r>
          </a:p>
          <a:p>
            <a:pPr marL="342900" indent="-342900">
              <a:buFont typeface="+mj-lt"/>
              <a:buAutoNum type="arabicPeriod"/>
            </a:pPr>
            <a:r>
              <a:rPr lang="en-IN" b="1" i="0" dirty="0">
                <a:solidFill>
                  <a:srgbClr val="0D0D0D"/>
                </a:solidFill>
                <a:effectLst/>
                <a:latin typeface="Söhne"/>
              </a:rPr>
              <a:t>Bug Fixing and Stability</a:t>
            </a:r>
            <a:r>
              <a:rPr lang="en-IN" b="1" dirty="0">
                <a:solidFill>
                  <a:srgbClr val="0D0D0D"/>
                </a:solidFill>
                <a:latin typeface="Söhne"/>
              </a:rPr>
              <a:t> &amp; </a:t>
            </a:r>
            <a:r>
              <a:rPr lang="en-US" b="1" i="0" dirty="0">
                <a:solidFill>
                  <a:srgbClr val="0D0D0D"/>
                </a:solidFill>
                <a:effectLst/>
                <a:latin typeface="Söhne"/>
              </a:rPr>
              <a:t>Re-engagement Campaigns</a:t>
            </a:r>
            <a:r>
              <a:rPr lang="en-US" b="0" i="0" dirty="0">
                <a:solidFill>
                  <a:srgbClr val="0D0D0D"/>
                </a:solidFill>
                <a:effectLst/>
                <a:latin typeface="Söhne"/>
              </a:rPr>
              <a:t>:</a:t>
            </a:r>
            <a:r>
              <a:rPr lang="en-US" b="1" i="0" dirty="0">
                <a:solidFill>
                  <a:srgbClr val="0D0D0D"/>
                </a:solidFill>
                <a:effectLst/>
                <a:latin typeface="Söhne"/>
              </a:rPr>
              <a:t> Launch re-engagement campaigns targeting users who have uninstalled the app to reduce app-removal</a:t>
            </a:r>
            <a:endParaRPr lang="en-IN" b="1" dirty="0"/>
          </a:p>
        </p:txBody>
      </p:sp>
      <p:graphicFrame>
        <p:nvGraphicFramePr>
          <p:cNvPr id="15" name="Chart 14">
            <a:extLst>
              <a:ext uri="{FF2B5EF4-FFF2-40B4-BE49-F238E27FC236}">
                <a16:creationId xmlns:a16="http://schemas.microsoft.com/office/drawing/2014/main" id="{90E9CF1B-D9B2-AE5B-2CDA-9A85880A2548}"/>
              </a:ext>
            </a:extLst>
          </p:cNvPr>
          <p:cNvGraphicFramePr>
            <a:graphicFrameLocks/>
          </p:cNvGraphicFramePr>
          <p:nvPr>
            <p:extLst>
              <p:ext uri="{D42A27DB-BD31-4B8C-83A1-F6EECF244321}">
                <p14:modId xmlns:p14="http://schemas.microsoft.com/office/powerpoint/2010/main" val="1556620532"/>
              </p:ext>
            </p:extLst>
          </p:nvPr>
        </p:nvGraphicFramePr>
        <p:xfrm>
          <a:off x="8346332" y="3094758"/>
          <a:ext cx="384566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6" name="Oval 15">
            <a:extLst>
              <a:ext uri="{FF2B5EF4-FFF2-40B4-BE49-F238E27FC236}">
                <a16:creationId xmlns:a16="http://schemas.microsoft.com/office/drawing/2014/main" id="{A401B7E9-D606-ABA3-BEFE-A51B436615BC}"/>
              </a:ext>
            </a:extLst>
          </p:cNvPr>
          <p:cNvSpPr/>
          <p:nvPr/>
        </p:nvSpPr>
        <p:spPr>
          <a:xfrm>
            <a:off x="8677072" y="5058676"/>
            <a:ext cx="1592094" cy="853872"/>
          </a:xfrm>
          <a:prstGeom prst="ellipse">
            <a:avLst/>
          </a:prstGeom>
          <a:solidFill>
            <a:schemeClr val="tx2">
              <a:alpha val="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210B42A-034E-6029-FA4A-DD1B850A4F43}"/>
              </a:ext>
            </a:extLst>
          </p:cNvPr>
          <p:cNvCxnSpPr/>
          <p:nvPr/>
        </p:nvCxnSpPr>
        <p:spPr>
          <a:xfrm flipH="1">
            <a:off x="7149830" y="5515583"/>
            <a:ext cx="1429966" cy="204281"/>
          </a:xfrm>
          <a:prstGeom prst="straightConnector1">
            <a:avLst/>
          </a:prstGeom>
          <a:ln w="571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8670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9480-E935-F3DC-3FD7-FC46F74052E2}"/>
              </a:ext>
            </a:extLst>
          </p:cNvPr>
          <p:cNvSpPr>
            <a:spLocks noGrp="1"/>
          </p:cNvSpPr>
          <p:nvPr>
            <p:ph type="title"/>
          </p:nvPr>
        </p:nvSpPr>
        <p:spPr>
          <a:xfrm>
            <a:off x="379380" y="365125"/>
            <a:ext cx="4396902" cy="539547"/>
          </a:xfrm>
        </p:spPr>
        <p:txBody>
          <a:bodyPr/>
          <a:lstStyle/>
          <a:p>
            <a:r>
              <a:rPr lang="en-IN" dirty="0"/>
              <a:t>Page and site analysis</a:t>
            </a:r>
          </a:p>
        </p:txBody>
      </p:sp>
      <p:sp>
        <p:nvSpPr>
          <p:cNvPr id="3" name="Slide Number Placeholder 2">
            <a:extLst>
              <a:ext uri="{FF2B5EF4-FFF2-40B4-BE49-F238E27FC236}">
                <a16:creationId xmlns:a16="http://schemas.microsoft.com/office/drawing/2014/main" id="{75854C85-42DB-2E31-0E28-928863ED885F}"/>
              </a:ext>
            </a:extLst>
          </p:cNvPr>
          <p:cNvSpPr>
            <a:spLocks noGrp="1"/>
          </p:cNvSpPr>
          <p:nvPr>
            <p:ph type="sldNum" sz="quarter" idx="12"/>
          </p:nvPr>
        </p:nvSpPr>
        <p:spPr/>
        <p:txBody>
          <a:bodyPr/>
          <a:lstStyle/>
          <a:p>
            <a:fld id="{82EE24B5-652C-4DB5-B7C3-B5BBEC1280B1}" type="slidenum">
              <a:rPr lang="en-US" smtClean="0"/>
              <a:t>14</a:t>
            </a:fld>
            <a:endParaRPr lang="en-US" dirty="0"/>
          </a:p>
        </p:txBody>
      </p:sp>
      <p:cxnSp>
        <p:nvCxnSpPr>
          <p:cNvPr id="5" name="Straight Connector 4">
            <a:extLst>
              <a:ext uri="{FF2B5EF4-FFF2-40B4-BE49-F238E27FC236}">
                <a16:creationId xmlns:a16="http://schemas.microsoft.com/office/drawing/2014/main" id="{833E5455-5696-FF12-94FA-E0CB438717F7}"/>
              </a:ext>
            </a:extLst>
          </p:cNvPr>
          <p:cNvCxnSpPr>
            <a:cxnSpLocks/>
          </p:cNvCxnSpPr>
          <p:nvPr/>
        </p:nvCxnSpPr>
        <p:spPr>
          <a:xfrm>
            <a:off x="379380" y="972766"/>
            <a:ext cx="411479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35658CE-2400-D24D-B1B1-1636B1EABECC}"/>
              </a:ext>
            </a:extLst>
          </p:cNvPr>
          <p:cNvSpPr txBox="1"/>
          <p:nvPr/>
        </p:nvSpPr>
        <p:spPr>
          <a:xfrm>
            <a:off x="525293" y="1605064"/>
            <a:ext cx="6809361" cy="4524315"/>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latin typeface="Söhne"/>
              </a:rPr>
              <a:t>Feature Prioritization</a:t>
            </a:r>
            <a:r>
              <a:rPr lang="en-US" b="0" i="0" dirty="0">
                <a:solidFill>
                  <a:srgbClr val="0D0D0D"/>
                </a:solidFill>
                <a:effectLst/>
                <a:latin typeface="Söhne"/>
              </a:rPr>
              <a:t>: Based on the engagement metrics, you can prioritize development efforts towards features or sections of the app that have higher user engagement, such as "my_profile_learners" or "my_profile_professional".</a:t>
            </a:r>
          </a:p>
          <a:p>
            <a:pPr marL="285750" indent="-285750">
              <a:buFont typeface="Arial" panose="020B0604020202020204" pitchFamily="34" charset="0"/>
              <a:buChar char="•"/>
            </a:pPr>
            <a:r>
              <a:rPr lang="en-US" b="1" i="0" dirty="0">
                <a:solidFill>
                  <a:srgbClr val="0D0D0D"/>
                </a:solidFill>
                <a:effectLst/>
                <a:latin typeface="Söhne"/>
              </a:rPr>
              <a:t>Opportunities for Monetization</a:t>
            </a:r>
            <a:r>
              <a:rPr lang="en-US" b="0" i="0" dirty="0">
                <a:solidFill>
                  <a:srgbClr val="0D0D0D"/>
                </a:solidFill>
                <a:effectLst/>
                <a:latin typeface="Söhne"/>
              </a:rPr>
              <a:t>: Sections with high engagement times, such as </a:t>
            </a:r>
            <a:r>
              <a:rPr lang="en-US" b="0" i="0" dirty="0">
                <a:solidFill>
                  <a:srgbClr val="0090A2"/>
                </a:solidFill>
                <a:effectLst/>
                <a:latin typeface="Söhne"/>
              </a:rPr>
              <a:t>"my_rewards_screen" or "resume_builder”</a:t>
            </a:r>
            <a:r>
              <a:rPr lang="en-US" b="0" i="0" dirty="0">
                <a:solidFill>
                  <a:srgbClr val="0D0D0D"/>
                </a:solidFill>
                <a:effectLst/>
                <a:latin typeface="Söhne"/>
              </a:rPr>
              <a:t>, could present opportunities for monetization through targeted advertising, premium features, or subscription models.</a:t>
            </a:r>
            <a:endParaRPr lang="en-US" dirty="0">
              <a:solidFill>
                <a:srgbClr val="0D0D0D"/>
              </a:solidFill>
              <a:latin typeface="Söhne"/>
            </a:endParaRPr>
          </a:p>
          <a:p>
            <a:pPr marL="285750" indent="-285750">
              <a:buFont typeface="Arial" panose="020B0604020202020204" pitchFamily="34" charset="0"/>
              <a:buChar char="•"/>
            </a:pPr>
            <a:r>
              <a:rPr lang="en-US" b="1" i="0" dirty="0">
                <a:solidFill>
                  <a:srgbClr val="0D0D0D"/>
                </a:solidFill>
                <a:effectLst/>
                <a:latin typeface="Söhne"/>
              </a:rPr>
              <a:t>User Journey Analysis</a:t>
            </a:r>
            <a:r>
              <a:rPr lang="en-US" b="0" i="0" dirty="0">
                <a:solidFill>
                  <a:srgbClr val="0D0D0D"/>
                </a:solidFill>
                <a:effectLst/>
                <a:latin typeface="Söhne"/>
              </a:rPr>
              <a:t>: Analyze the sequence of events or activities that users engage with before reaching the </a:t>
            </a:r>
            <a:r>
              <a:rPr lang="en-US" b="0" i="0" dirty="0">
                <a:solidFill>
                  <a:srgbClr val="0090A2"/>
                </a:solidFill>
                <a:effectLst/>
                <a:latin typeface="Söhne"/>
              </a:rPr>
              <a:t>"CheckoutActivity". </a:t>
            </a:r>
            <a:r>
              <a:rPr lang="en-US" b="0" i="0" dirty="0">
                <a:solidFill>
                  <a:srgbClr val="0D0D0D"/>
                </a:solidFill>
                <a:effectLst/>
                <a:latin typeface="Söhne"/>
              </a:rPr>
              <a:t>Understanding the user journey leading up to conversions can help optimize pathways and potentially increase conversion rates</a:t>
            </a:r>
          </a:p>
          <a:p>
            <a:pPr marL="285750" indent="-285750">
              <a:buFont typeface="Arial" panose="020B0604020202020204" pitchFamily="34" charset="0"/>
              <a:buChar char="•"/>
            </a:pPr>
            <a:r>
              <a:rPr lang="en-US" b="1" i="0" dirty="0">
                <a:solidFill>
                  <a:srgbClr val="0D0D0D"/>
                </a:solidFill>
                <a:effectLst/>
                <a:latin typeface="Söhne"/>
              </a:rPr>
              <a:t>Performance Monitoring</a:t>
            </a:r>
            <a:r>
              <a:rPr lang="en-US" b="0" i="0" dirty="0">
                <a:solidFill>
                  <a:srgbClr val="0D0D0D"/>
                </a:solidFill>
                <a:effectLst/>
                <a:latin typeface="Söhne"/>
              </a:rPr>
              <a:t>: Keep track of changes in engagement metrics over time to monitor the impact of updates or changes to the app. Sudden drops or increases in engagement times may indicate positive or negative user reactions to recent changes.</a:t>
            </a:r>
            <a:endParaRPr lang="en-IN" dirty="0"/>
          </a:p>
        </p:txBody>
      </p:sp>
      <p:graphicFrame>
        <p:nvGraphicFramePr>
          <p:cNvPr id="8" name="Table 7">
            <a:extLst>
              <a:ext uri="{FF2B5EF4-FFF2-40B4-BE49-F238E27FC236}">
                <a16:creationId xmlns:a16="http://schemas.microsoft.com/office/drawing/2014/main" id="{12222250-D9CC-5A76-B2AC-805781570001}"/>
              </a:ext>
            </a:extLst>
          </p:cNvPr>
          <p:cNvGraphicFramePr>
            <a:graphicFrameLocks noGrp="1"/>
          </p:cNvGraphicFramePr>
          <p:nvPr>
            <p:extLst>
              <p:ext uri="{D42A27DB-BD31-4B8C-83A1-F6EECF244321}">
                <p14:modId xmlns:p14="http://schemas.microsoft.com/office/powerpoint/2010/main" val="923062942"/>
              </p:ext>
            </p:extLst>
          </p:nvPr>
        </p:nvGraphicFramePr>
        <p:xfrm>
          <a:off x="7334654" y="424612"/>
          <a:ext cx="4216400" cy="616248"/>
        </p:xfrm>
        <a:graphic>
          <a:graphicData uri="http://schemas.openxmlformats.org/drawingml/2006/table">
            <a:tbl>
              <a:tblPr firstRow="1">
                <a:tableStyleId>{21E4AEA4-8DFA-4A89-87EB-49C32662AFE0}</a:tableStyleId>
              </a:tblPr>
              <a:tblGrid>
                <a:gridCol w="1270000">
                  <a:extLst>
                    <a:ext uri="{9D8B030D-6E8A-4147-A177-3AD203B41FA5}">
                      <a16:colId xmlns:a16="http://schemas.microsoft.com/office/drawing/2014/main" val="2544957131"/>
                    </a:ext>
                  </a:extLst>
                </a:gridCol>
                <a:gridCol w="1270000">
                  <a:extLst>
                    <a:ext uri="{9D8B030D-6E8A-4147-A177-3AD203B41FA5}">
                      <a16:colId xmlns:a16="http://schemas.microsoft.com/office/drawing/2014/main" val="438399691"/>
                    </a:ext>
                  </a:extLst>
                </a:gridCol>
                <a:gridCol w="1676400">
                  <a:extLst>
                    <a:ext uri="{9D8B030D-6E8A-4147-A177-3AD203B41FA5}">
                      <a16:colId xmlns:a16="http://schemas.microsoft.com/office/drawing/2014/main" val="4157322446"/>
                    </a:ext>
                  </a:extLst>
                </a:gridCol>
              </a:tblGrid>
              <a:tr h="401050">
                <a:tc>
                  <a:txBody>
                    <a:bodyPr/>
                    <a:lstStyle/>
                    <a:p>
                      <a:pPr algn="l" fontAlgn="b"/>
                      <a:r>
                        <a:rPr lang="en-IN" sz="1000" u="none" strike="noStrike" dirty="0">
                          <a:effectLst/>
                        </a:rPr>
                        <a:t>page and screen</a:t>
                      </a:r>
                      <a:endParaRPr lang="en-IN" sz="1000" b="1"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 Average engagement time</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 Conversions</a:t>
                      </a:r>
                      <a:endParaRPr lang="en-IN" sz="1000" b="1"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33130679"/>
                  </a:ext>
                </a:extLst>
              </a:tr>
              <a:tr h="215198">
                <a:tc>
                  <a:txBody>
                    <a:bodyPr/>
                    <a:lstStyle/>
                    <a:p>
                      <a:pPr algn="l" fontAlgn="b"/>
                      <a:r>
                        <a:rPr lang="en-IN" sz="1000" u="none" strike="noStrike">
                          <a:effectLst/>
                        </a:rPr>
                        <a:t>(not set)</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0.001093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88518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191891002"/>
                  </a:ext>
                </a:extLst>
              </a:tr>
            </a:tbl>
          </a:graphicData>
        </a:graphic>
      </p:graphicFrame>
      <p:cxnSp>
        <p:nvCxnSpPr>
          <p:cNvPr id="10" name="Straight Arrow Connector 9">
            <a:extLst>
              <a:ext uri="{FF2B5EF4-FFF2-40B4-BE49-F238E27FC236}">
                <a16:creationId xmlns:a16="http://schemas.microsoft.com/office/drawing/2014/main" id="{85508A57-0592-AEA7-3763-627810C3E147}"/>
              </a:ext>
            </a:extLst>
          </p:cNvPr>
          <p:cNvCxnSpPr>
            <a:cxnSpLocks/>
            <a:stCxn id="8" idx="2"/>
          </p:cNvCxnSpPr>
          <p:nvPr/>
        </p:nvCxnSpPr>
        <p:spPr>
          <a:xfrm>
            <a:off x="9442854" y="1040860"/>
            <a:ext cx="70797" cy="10408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53988D-BE16-AD9B-AD29-2DD3508FE618}"/>
              </a:ext>
            </a:extLst>
          </p:cNvPr>
          <p:cNvSpPr/>
          <p:nvPr/>
        </p:nvSpPr>
        <p:spPr>
          <a:xfrm>
            <a:off x="8033425" y="2081719"/>
            <a:ext cx="3106367" cy="2558375"/>
          </a:xfrm>
          <a:prstGeom prst="ellipse">
            <a:avLst/>
          </a:prstGeom>
          <a:solidFill>
            <a:schemeClr val="tx2">
              <a:alpha val="11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D15DF8E-A53F-BCAE-639D-9BC5CA73FC27}"/>
              </a:ext>
            </a:extLst>
          </p:cNvPr>
          <p:cNvSpPr txBox="1"/>
          <p:nvPr/>
        </p:nvSpPr>
        <p:spPr>
          <a:xfrm>
            <a:off x="8511703" y="2597285"/>
            <a:ext cx="2286000" cy="1569660"/>
          </a:xfrm>
          <a:prstGeom prst="rect">
            <a:avLst/>
          </a:prstGeom>
          <a:noFill/>
        </p:spPr>
        <p:txBody>
          <a:bodyPr wrap="square" rtlCol="0">
            <a:spAutoFit/>
          </a:bodyPr>
          <a:lstStyle/>
          <a:p>
            <a:pPr marL="171450" indent="-171450">
              <a:buFont typeface="Arial" panose="020B0604020202020204" pitchFamily="34" charset="0"/>
              <a:buChar char="•"/>
            </a:pPr>
            <a:r>
              <a:rPr lang="en-US" sz="1200" b="1" i="0" dirty="0">
                <a:effectLst/>
                <a:latin typeface="Söhne"/>
              </a:rPr>
              <a:t>ensure that URL parameters are correctly configured to track dynamic content and user interactions</a:t>
            </a:r>
          </a:p>
          <a:p>
            <a:pPr marL="171450" indent="-171450">
              <a:buFont typeface="Arial" panose="020B0604020202020204" pitchFamily="34" charset="0"/>
              <a:buChar char="•"/>
            </a:pPr>
            <a:r>
              <a:rPr lang="en-IN" sz="1200" b="1" i="0" dirty="0">
                <a:solidFill>
                  <a:srgbClr val="0D0D0D"/>
                </a:solidFill>
                <a:effectLst/>
                <a:latin typeface="Söhne"/>
              </a:rPr>
              <a:t>Review Tracking Implementation</a:t>
            </a:r>
          </a:p>
          <a:p>
            <a:r>
              <a:rPr lang="en-IN" sz="1200" b="1" dirty="0">
                <a:solidFill>
                  <a:srgbClr val="0D0D0D"/>
                </a:solidFill>
                <a:latin typeface="Söhne"/>
              </a:rPr>
              <a:t>THESE HELPS US TO OVERCOME    </a:t>
            </a:r>
            <a:r>
              <a:rPr lang="en-IN" sz="1200" b="1" i="0" dirty="0">
                <a:solidFill>
                  <a:srgbClr val="0D0D0D"/>
                </a:solidFill>
                <a:effectLst/>
                <a:latin typeface="Söhne"/>
              </a:rPr>
              <a:t>(not set)</a:t>
            </a:r>
            <a:endParaRPr lang="en-IN" sz="1200" b="1" dirty="0"/>
          </a:p>
        </p:txBody>
      </p:sp>
    </p:spTree>
    <p:extLst>
      <p:ext uri="{BB962C8B-B14F-4D97-AF65-F5344CB8AC3E}">
        <p14:creationId xmlns:p14="http://schemas.microsoft.com/office/powerpoint/2010/main" val="186121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6410-0711-F141-2EB1-C8D434D14856}"/>
              </a:ext>
            </a:extLst>
          </p:cNvPr>
          <p:cNvSpPr>
            <a:spLocks noGrp="1"/>
          </p:cNvSpPr>
          <p:nvPr>
            <p:ph type="title"/>
          </p:nvPr>
        </p:nvSpPr>
        <p:spPr>
          <a:xfrm>
            <a:off x="214008" y="185146"/>
            <a:ext cx="8998085" cy="369332"/>
          </a:xfrm>
        </p:spPr>
        <p:txBody>
          <a:bodyPr>
            <a:normAutofit fontScale="90000"/>
          </a:bodyPr>
          <a:lstStyle/>
          <a:p>
            <a:r>
              <a:rPr lang="en-IN" dirty="0"/>
              <a:t>Recommendation city and gender wise </a:t>
            </a:r>
          </a:p>
        </p:txBody>
      </p:sp>
      <p:sp>
        <p:nvSpPr>
          <p:cNvPr id="3" name="Slide Number Placeholder 2">
            <a:extLst>
              <a:ext uri="{FF2B5EF4-FFF2-40B4-BE49-F238E27FC236}">
                <a16:creationId xmlns:a16="http://schemas.microsoft.com/office/drawing/2014/main" id="{905BD7F6-631B-B073-B77D-2A456F4F30B0}"/>
              </a:ext>
            </a:extLst>
          </p:cNvPr>
          <p:cNvSpPr>
            <a:spLocks noGrp="1"/>
          </p:cNvSpPr>
          <p:nvPr>
            <p:ph type="sldNum" sz="quarter" idx="12"/>
          </p:nvPr>
        </p:nvSpPr>
        <p:spPr/>
        <p:txBody>
          <a:bodyPr/>
          <a:lstStyle/>
          <a:p>
            <a:fld id="{82EE24B5-652C-4DB5-B7C3-B5BBEC1280B1}" type="slidenum">
              <a:rPr lang="en-US" smtClean="0"/>
              <a:t>15</a:t>
            </a:fld>
            <a:endParaRPr lang="en-US" dirty="0"/>
          </a:p>
        </p:txBody>
      </p:sp>
      <p:graphicFrame>
        <p:nvGraphicFramePr>
          <p:cNvPr id="4" name="Table 3">
            <a:extLst>
              <a:ext uri="{FF2B5EF4-FFF2-40B4-BE49-F238E27FC236}">
                <a16:creationId xmlns:a16="http://schemas.microsoft.com/office/drawing/2014/main" id="{39196111-BD24-905D-C371-53D392D8AEA7}"/>
              </a:ext>
            </a:extLst>
          </p:cNvPr>
          <p:cNvGraphicFramePr>
            <a:graphicFrameLocks noGrp="1"/>
          </p:cNvGraphicFramePr>
          <p:nvPr>
            <p:extLst>
              <p:ext uri="{D42A27DB-BD31-4B8C-83A1-F6EECF244321}">
                <p14:modId xmlns:p14="http://schemas.microsoft.com/office/powerpoint/2010/main" val="3657169534"/>
              </p:ext>
            </p:extLst>
          </p:nvPr>
        </p:nvGraphicFramePr>
        <p:xfrm>
          <a:off x="7286017" y="991902"/>
          <a:ext cx="4608037" cy="1836420"/>
        </p:xfrm>
        <a:graphic>
          <a:graphicData uri="http://schemas.openxmlformats.org/drawingml/2006/table">
            <a:tbl>
              <a:tblPr firstRow="1">
                <a:tableStyleId>{F5AB1C69-6EDB-4FF4-983F-18BD219EF322}</a:tableStyleId>
              </a:tblPr>
              <a:tblGrid>
                <a:gridCol w="990384">
                  <a:extLst>
                    <a:ext uri="{9D8B030D-6E8A-4147-A177-3AD203B41FA5}">
                      <a16:colId xmlns:a16="http://schemas.microsoft.com/office/drawing/2014/main" val="3521523582"/>
                    </a:ext>
                  </a:extLst>
                </a:gridCol>
                <a:gridCol w="1403044">
                  <a:extLst>
                    <a:ext uri="{9D8B030D-6E8A-4147-A177-3AD203B41FA5}">
                      <a16:colId xmlns:a16="http://schemas.microsoft.com/office/drawing/2014/main" val="154887197"/>
                    </a:ext>
                  </a:extLst>
                </a:gridCol>
                <a:gridCol w="1265491">
                  <a:extLst>
                    <a:ext uri="{9D8B030D-6E8A-4147-A177-3AD203B41FA5}">
                      <a16:colId xmlns:a16="http://schemas.microsoft.com/office/drawing/2014/main" val="3304601490"/>
                    </a:ext>
                  </a:extLst>
                </a:gridCol>
                <a:gridCol w="949118">
                  <a:extLst>
                    <a:ext uri="{9D8B030D-6E8A-4147-A177-3AD203B41FA5}">
                      <a16:colId xmlns:a16="http://schemas.microsoft.com/office/drawing/2014/main" val="814125313"/>
                    </a:ext>
                  </a:extLst>
                </a:gridCol>
              </a:tblGrid>
              <a:tr h="167640">
                <a:tc>
                  <a:txBody>
                    <a:bodyPr/>
                    <a:lstStyle/>
                    <a:p>
                      <a:pPr algn="ctr" fontAlgn="b"/>
                      <a:r>
                        <a:rPr lang="en-IN" sz="1000" u="none" strike="noStrike">
                          <a:effectLst/>
                        </a:rPr>
                        <a:t>cities</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Conversion</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 New_users</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 Users</a:t>
                      </a:r>
                      <a:endParaRPr lang="en-IN" sz="1000" b="1"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62262991"/>
                  </a:ext>
                </a:extLst>
              </a:tr>
              <a:tr h="167640">
                <a:tc>
                  <a:txBody>
                    <a:bodyPr/>
                    <a:lstStyle/>
                    <a:p>
                      <a:pPr algn="ctr" fontAlgn="b"/>
                      <a:r>
                        <a:rPr lang="en-IN" sz="1000" u="none" strike="noStrike">
                          <a:effectLst/>
                        </a:rPr>
                        <a:t>Bengaluru</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62939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5685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6097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21863427"/>
                  </a:ext>
                </a:extLst>
              </a:tr>
              <a:tr h="167640">
                <a:tc>
                  <a:txBody>
                    <a:bodyPr/>
                    <a:lstStyle/>
                    <a:p>
                      <a:pPr algn="ctr" fontAlgn="b"/>
                      <a:r>
                        <a:rPr lang="en-IN" sz="1000" u="none" strike="noStrike">
                          <a:effectLst/>
                        </a:rPr>
                        <a:t>Bhubaneswar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5463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551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572</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50161391"/>
                  </a:ext>
                </a:extLst>
              </a:tr>
              <a:tr h="167640">
                <a:tc>
                  <a:txBody>
                    <a:bodyPr/>
                    <a:lstStyle/>
                    <a:p>
                      <a:pPr algn="ctr" fontAlgn="b"/>
                      <a:r>
                        <a:rPr lang="en-IN" sz="1000" u="none" strike="noStrike">
                          <a:effectLst/>
                        </a:rPr>
                        <a:t>Chennai</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9772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631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798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462043688"/>
                  </a:ext>
                </a:extLst>
              </a:tr>
              <a:tr h="167640">
                <a:tc>
                  <a:txBody>
                    <a:bodyPr/>
                    <a:lstStyle/>
                    <a:p>
                      <a:pPr algn="ctr" fontAlgn="b"/>
                      <a:r>
                        <a:rPr lang="en-IN" sz="1000" u="none" strike="noStrike">
                          <a:effectLst/>
                        </a:rPr>
                        <a:t>Coimbatore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4602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596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749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170432780"/>
                  </a:ext>
                </a:extLst>
              </a:tr>
              <a:tr h="167640">
                <a:tc>
                  <a:txBody>
                    <a:bodyPr/>
                    <a:lstStyle/>
                    <a:p>
                      <a:pPr algn="ctr" fontAlgn="b"/>
                      <a:r>
                        <a:rPr lang="en-IN" sz="1000" u="none" strike="noStrike">
                          <a:effectLst/>
                        </a:rPr>
                        <a:t>Hyderabad</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34103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1038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421732561"/>
                  </a:ext>
                </a:extLst>
              </a:tr>
              <a:tr h="0">
                <a:tc>
                  <a:txBody>
                    <a:bodyPr/>
                    <a:lstStyle/>
                    <a:p>
                      <a:pPr algn="ctr" fontAlgn="b"/>
                      <a:r>
                        <a:rPr lang="en-IN" sz="1000" u="none" strike="noStrike">
                          <a:effectLst/>
                        </a:rPr>
                        <a:t>Indore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4121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915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983</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306896580"/>
                  </a:ext>
                </a:extLst>
              </a:tr>
              <a:tr h="167640">
                <a:tc>
                  <a:txBody>
                    <a:bodyPr/>
                    <a:lstStyle/>
                    <a:p>
                      <a:pPr algn="ctr" fontAlgn="b"/>
                      <a:r>
                        <a:rPr lang="en-IN" sz="1000" u="none" strike="noStrike">
                          <a:effectLst/>
                        </a:rPr>
                        <a:t>Kochi</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3633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655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586129539"/>
                  </a:ext>
                </a:extLst>
              </a:tr>
              <a:tr h="167640">
                <a:tc>
                  <a:txBody>
                    <a:bodyPr/>
                    <a:lstStyle/>
                    <a:p>
                      <a:pPr algn="ctr" fontAlgn="b"/>
                      <a:r>
                        <a:rPr lang="en-IN" sz="1000" u="none" strike="noStrike">
                          <a:effectLst/>
                        </a:rPr>
                        <a:t>Lucknow</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3650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839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897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987525285"/>
                  </a:ext>
                </a:extLst>
              </a:tr>
              <a:tr h="167640">
                <a:tc>
                  <a:txBody>
                    <a:bodyPr/>
                    <a:lstStyle/>
                    <a:p>
                      <a:pPr algn="ctr" fontAlgn="b"/>
                      <a:r>
                        <a:rPr lang="en-IN" sz="1000" u="none" strike="noStrike">
                          <a:effectLst/>
                        </a:rPr>
                        <a:t>Mysuru</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5735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585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809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453328167"/>
                  </a:ext>
                </a:extLst>
              </a:tr>
              <a:tr h="167640">
                <a:tc>
                  <a:txBody>
                    <a:bodyPr/>
                    <a:lstStyle/>
                    <a:p>
                      <a:pPr algn="ctr" fontAlgn="b"/>
                      <a:r>
                        <a:rPr lang="en-IN" sz="1000" u="none" strike="noStrike">
                          <a:effectLst/>
                        </a:rPr>
                        <a:t>Patna</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6980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1467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1594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50979232"/>
                  </a:ext>
                </a:extLst>
              </a:tr>
            </a:tbl>
          </a:graphicData>
        </a:graphic>
      </p:graphicFrame>
      <p:cxnSp>
        <p:nvCxnSpPr>
          <p:cNvPr id="8" name="Straight Connector 7">
            <a:extLst>
              <a:ext uri="{FF2B5EF4-FFF2-40B4-BE49-F238E27FC236}">
                <a16:creationId xmlns:a16="http://schemas.microsoft.com/office/drawing/2014/main" id="{F5DC4B9C-7718-D3AF-DC38-A654CEADF6E7}"/>
              </a:ext>
            </a:extLst>
          </p:cNvPr>
          <p:cNvCxnSpPr>
            <a:cxnSpLocks/>
          </p:cNvCxnSpPr>
          <p:nvPr/>
        </p:nvCxnSpPr>
        <p:spPr>
          <a:xfrm flipV="1">
            <a:off x="288218" y="554478"/>
            <a:ext cx="6667059" cy="19454"/>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18740FEE-225D-EEB8-68FD-4F7F41F3C5D0}"/>
              </a:ext>
            </a:extLst>
          </p:cNvPr>
          <p:cNvSpPr txBox="1"/>
          <p:nvPr/>
        </p:nvSpPr>
        <p:spPr>
          <a:xfrm>
            <a:off x="479529" y="991902"/>
            <a:ext cx="4890139" cy="1477328"/>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IN" b="1" i="0" dirty="0">
                <a:solidFill>
                  <a:srgbClr val="0D0D0D"/>
                </a:solidFill>
                <a:effectLst/>
                <a:latin typeface="Söhne"/>
              </a:rPr>
              <a:t>Localized Marketing Campaigns</a:t>
            </a:r>
          </a:p>
          <a:p>
            <a:pPr marL="285750" indent="-285750">
              <a:buFont typeface="Arial" panose="020B0604020202020204" pitchFamily="34" charset="0"/>
              <a:buChar char="•"/>
            </a:pPr>
            <a:r>
              <a:rPr lang="en-IN" b="1" i="0" dirty="0">
                <a:solidFill>
                  <a:srgbClr val="0D0D0D"/>
                </a:solidFill>
                <a:effectLst/>
                <a:latin typeface="Söhne"/>
              </a:rPr>
              <a:t>Localized Content and Offerings</a:t>
            </a:r>
            <a:endParaRPr lang="en-IN" b="1" dirty="0">
              <a:solidFill>
                <a:srgbClr val="0D0D0D"/>
              </a:solidFill>
              <a:latin typeface="Söhne"/>
            </a:endParaRPr>
          </a:p>
          <a:p>
            <a:pPr marL="285750" indent="-285750">
              <a:buFont typeface="Arial" panose="020B0604020202020204" pitchFamily="34" charset="0"/>
              <a:buChar char="•"/>
            </a:pPr>
            <a:r>
              <a:rPr lang="en-IN" b="1" i="0" dirty="0">
                <a:solidFill>
                  <a:srgbClr val="0D0D0D"/>
                </a:solidFill>
                <a:effectLst/>
                <a:latin typeface="Söhne"/>
              </a:rPr>
              <a:t>Community Engagement</a:t>
            </a:r>
          </a:p>
          <a:p>
            <a:pPr marL="285750" indent="-285750">
              <a:buFont typeface="Arial" panose="020B0604020202020204" pitchFamily="34" charset="0"/>
              <a:buChar char="•"/>
            </a:pPr>
            <a:r>
              <a:rPr lang="en-IN" b="1" i="0" dirty="0">
                <a:solidFill>
                  <a:srgbClr val="0D0D0D"/>
                </a:solidFill>
                <a:effectLst/>
                <a:latin typeface="Söhne"/>
              </a:rPr>
              <a:t>Partnerships with Local Businesses</a:t>
            </a:r>
            <a:endParaRPr lang="en-IN" b="1" dirty="0">
              <a:solidFill>
                <a:srgbClr val="0D0D0D"/>
              </a:solidFill>
              <a:latin typeface="Söhne"/>
            </a:endParaRPr>
          </a:p>
          <a:p>
            <a:pPr marL="285750" indent="-285750">
              <a:buFont typeface="Arial" panose="020B0604020202020204" pitchFamily="34" charset="0"/>
              <a:buChar char="•"/>
            </a:pPr>
            <a:r>
              <a:rPr lang="en-IN" b="1" i="0" dirty="0">
                <a:solidFill>
                  <a:srgbClr val="0D0D0D"/>
                </a:solidFill>
                <a:effectLst/>
                <a:latin typeface="Söhne"/>
              </a:rPr>
              <a:t>Geo-targeted Advertising</a:t>
            </a:r>
            <a:endParaRPr lang="en-IN" dirty="0"/>
          </a:p>
        </p:txBody>
      </p:sp>
      <p:sp>
        <p:nvSpPr>
          <p:cNvPr id="12" name="TextBox 11">
            <a:extLst>
              <a:ext uri="{FF2B5EF4-FFF2-40B4-BE49-F238E27FC236}">
                <a16:creationId xmlns:a16="http://schemas.microsoft.com/office/drawing/2014/main" id="{AC72DF30-3299-9936-A04F-78D379E9D340}"/>
              </a:ext>
            </a:extLst>
          </p:cNvPr>
          <p:cNvSpPr txBox="1"/>
          <p:nvPr/>
        </p:nvSpPr>
        <p:spPr>
          <a:xfrm>
            <a:off x="7217923" y="622570"/>
            <a:ext cx="3929976" cy="369332"/>
          </a:xfrm>
          <a:prstGeom prst="rect">
            <a:avLst/>
          </a:prstGeom>
          <a:noFill/>
        </p:spPr>
        <p:txBody>
          <a:bodyPr wrap="square" rtlCol="0">
            <a:spAutoFit/>
          </a:bodyPr>
          <a:lstStyle/>
          <a:p>
            <a:r>
              <a:rPr lang="en-IN" dirty="0"/>
              <a:t>Top 10 cities based on conversion</a:t>
            </a:r>
          </a:p>
        </p:txBody>
      </p:sp>
      <p:graphicFrame>
        <p:nvGraphicFramePr>
          <p:cNvPr id="14" name="Chart 13">
            <a:extLst>
              <a:ext uri="{FF2B5EF4-FFF2-40B4-BE49-F238E27FC236}">
                <a16:creationId xmlns:a16="http://schemas.microsoft.com/office/drawing/2014/main" id="{43BFF3E2-CE71-B41A-E1A1-45DD037E2495}"/>
              </a:ext>
            </a:extLst>
          </p:cNvPr>
          <p:cNvGraphicFramePr>
            <a:graphicFrameLocks/>
          </p:cNvGraphicFramePr>
          <p:nvPr>
            <p:extLst>
              <p:ext uri="{D42A27DB-BD31-4B8C-83A1-F6EECF244321}">
                <p14:modId xmlns:p14="http://schemas.microsoft.com/office/powerpoint/2010/main" val="302732696"/>
              </p:ext>
            </p:extLst>
          </p:nvPr>
        </p:nvGraphicFramePr>
        <p:xfrm>
          <a:off x="6955277" y="361426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483EAD36-34F7-B0C8-CF8C-52D0432BE72F}"/>
              </a:ext>
            </a:extLst>
          </p:cNvPr>
          <p:cNvSpPr txBox="1"/>
          <p:nvPr/>
        </p:nvSpPr>
        <p:spPr>
          <a:xfrm>
            <a:off x="479529" y="3735421"/>
            <a:ext cx="4890139" cy="2585323"/>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IN" b="1" i="0" dirty="0">
                <a:solidFill>
                  <a:srgbClr val="0D0D0D"/>
                </a:solidFill>
                <a:effectLst/>
                <a:latin typeface="Söhne"/>
              </a:rPr>
              <a:t>Encourage Profile Completion</a:t>
            </a:r>
            <a:r>
              <a:rPr lang="en-IN" b="1" i="0" dirty="0">
                <a:solidFill>
                  <a:srgbClr val="0D0D0D"/>
                </a:solidFill>
                <a:effectLst/>
                <a:latin typeface="Söhne"/>
                <a:sym typeface="Wingdings" panose="05000000000000000000" pitchFamily="2" charset="2"/>
              </a:rPr>
              <a:t></a:t>
            </a:r>
            <a:r>
              <a:rPr lang="en-US" b="0" i="0" dirty="0">
                <a:solidFill>
                  <a:srgbClr val="0D0D0D"/>
                </a:solidFill>
                <a:effectLst/>
                <a:latin typeface="Söhne"/>
              </a:rPr>
              <a:t>through gamification, exclusive content, or personalized recommendations tied to completed profiles.</a:t>
            </a:r>
          </a:p>
          <a:p>
            <a:pPr marL="285750" indent="-285750">
              <a:buFont typeface="Arial" panose="020B0604020202020204" pitchFamily="34" charset="0"/>
              <a:buChar char="•"/>
            </a:pPr>
            <a:r>
              <a:rPr lang="en-US" b="1" i="0" dirty="0">
                <a:solidFill>
                  <a:srgbClr val="0D0D0D"/>
                </a:solidFill>
                <a:effectLst/>
                <a:latin typeface="Söhne"/>
              </a:rPr>
              <a:t>Progressive Profiling</a:t>
            </a:r>
            <a:r>
              <a:rPr lang="en-US" b="0" i="0" dirty="0">
                <a:solidFill>
                  <a:srgbClr val="0D0D0D"/>
                </a:solidFill>
                <a:effectLst/>
                <a:latin typeface="Söhne"/>
              </a:rPr>
              <a:t>: Implement progressive profiling techniques where you gradually collect additional user information over time through interactions with your platform</a:t>
            </a:r>
          </a:p>
          <a:p>
            <a:r>
              <a:rPr lang="en-US" dirty="0">
                <a:solidFill>
                  <a:srgbClr val="0D0D0D"/>
                </a:solidFill>
                <a:latin typeface="Söhne"/>
              </a:rPr>
              <a:t>Are the best techniques to overcome “</a:t>
            </a:r>
            <a:r>
              <a:rPr lang="en-US" dirty="0" err="1">
                <a:solidFill>
                  <a:srgbClr val="0D0D0D"/>
                </a:solidFill>
                <a:latin typeface="Söhne"/>
              </a:rPr>
              <a:t>unkown</a:t>
            </a:r>
            <a:r>
              <a:rPr lang="en-US" dirty="0">
                <a:solidFill>
                  <a:srgbClr val="0D0D0D"/>
                </a:solidFill>
                <a:latin typeface="Söhne"/>
              </a:rPr>
              <a:t>” categories</a:t>
            </a:r>
          </a:p>
        </p:txBody>
      </p:sp>
      <p:sp>
        <p:nvSpPr>
          <p:cNvPr id="16" name="Oval 15">
            <a:extLst>
              <a:ext uri="{FF2B5EF4-FFF2-40B4-BE49-F238E27FC236}">
                <a16:creationId xmlns:a16="http://schemas.microsoft.com/office/drawing/2014/main" id="{5248CC5E-8D02-2A46-D456-52266160F0A3}"/>
              </a:ext>
            </a:extLst>
          </p:cNvPr>
          <p:cNvSpPr/>
          <p:nvPr/>
        </p:nvSpPr>
        <p:spPr>
          <a:xfrm>
            <a:off x="5768502" y="1507787"/>
            <a:ext cx="1186775" cy="817129"/>
          </a:xfrm>
          <a:prstGeom prst="ellipse">
            <a:avLst/>
          </a:prstGeom>
          <a:solidFill>
            <a:srgbClr val="00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118B2C0-8E05-8B60-D780-957E18855453}"/>
              </a:ext>
            </a:extLst>
          </p:cNvPr>
          <p:cNvSpPr txBox="1"/>
          <p:nvPr/>
        </p:nvSpPr>
        <p:spPr>
          <a:xfrm>
            <a:off x="5768502" y="1731523"/>
            <a:ext cx="943583" cy="369332"/>
          </a:xfrm>
          <a:prstGeom prst="rect">
            <a:avLst/>
          </a:prstGeom>
          <a:noFill/>
        </p:spPr>
        <p:txBody>
          <a:bodyPr wrap="square" rtlCol="0">
            <a:spAutoFit/>
          </a:bodyPr>
          <a:lstStyle/>
          <a:p>
            <a:pPr algn="ctr"/>
            <a:r>
              <a:rPr lang="en-IN" b="1" i="1" dirty="0">
                <a:solidFill>
                  <a:schemeClr val="bg1"/>
                </a:solidFill>
              </a:rPr>
              <a:t>CITY</a:t>
            </a:r>
          </a:p>
        </p:txBody>
      </p:sp>
      <p:sp>
        <p:nvSpPr>
          <p:cNvPr id="19" name="Oval 18">
            <a:extLst>
              <a:ext uri="{FF2B5EF4-FFF2-40B4-BE49-F238E27FC236}">
                <a16:creationId xmlns:a16="http://schemas.microsoft.com/office/drawing/2014/main" id="{15F803B2-7B25-26E4-8A9B-4A1F1C22030B}"/>
              </a:ext>
            </a:extLst>
          </p:cNvPr>
          <p:cNvSpPr/>
          <p:nvPr/>
        </p:nvSpPr>
        <p:spPr>
          <a:xfrm>
            <a:off x="5768502" y="4630366"/>
            <a:ext cx="1053832" cy="719847"/>
          </a:xfrm>
          <a:prstGeom prst="ellipse">
            <a:avLst/>
          </a:prstGeom>
          <a:solidFill>
            <a:srgbClr val="00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44E0A2A-E239-CFB3-F40C-C9951AAA6D33}"/>
              </a:ext>
            </a:extLst>
          </p:cNvPr>
          <p:cNvSpPr txBox="1"/>
          <p:nvPr/>
        </p:nvSpPr>
        <p:spPr>
          <a:xfrm>
            <a:off x="5797686" y="4815186"/>
            <a:ext cx="1186775" cy="369332"/>
          </a:xfrm>
          <a:prstGeom prst="rect">
            <a:avLst/>
          </a:prstGeom>
          <a:noFill/>
        </p:spPr>
        <p:txBody>
          <a:bodyPr wrap="square" rtlCol="0">
            <a:spAutoFit/>
          </a:bodyPr>
          <a:lstStyle/>
          <a:p>
            <a:r>
              <a:rPr lang="en-IN" b="1" i="1" dirty="0">
                <a:solidFill>
                  <a:schemeClr val="bg1"/>
                </a:solidFill>
              </a:rPr>
              <a:t>Gender</a:t>
            </a:r>
          </a:p>
        </p:txBody>
      </p:sp>
    </p:spTree>
    <p:extLst>
      <p:ext uri="{BB962C8B-B14F-4D97-AF65-F5344CB8AC3E}">
        <p14:creationId xmlns:p14="http://schemas.microsoft.com/office/powerpoint/2010/main" val="237697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C524-0FF9-97A3-242F-84D841183166}"/>
              </a:ext>
            </a:extLst>
          </p:cNvPr>
          <p:cNvSpPr>
            <a:spLocks noGrp="1"/>
          </p:cNvSpPr>
          <p:nvPr>
            <p:ph type="title"/>
          </p:nvPr>
        </p:nvSpPr>
        <p:spPr>
          <a:xfrm>
            <a:off x="282103" y="194554"/>
            <a:ext cx="8735438" cy="350196"/>
          </a:xfrm>
        </p:spPr>
        <p:txBody>
          <a:bodyPr>
            <a:normAutofit fontScale="90000"/>
          </a:bodyPr>
          <a:lstStyle/>
          <a:p>
            <a:r>
              <a:rPr lang="en-IN" dirty="0"/>
              <a:t>Interest and age based recommendations</a:t>
            </a:r>
          </a:p>
        </p:txBody>
      </p:sp>
      <p:sp>
        <p:nvSpPr>
          <p:cNvPr id="3" name="Slide Number Placeholder 2">
            <a:extLst>
              <a:ext uri="{FF2B5EF4-FFF2-40B4-BE49-F238E27FC236}">
                <a16:creationId xmlns:a16="http://schemas.microsoft.com/office/drawing/2014/main" id="{4BAB25F7-EBA3-9989-FD5B-3DFA4EB3D9F0}"/>
              </a:ext>
            </a:extLst>
          </p:cNvPr>
          <p:cNvSpPr>
            <a:spLocks noGrp="1"/>
          </p:cNvSpPr>
          <p:nvPr>
            <p:ph type="sldNum" sz="quarter" idx="12"/>
          </p:nvPr>
        </p:nvSpPr>
        <p:spPr/>
        <p:txBody>
          <a:bodyPr/>
          <a:lstStyle/>
          <a:p>
            <a:fld id="{82EE24B5-652C-4DB5-B7C3-B5BBEC1280B1}" type="slidenum">
              <a:rPr lang="en-US" smtClean="0"/>
              <a:t>16</a:t>
            </a:fld>
            <a:endParaRPr lang="en-US" dirty="0"/>
          </a:p>
        </p:txBody>
      </p:sp>
      <p:cxnSp>
        <p:nvCxnSpPr>
          <p:cNvPr id="6" name="Straight Connector 5">
            <a:extLst>
              <a:ext uri="{FF2B5EF4-FFF2-40B4-BE49-F238E27FC236}">
                <a16:creationId xmlns:a16="http://schemas.microsoft.com/office/drawing/2014/main" id="{306ABE61-1AB7-E3B2-4042-F0DE56243FC8}"/>
              </a:ext>
            </a:extLst>
          </p:cNvPr>
          <p:cNvCxnSpPr/>
          <p:nvPr/>
        </p:nvCxnSpPr>
        <p:spPr>
          <a:xfrm>
            <a:off x="282103" y="642026"/>
            <a:ext cx="716928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627994C-A981-2B86-DB82-4D7759B2F460}"/>
              </a:ext>
            </a:extLst>
          </p:cNvPr>
          <p:cNvSpPr txBox="1"/>
          <p:nvPr/>
        </p:nvSpPr>
        <p:spPr>
          <a:xfrm>
            <a:off x="466928" y="1206230"/>
            <a:ext cx="5223753" cy="3693319"/>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latin typeface="Söhne"/>
              </a:rPr>
              <a:t>Content Expansion and Partnerships</a:t>
            </a:r>
            <a:r>
              <a:rPr lang="en-US" b="0" i="0" dirty="0">
                <a:solidFill>
                  <a:srgbClr val="0D0D0D"/>
                </a:solidFill>
                <a:effectLst/>
                <a:latin typeface="Söhne"/>
              </a:rPr>
              <a:t>: Invest in content creation and partnerships targeting popular interest categories such as Shoppers, Media &amp; Entertainment/Comics &amp; Animation Fans, and Technology/Mobile Enthusiasts. Collaborate with influencers or experts in these areas to create engaging content that attracts and retains users.</a:t>
            </a:r>
          </a:p>
          <a:p>
            <a:pPr marL="285750" indent="-285750">
              <a:buFont typeface="Arial" panose="020B0604020202020204" pitchFamily="34" charset="0"/>
              <a:buChar char="•"/>
            </a:pPr>
            <a:r>
              <a:rPr lang="en-US" b="1" i="0" dirty="0">
                <a:solidFill>
                  <a:srgbClr val="0D0D0D"/>
                </a:solidFill>
                <a:effectLst/>
                <a:latin typeface="Söhne"/>
              </a:rPr>
              <a:t>Continuous Monitoring and Optimization</a:t>
            </a:r>
            <a:r>
              <a:rPr lang="en-US" b="0" i="0" dirty="0">
                <a:solidFill>
                  <a:srgbClr val="0D0D0D"/>
                </a:solidFill>
                <a:effectLst/>
                <a:latin typeface="Söhne"/>
              </a:rPr>
              <a:t>: Regularly monitor user engagement metrics and conversion rates for different interest categories. Use A/B testing and data analysis to identify trends, optimize strategies, and allocate resources effectively to maximize ROI.</a:t>
            </a:r>
            <a:endParaRPr lang="en-IN" dirty="0"/>
          </a:p>
        </p:txBody>
      </p:sp>
      <p:sp>
        <p:nvSpPr>
          <p:cNvPr id="9" name="TextBox 8">
            <a:extLst>
              <a:ext uri="{FF2B5EF4-FFF2-40B4-BE49-F238E27FC236}">
                <a16:creationId xmlns:a16="http://schemas.microsoft.com/office/drawing/2014/main" id="{D70F2C22-A853-8AAB-608B-5F6663810DC6}"/>
              </a:ext>
            </a:extLst>
          </p:cNvPr>
          <p:cNvSpPr txBox="1"/>
          <p:nvPr/>
        </p:nvSpPr>
        <p:spPr>
          <a:xfrm>
            <a:off x="466928" y="865762"/>
            <a:ext cx="5311302" cy="369332"/>
          </a:xfrm>
          <a:prstGeom prst="rect">
            <a:avLst/>
          </a:prstGeom>
          <a:noFill/>
        </p:spPr>
        <p:txBody>
          <a:bodyPr wrap="square" rtlCol="0">
            <a:spAutoFit/>
          </a:bodyPr>
          <a:lstStyle/>
          <a:p>
            <a:r>
              <a:rPr lang="en-IN" dirty="0"/>
              <a:t>For interest based</a:t>
            </a:r>
          </a:p>
        </p:txBody>
      </p:sp>
      <p:sp>
        <p:nvSpPr>
          <p:cNvPr id="10" name="TextBox 9">
            <a:extLst>
              <a:ext uri="{FF2B5EF4-FFF2-40B4-BE49-F238E27FC236}">
                <a16:creationId xmlns:a16="http://schemas.microsoft.com/office/drawing/2014/main" id="{D567FEE4-BD32-8C89-B74D-F3EB72651DC7}"/>
              </a:ext>
            </a:extLst>
          </p:cNvPr>
          <p:cNvSpPr txBox="1"/>
          <p:nvPr/>
        </p:nvSpPr>
        <p:spPr>
          <a:xfrm>
            <a:off x="6264613" y="1235094"/>
            <a:ext cx="5460459" cy="4247317"/>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latin typeface="Söhne"/>
              </a:rPr>
              <a:t>Targeted Marketing Campaigns</a:t>
            </a:r>
            <a:r>
              <a:rPr lang="en-US" b="0" i="0" dirty="0">
                <a:solidFill>
                  <a:srgbClr val="0D0D0D"/>
                </a:solidFill>
                <a:effectLst/>
                <a:latin typeface="Söhne"/>
              </a:rPr>
              <a:t>: Focus your marketing efforts on the age groups that are already showing higher engagement rates, such as the </a:t>
            </a:r>
            <a:r>
              <a:rPr lang="en-US" b="1" i="0" dirty="0">
                <a:solidFill>
                  <a:srgbClr val="0090A2"/>
                </a:solidFill>
                <a:effectLst/>
                <a:latin typeface="Söhne"/>
              </a:rPr>
              <a:t>18-24</a:t>
            </a:r>
            <a:r>
              <a:rPr lang="en-US" b="0" i="0" dirty="0">
                <a:solidFill>
                  <a:srgbClr val="0090A2"/>
                </a:solidFill>
                <a:effectLst/>
                <a:latin typeface="Söhne"/>
              </a:rPr>
              <a:t> </a:t>
            </a:r>
            <a:r>
              <a:rPr lang="en-US" b="0" i="0" dirty="0">
                <a:solidFill>
                  <a:srgbClr val="0D0D0D"/>
                </a:solidFill>
                <a:effectLst/>
                <a:latin typeface="Söhne"/>
              </a:rPr>
              <a:t>age group. Allocate more resources to target this demographic through social media channels, influencer collaborations, and personalized content that resonates with their interests and preferences.</a:t>
            </a:r>
          </a:p>
          <a:p>
            <a:pPr marL="285750" indent="-285750">
              <a:buFont typeface="Arial" panose="020B0604020202020204" pitchFamily="34" charset="0"/>
              <a:buChar char="•"/>
            </a:pPr>
            <a:r>
              <a:rPr lang="en-US" b="1" i="0" dirty="0">
                <a:solidFill>
                  <a:srgbClr val="0D0D0D"/>
                </a:solidFill>
                <a:effectLst/>
                <a:latin typeface="Söhne"/>
              </a:rPr>
              <a:t>User Engagement Strategies</a:t>
            </a:r>
            <a:r>
              <a:rPr lang="en-US" b="0" i="0" dirty="0">
                <a:solidFill>
                  <a:srgbClr val="0D0D0D"/>
                </a:solidFill>
                <a:effectLst/>
                <a:latin typeface="Söhne"/>
              </a:rPr>
              <a:t>: Develop strategies to increase engagement among older age groups, particularly those aged </a:t>
            </a:r>
            <a:r>
              <a:rPr lang="en-US" b="1" i="0" dirty="0">
                <a:solidFill>
                  <a:srgbClr val="0090A2"/>
                </a:solidFill>
                <a:effectLst/>
                <a:latin typeface="Söhne"/>
              </a:rPr>
              <a:t>55-64 and 65+. </a:t>
            </a:r>
            <a:r>
              <a:rPr lang="en-US" b="0" i="0" dirty="0">
                <a:solidFill>
                  <a:srgbClr val="0D0D0D"/>
                </a:solidFill>
                <a:effectLst/>
                <a:latin typeface="Söhne"/>
              </a:rPr>
              <a:t>Consider creating content or features that cater specifically to their needs and interests. For example, you could offer tutorials, guides, or products/services tailored to their life stage or preferences.</a:t>
            </a:r>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2D7B95F7-86F7-4E8A-5683-87FB90E472BC}"/>
              </a:ext>
            </a:extLst>
          </p:cNvPr>
          <p:cNvSpPr txBox="1"/>
          <p:nvPr/>
        </p:nvSpPr>
        <p:spPr>
          <a:xfrm>
            <a:off x="6177064" y="865762"/>
            <a:ext cx="3793787" cy="369332"/>
          </a:xfrm>
          <a:prstGeom prst="rect">
            <a:avLst/>
          </a:prstGeom>
          <a:noFill/>
        </p:spPr>
        <p:txBody>
          <a:bodyPr wrap="square" rtlCol="0">
            <a:spAutoFit/>
          </a:bodyPr>
          <a:lstStyle/>
          <a:p>
            <a:r>
              <a:rPr lang="en-IN" dirty="0"/>
              <a:t>For age related</a:t>
            </a:r>
          </a:p>
        </p:txBody>
      </p:sp>
    </p:spTree>
    <p:extLst>
      <p:ext uri="{BB962C8B-B14F-4D97-AF65-F5344CB8AC3E}">
        <p14:creationId xmlns:p14="http://schemas.microsoft.com/office/powerpoint/2010/main" val="157797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9064-18AA-EDCC-5D33-BEDE7C7BC996}"/>
              </a:ext>
            </a:extLst>
          </p:cNvPr>
          <p:cNvSpPr>
            <a:spLocks noGrp="1"/>
          </p:cNvSpPr>
          <p:nvPr>
            <p:ph type="title"/>
          </p:nvPr>
        </p:nvSpPr>
        <p:spPr>
          <a:xfrm>
            <a:off x="155643" y="184826"/>
            <a:ext cx="3385225" cy="632297"/>
          </a:xfrm>
        </p:spPr>
        <p:txBody>
          <a:bodyPr>
            <a:normAutofit/>
          </a:bodyPr>
          <a:lstStyle/>
          <a:p>
            <a:r>
              <a:rPr lang="en-IN" dirty="0"/>
              <a:t>By Language</a:t>
            </a:r>
          </a:p>
        </p:txBody>
      </p:sp>
      <p:sp>
        <p:nvSpPr>
          <p:cNvPr id="3" name="Slide Number Placeholder 2">
            <a:extLst>
              <a:ext uri="{FF2B5EF4-FFF2-40B4-BE49-F238E27FC236}">
                <a16:creationId xmlns:a16="http://schemas.microsoft.com/office/drawing/2014/main" id="{23608AAC-7B87-86B2-6924-719EAECA72D2}"/>
              </a:ext>
            </a:extLst>
          </p:cNvPr>
          <p:cNvSpPr>
            <a:spLocks noGrp="1"/>
          </p:cNvSpPr>
          <p:nvPr>
            <p:ph type="sldNum" sz="quarter" idx="12"/>
          </p:nvPr>
        </p:nvSpPr>
        <p:spPr/>
        <p:txBody>
          <a:bodyPr/>
          <a:lstStyle/>
          <a:p>
            <a:fld id="{82EE24B5-652C-4DB5-B7C3-B5BBEC1280B1}" type="slidenum">
              <a:rPr lang="en-US" smtClean="0"/>
              <a:t>17</a:t>
            </a:fld>
            <a:endParaRPr lang="en-US" dirty="0"/>
          </a:p>
        </p:txBody>
      </p:sp>
      <p:cxnSp>
        <p:nvCxnSpPr>
          <p:cNvPr id="5" name="Straight Connector 4">
            <a:extLst>
              <a:ext uri="{FF2B5EF4-FFF2-40B4-BE49-F238E27FC236}">
                <a16:creationId xmlns:a16="http://schemas.microsoft.com/office/drawing/2014/main" id="{A2EBDA97-9F8A-FE6D-01CC-2F259380B582}"/>
              </a:ext>
            </a:extLst>
          </p:cNvPr>
          <p:cNvCxnSpPr>
            <a:cxnSpLocks/>
          </p:cNvCxnSpPr>
          <p:nvPr/>
        </p:nvCxnSpPr>
        <p:spPr>
          <a:xfrm>
            <a:off x="155643" y="719846"/>
            <a:ext cx="2626468"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1DF86632-D9DC-F57A-6033-2926B1CA0B0F}"/>
              </a:ext>
            </a:extLst>
          </p:cNvPr>
          <p:cNvSpPr txBox="1"/>
          <p:nvPr/>
        </p:nvSpPr>
        <p:spPr>
          <a:xfrm>
            <a:off x="321013" y="1138136"/>
            <a:ext cx="5145932" cy="2862322"/>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latin typeface="Söhne"/>
              </a:rPr>
              <a:t>Focus on English and Hindi</a:t>
            </a:r>
            <a:r>
              <a:rPr lang="en-US" b="0" i="0" dirty="0">
                <a:solidFill>
                  <a:srgbClr val="0D0D0D"/>
                </a:solidFill>
                <a:effectLst/>
                <a:latin typeface="Söhne"/>
              </a:rPr>
              <a:t>: Allocate more resources towards engaging with users </a:t>
            </a:r>
          </a:p>
          <a:p>
            <a:pPr marL="285750" indent="-285750">
              <a:buFont typeface="Arial" panose="020B0604020202020204" pitchFamily="34" charset="0"/>
              <a:buChar char="•"/>
            </a:pPr>
            <a:r>
              <a:rPr lang="en-US" b="1" i="0" dirty="0">
                <a:solidFill>
                  <a:srgbClr val="0D0D0D"/>
                </a:solidFill>
                <a:effectLst/>
                <a:latin typeface="Söhne"/>
              </a:rPr>
              <a:t>User Engagement in Less Common Languages</a:t>
            </a:r>
            <a:r>
              <a:rPr lang="en-US" b="0" i="0" dirty="0">
                <a:solidFill>
                  <a:srgbClr val="0D0D0D"/>
                </a:solidFill>
                <a:effectLst/>
                <a:latin typeface="Söhne"/>
              </a:rPr>
              <a:t>: Invest in content creation and community-building efforts targeting Chinese, Panjabi, and Persian language groups due to their high engagement rates. This will capitalize on existing engagement and potentially expand our user base within these demographics.</a:t>
            </a:r>
            <a:endParaRPr lang="en-US" dirty="0">
              <a:solidFill>
                <a:srgbClr val="0D0D0D"/>
              </a:solidFill>
              <a:latin typeface="Söhne"/>
            </a:endParaRP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id="{E4B8DB71-0EAD-B4EE-FADD-3F913B5FEF2A}"/>
              </a:ext>
            </a:extLst>
          </p:cNvPr>
          <p:cNvSpPr txBox="1"/>
          <p:nvPr/>
        </p:nvSpPr>
        <p:spPr>
          <a:xfrm>
            <a:off x="6021421" y="311285"/>
            <a:ext cx="4688732" cy="584775"/>
          </a:xfrm>
          <a:prstGeom prst="rect">
            <a:avLst/>
          </a:prstGeom>
          <a:noFill/>
        </p:spPr>
        <p:txBody>
          <a:bodyPr wrap="square" rtlCol="0">
            <a:spAutoFit/>
          </a:bodyPr>
          <a:lstStyle/>
          <a:p>
            <a:r>
              <a:rPr lang="en-IN" sz="3200" b="1" dirty="0">
                <a:solidFill>
                  <a:schemeClr val="bg2">
                    <a:lumMod val="50000"/>
                  </a:schemeClr>
                </a:solidFill>
              </a:rPr>
              <a:t>By Google Ads Report</a:t>
            </a:r>
          </a:p>
        </p:txBody>
      </p:sp>
      <p:cxnSp>
        <p:nvCxnSpPr>
          <p:cNvPr id="14" name="Straight Connector 13">
            <a:extLst>
              <a:ext uri="{FF2B5EF4-FFF2-40B4-BE49-F238E27FC236}">
                <a16:creationId xmlns:a16="http://schemas.microsoft.com/office/drawing/2014/main" id="{A0675313-B43F-9489-A8AF-10834D1A6FFC}"/>
              </a:ext>
            </a:extLst>
          </p:cNvPr>
          <p:cNvCxnSpPr>
            <a:cxnSpLocks/>
          </p:cNvCxnSpPr>
          <p:nvPr/>
        </p:nvCxnSpPr>
        <p:spPr>
          <a:xfrm>
            <a:off x="6096000" y="896060"/>
            <a:ext cx="4419600" cy="0"/>
          </a:xfrm>
          <a:prstGeom prst="line">
            <a:avLst/>
          </a:prstGeom>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BB143A0E-E17B-B14C-05D5-543CD0A1EBDE}"/>
              </a:ext>
            </a:extLst>
          </p:cNvPr>
          <p:cNvSpPr txBox="1"/>
          <p:nvPr/>
        </p:nvSpPr>
        <p:spPr>
          <a:xfrm>
            <a:off x="6096000" y="1090929"/>
            <a:ext cx="5009744" cy="3970318"/>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latin typeface="Söhne"/>
              </a:rPr>
              <a:t>Optimize High-Cost Campaigns</a:t>
            </a:r>
            <a:r>
              <a:rPr lang="en-US" b="0" i="0" dirty="0">
                <a:solidFill>
                  <a:srgbClr val="0D0D0D"/>
                </a:solidFill>
                <a:effectLst/>
                <a:latin typeface="Söhne"/>
              </a:rPr>
              <a:t>: Identify campaigns with high costs per click (CPC) and assess their effectiveness in generating conversions. Consider optimizing or reallocating budgets to campaigns with lower CPCs but similar or better conversion rates.</a:t>
            </a:r>
          </a:p>
          <a:p>
            <a:pPr marL="285750" indent="-285750">
              <a:buFont typeface="Arial" panose="020B0604020202020204" pitchFamily="34" charset="0"/>
              <a:buChar char="•"/>
            </a:pPr>
            <a:r>
              <a:rPr lang="en-US" b="1" i="0" dirty="0">
                <a:solidFill>
                  <a:srgbClr val="0D0D0D"/>
                </a:solidFill>
                <a:effectLst/>
                <a:latin typeface="Söhne"/>
              </a:rPr>
              <a:t>Focus on High-Performing Campaigns</a:t>
            </a:r>
            <a:r>
              <a:rPr lang="en-US" b="0" i="0" dirty="0">
                <a:solidFill>
                  <a:srgbClr val="0D0D0D"/>
                </a:solidFill>
                <a:effectLst/>
                <a:latin typeface="Söhne"/>
              </a:rPr>
              <a:t>: Allocate more resources towards campaigns that have shown success in terms of conversions and return on ad spend (ROAS), such as "App Installation for May --Shahid" and "App Install for April -- Shahid". These campaigns have relatively low costs per conversion and high engagement rates.</a:t>
            </a:r>
            <a:endParaRPr lang="en-IN" dirty="0"/>
          </a:p>
        </p:txBody>
      </p:sp>
    </p:spTree>
    <p:extLst>
      <p:ext uri="{BB962C8B-B14F-4D97-AF65-F5344CB8AC3E}">
        <p14:creationId xmlns:p14="http://schemas.microsoft.com/office/powerpoint/2010/main" val="353680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18</a:t>
            </a:fld>
            <a:endParaRPr lang="en-US" dirty="0"/>
          </a:p>
        </p:txBody>
      </p:sp>
      <p:pic>
        <p:nvPicPr>
          <p:cNvPr id="16" name="Picture Placeholder 15" descr="Group of people">
            <a:extLst>
              <a:ext uri="{FF2B5EF4-FFF2-40B4-BE49-F238E27FC236}">
                <a16:creationId xmlns:a16="http://schemas.microsoft.com/office/drawing/2014/main" id="{48FA199D-A4E2-45BF-978A-675A900780A0}"/>
              </a:ext>
            </a:extLst>
          </p:cNvPr>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0" y="2781300"/>
            <a:ext cx="6024563" cy="2736850"/>
          </a:xfrm>
        </p:spPr>
      </p:pic>
      <p:sp>
        <p:nvSpPr>
          <p:cNvPr id="14" name="object 13" descr="Beige rectangle">
            <a:extLst>
              <a:ext uri="{FF2B5EF4-FFF2-40B4-BE49-F238E27FC236}">
                <a16:creationId xmlns:a16="http://schemas.microsoft.com/office/drawing/2014/main" id="{FEBB8673-0A72-4C5C-8239-7EF600504010}"/>
              </a:ext>
            </a:extLst>
          </p:cNvPr>
          <p:cNvSpPr/>
          <p:nvPr/>
        </p:nvSpPr>
        <p:spPr>
          <a:xfrm>
            <a:off x="915657" y="1732553"/>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9" name="TextBox 8">
            <a:extLst>
              <a:ext uri="{FF2B5EF4-FFF2-40B4-BE49-F238E27FC236}">
                <a16:creationId xmlns:a16="http://schemas.microsoft.com/office/drawing/2014/main" id="{CDD314AB-7CF6-662D-C3BC-40DC143BB7FC}"/>
              </a:ext>
            </a:extLst>
          </p:cNvPr>
          <p:cNvSpPr txBox="1"/>
          <p:nvPr/>
        </p:nvSpPr>
        <p:spPr>
          <a:xfrm>
            <a:off x="915657" y="963038"/>
            <a:ext cx="3096000" cy="584775"/>
          </a:xfrm>
          <a:prstGeom prst="rect">
            <a:avLst/>
          </a:prstGeom>
          <a:noFill/>
        </p:spPr>
        <p:txBody>
          <a:bodyPr wrap="square" rtlCol="0">
            <a:spAutoFit/>
          </a:bodyPr>
          <a:lstStyle/>
          <a:p>
            <a:r>
              <a:rPr lang="en-IN" sz="3200" i="1" dirty="0">
                <a:solidFill>
                  <a:schemeClr val="bg2">
                    <a:lumMod val="50000"/>
                  </a:schemeClr>
                </a:solidFill>
              </a:rPr>
              <a:t>CONCLUSION</a:t>
            </a:r>
          </a:p>
        </p:txBody>
      </p:sp>
      <p:sp>
        <p:nvSpPr>
          <p:cNvPr id="15" name="TextBox 14">
            <a:extLst>
              <a:ext uri="{FF2B5EF4-FFF2-40B4-BE49-F238E27FC236}">
                <a16:creationId xmlns:a16="http://schemas.microsoft.com/office/drawing/2014/main" id="{265B423F-1AFD-A001-A7A4-6ADEFD46337C}"/>
              </a:ext>
            </a:extLst>
          </p:cNvPr>
          <p:cNvSpPr txBox="1"/>
          <p:nvPr/>
        </p:nvSpPr>
        <p:spPr>
          <a:xfrm>
            <a:off x="6787235" y="2084286"/>
            <a:ext cx="4747098" cy="3416320"/>
          </a:xfrm>
          <a:prstGeom prst="rect">
            <a:avLst/>
          </a:prstGeom>
          <a:solidFill>
            <a:schemeClr val="accent6">
              <a:lumMod val="40000"/>
              <a:lumOff val="60000"/>
            </a:schemeClr>
          </a:solidFill>
        </p:spPr>
        <p:txBody>
          <a:bodyPr wrap="square" rtlCol="0">
            <a:spAutoFit/>
          </a:bodyPr>
          <a:lstStyle/>
          <a:p>
            <a:br>
              <a:rPr lang="en-US" dirty="0"/>
            </a:br>
            <a:r>
              <a:rPr lang="en-US" b="0" i="0" dirty="0">
                <a:solidFill>
                  <a:srgbClr val="0D0D0D"/>
                </a:solidFill>
                <a:effectLst/>
                <a:latin typeface="Söhne"/>
              </a:rPr>
              <a:t>In conclusion, implementing the aforementioned recommendations will significantly enhance page performance for both the app and website, thereby amplifying user engagement. By optimizing campaigns, refining targeting strategies, and closely monitoring performance metrics, we anticipate a notable uplift in user interaction and conversion rates. This strategic approach underscores our commitment to delivering an enhanced user experience while driving tangible business growth.</a:t>
            </a:r>
            <a:endParaRPr lang="en-IN" dirty="0"/>
          </a:p>
        </p:txBody>
      </p:sp>
    </p:spTree>
    <p:extLst>
      <p:ext uri="{BB962C8B-B14F-4D97-AF65-F5344CB8AC3E}">
        <p14:creationId xmlns:p14="http://schemas.microsoft.com/office/powerpoint/2010/main" val="209675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2523208" y="1317397"/>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1"/>
                </a:solidFill>
                <a:cs typeface="Arial"/>
              </a:rPr>
              <a:t>BABY KIRUBHA SHREE S</a:t>
            </a:r>
          </a:p>
          <a:p>
            <a:pPr marL="0" indent="0">
              <a:spcBef>
                <a:spcPts val="1100"/>
              </a:spcBef>
              <a:buFont typeface="Arial" panose="020B0604020202020204" pitchFamily="34" charset="0"/>
              <a:buNone/>
            </a:pPr>
            <a:r>
              <a:rPr lang="en-US" sz="2500" b="1" i="1" spc="60" dirty="0">
                <a:solidFill>
                  <a:schemeClr val="bg1"/>
                </a:solidFill>
                <a:cs typeface="Arial"/>
                <a:hlinkClick r:id="rId3">
                  <a:extLst>
                    <a:ext uri="{A12FA001-AC4F-418D-AE19-62706E023703}">
                      <ahyp:hlinkClr xmlns:ahyp="http://schemas.microsoft.com/office/drawing/2018/hyperlinkcolor" val="tx"/>
                    </a:ext>
                  </a:extLst>
                </a:hlinkClick>
              </a:rPr>
              <a:t>babykirubha@gmail.com</a:t>
            </a:r>
            <a:endParaRPr lang="en-US" sz="2500" b="1" i="1" spc="60" dirty="0">
              <a:solidFill>
                <a:schemeClr val="bg1"/>
              </a:solidFill>
              <a:cs typeface="Arial"/>
            </a:endParaRPr>
          </a:p>
          <a:p>
            <a:pPr marL="0" indent="0">
              <a:spcBef>
                <a:spcPts val="1100"/>
              </a:spcBef>
              <a:buFont typeface="Arial" panose="020B0604020202020204" pitchFamily="34" charset="0"/>
              <a:buNone/>
            </a:pPr>
            <a:endParaRPr lang="en-US" sz="2500" b="1" i="1" spc="60" dirty="0">
              <a:solidFill>
                <a:schemeClr val="bg1"/>
              </a:solidFill>
              <a:cs typeface="Arial"/>
            </a:endParaRPr>
          </a:p>
          <a:p>
            <a:pPr marL="0" indent="0">
              <a:spcBef>
                <a:spcPts val="1100"/>
              </a:spcBef>
              <a:buFont typeface="Arial" panose="020B0604020202020204" pitchFamily="34" charset="0"/>
              <a:buNone/>
            </a:pPr>
            <a:endParaRPr lang="en-US" sz="2500" b="1" dirty="0">
              <a:solidFill>
                <a:schemeClr val="bg1"/>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2672460"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824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18525" y="3965704"/>
            <a:ext cx="342900" cy="342900"/>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2628087"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6773712" y="2415151"/>
            <a:ext cx="4787017"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464458" y="8157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585537" y="1126753"/>
            <a:ext cx="3376863" cy="833856"/>
          </a:xfrm>
        </p:spPr>
        <p:txBody>
          <a:bodyPr/>
          <a:lstStyle/>
          <a:p>
            <a:r>
              <a:rPr lang="en-US" dirty="0">
                <a:solidFill>
                  <a:schemeClr val="bg1"/>
                </a:solidFill>
                <a:latin typeface="Gill Sans MT" panose="020B0502020104020203" pitchFamily="34" charset="0"/>
              </a:rPr>
              <a:t>OBJECTIVE</a:t>
            </a: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272" y="1756612"/>
            <a:ext cx="5240139" cy="48126"/>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1082843" y="2331086"/>
            <a:ext cx="5570018" cy="9625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solidFill>
                  <a:schemeClr val="bg1"/>
                </a:solidFill>
                <a:effectLst/>
                <a:latin typeface="Söhne"/>
              </a:rPr>
              <a:t>Enhancing Digital Reach: Analyzing User Traffic Channels, Conversion Rates, and Engagement Metrics for Website And </a:t>
            </a:r>
            <a:r>
              <a:rPr lang="en-US" sz="2000" b="1" i="1" dirty="0" err="1">
                <a:solidFill>
                  <a:schemeClr val="bg1"/>
                </a:solidFill>
                <a:effectLst/>
                <a:latin typeface="Söhne"/>
              </a:rPr>
              <a:t>Apk</a:t>
            </a:r>
            <a:r>
              <a:rPr lang="en-US" sz="2000" b="1" i="1" dirty="0">
                <a:solidFill>
                  <a:schemeClr val="bg1"/>
                </a:solidFill>
                <a:effectLst/>
                <a:latin typeface="Söhne"/>
              </a:rPr>
              <a:t> Optimization</a:t>
            </a:r>
            <a:endParaRPr lang="en-US" sz="1800" b="1" i="1" spc="-25" dirty="0">
              <a:solidFill>
                <a:schemeClr val="bg1"/>
              </a:solidFill>
              <a:latin typeface="Arial"/>
              <a:cs typeface="Arial"/>
            </a:endParaRPr>
          </a:p>
        </p:txBody>
      </p:sp>
      <p:pic>
        <p:nvPicPr>
          <p:cNvPr id="12" name="Picture 11">
            <a:extLst>
              <a:ext uri="{FF2B5EF4-FFF2-40B4-BE49-F238E27FC236}">
                <a16:creationId xmlns:a16="http://schemas.microsoft.com/office/drawing/2014/main" id="{25EDB04D-E560-8F9A-8FA2-D00E93721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127" y="2102591"/>
            <a:ext cx="4246064" cy="3272590"/>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D912-0FA6-5AC0-A5C5-07D9843BE83C}"/>
              </a:ext>
            </a:extLst>
          </p:cNvPr>
          <p:cNvSpPr>
            <a:spLocks noGrp="1"/>
          </p:cNvSpPr>
          <p:nvPr>
            <p:ph type="title"/>
          </p:nvPr>
        </p:nvSpPr>
        <p:spPr/>
        <p:txBody>
          <a:bodyPr/>
          <a:lstStyle/>
          <a:p>
            <a:r>
              <a:rPr lang="en-IN" i="1" dirty="0">
                <a:latin typeface="Arial Rounded MT Bold" panose="020F0704030504030204" pitchFamily="34" charset="0"/>
              </a:rPr>
              <a:t>STEPS DONE IN THIS PROJECT</a:t>
            </a:r>
          </a:p>
        </p:txBody>
      </p:sp>
      <p:sp>
        <p:nvSpPr>
          <p:cNvPr id="3" name="Slide Number Placeholder 2">
            <a:extLst>
              <a:ext uri="{FF2B5EF4-FFF2-40B4-BE49-F238E27FC236}">
                <a16:creationId xmlns:a16="http://schemas.microsoft.com/office/drawing/2014/main" id="{4E493301-FC34-0396-45EA-EF830899860A}"/>
              </a:ext>
            </a:extLst>
          </p:cNvPr>
          <p:cNvSpPr>
            <a:spLocks noGrp="1"/>
          </p:cNvSpPr>
          <p:nvPr>
            <p:ph type="sldNum" sz="quarter" idx="12"/>
          </p:nvPr>
        </p:nvSpPr>
        <p:spPr/>
        <p:txBody>
          <a:bodyPr/>
          <a:lstStyle/>
          <a:p>
            <a:fld id="{82EE24B5-652C-4DB5-B7C3-B5BBEC1280B1}" type="slidenum">
              <a:rPr lang="en-US" smtClean="0"/>
              <a:t>3</a:t>
            </a:fld>
            <a:endParaRPr lang="en-US" dirty="0"/>
          </a:p>
        </p:txBody>
      </p:sp>
      <p:cxnSp>
        <p:nvCxnSpPr>
          <p:cNvPr id="5" name="Straight Connector 4">
            <a:extLst>
              <a:ext uri="{FF2B5EF4-FFF2-40B4-BE49-F238E27FC236}">
                <a16:creationId xmlns:a16="http://schemas.microsoft.com/office/drawing/2014/main" id="{F0EB6AEB-4B79-CDD9-68E4-5967CC93980A}"/>
              </a:ext>
            </a:extLst>
          </p:cNvPr>
          <p:cNvCxnSpPr>
            <a:cxnSpLocks/>
          </p:cNvCxnSpPr>
          <p:nvPr/>
        </p:nvCxnSpPr>
        <p:spPr>
          <a:xfrm>
            <a:off x="838200" y="1342417"/>
            <a:ext cx="640890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5434A44-1802-95F0-F506-87A530909FD1}"/>
              </a:ext>
            </a:extLst>
          </p:cNvPr>
          <p:cNvSpPr txBox="1"/>
          <p:nvPr/>
        </p:nvSpPr>
        <p:spPr>
          <a:xfrm>
            <a:off x="838200" y="1690688"/>
            <a:ext cx="9492574" cy="4093428"/>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endParaRPr lang="en-IN" sz="2000" b="1" i="1" dirty="0">
              <a:solidFill>
                <a:schemeClr val="accent3">
                  <a:lumMod val="90000"/>
                  <a:lumOff val="10000"/>
                </a:schemeClr>
              </a:solidFill>
            </a:endParaRPr>
          </a:p>
          <a:p>
            <a:pPr marL="285750" indent="-285750">
              <a:buFont typeface="Arial" panose="020B0604020202020204" pitchFamily="34" charset="0"/>
              <a:buChar char="•"/>
            </a:pPr>
            <a:endParaRPr lang="en-IN" sz="2000" b="1" i="1" dirty="0">
              <a:solidFill>
                <a:schemeClr val="accent3">
                  <a:lumMod val="90000"/>
                  <a:lumOff val="10000"/>
                </a:schemeClr>
              </a:solidFill>
            </a:endParaRPr>
          </a:p>
          <a:p>
            <a:pPr marL="285750" indent="-285750">
              <a:buFont typeface="Arial" panose="020B0604020202020204" pitchFamily="34" charset="0"/>
              <a:buChar char="•"/>
            </a:pPr>
            <a:r>
              <a:rPr lang="en-IN" sz="2000" b="1" i="1" dirty="0">
                <a:solidFill>
                  <a:schemeClr val="accent3">
                    <a:lumMod val="90000"/>
                    <a:lumOff val="10000"/>
                  </a:schemeClr>
                </a:solidFill>
              </a:rPr>
              <a:t>Understanding problem statement</a:t>
            </a:r>
          </a:p>
          <a:p>
            <a:endParaRPr lang="en-IN" sz="2000" b="1" i="1" dirty="0">
              <a:solidFill>
                <a:schemeClr val="accent3">
                  <a:lumMod val="90000"/>
                  <a:lumOff val="10000"/>
                </a:schemeClr>
              </a:solidFill>
            </a:endParaRPr>
          </a:p>
          <a:p>
            <a:pPr marL="285750" indent="-285750">
              <a:buFont typeface="Arial" panose="020B0604020202020204" pitchFamily="34" charset="0"/>
              <a:buChar char="•"/>
            </a:pPr>
            <a:r>
              <a:rPr lang="en-IN" sz="2000" b="1" i="1" dirty="0">
                <a:solidFill>
                  <a:schemeClr val="accent3">
                    <a:lumMod val="90000"/>
                    <a:lumOff val="10000"/>
                  </a:schemeClr>
                </a:solidFill>
              </a:rPr>
              <a:t>Data collection from the source </a:t>
            </a:r>
            <a:r>
              <a:rPr lang="en-IN" sz="2000" b="1" i="1" dirty="0" err="1">
                <a:solidFill>
                  <a:schemeClr val="accent3">
                    <a:lumMod val="90000"/>
                    <a:lumOff val="10000"/>
                  </a:schemeClr>
                </a:solidFill>
              </a:rPr>
              <a:t>ie</a:t>
            </a:r>
            <a:r>
              <a:rPr lang="en-IN" sz="2000" b="1" i="1" dirty="0">
                <a:solidFill>
                  <a:schemeClr val="accent3">
                    <a:lumMod val="90000"/>
                    <a:lumOff val="10000"/>
                  </a:schemeClr>
                </a:solidFill>
              </a:rPr>
              <a:t>., mail</a:t>
            </a:r>
          </a:p>
          <a:p>
            <a:endParaRPr lang="en-IN" sz="2000" b="1" i="1" dirty="0">
              <a:solidFill>
                <a:schemeClr val="accent3">
                  <a:lumMod val="90000"/>
                  <a:lumOff val="10000"/>
                </a:schemeClr>
              </a:solidFill>
            </a:endParaRPr>
          </a:p>
          <a:p>
            <a:pPr marL="285750" indent="-285750">
              <a:buFont typeface="Arial" panose="020B0604020202020204" pitchFamily="34" charset="0"/>
              <a:buChar char="•"/>
            </a:pPr>
            <a:r>
              <a:rPr lang="en-IN" sz="2000" b="1" i="1" dirty="0">
                <a:solidFill>
                  <a:schemeClr val="accent3">
                    <a:lumMod val="90000"/>
                    <a:lumOff val="10000"/>
                  </a:schemeClr>
                </a:solidFill>
              </a:rPr>
              <a:t>Outlier and null imputation</a:t>
            </a:r>
          </a:p>
          <a:p>
            <a:r>
              <a:rPr lang="en-IN" sz="2000" b="1" i="1" dirty="0">
                <a:solidFill>
                  <a:schemeClr val="accent3">
                    <a:lumMod val="90000"/>
                    <a:lumOff val="10000"/>
                  </a:schemeClr>
                </a:solidFill>
              </a:rPr>
              <a:t> </a:t>
            </a:r>
          </a:p>
          <a:p>
            <a:pPr marL="285750" indent="-285750">
              <a:buFont typeface="Arial" panose="020B0604020202020204" pitchFamily="34" charset="0"/>
              <a:buChar char="•"/>
            </a:pPr>
            <a:r>
              <a:rPr lang="en-IN" sz="2000" b="1" i="1" dirty="0">
                <a:solidFill>
                  <a:schemeClr val="accent3">
                    <a:lumMod val="90000"/>
                    <a:lumOff val="10000"/>
                  </a:schemeClr>
                </a:solidFill>
              </a:rPr>
              <a:t>Presented my analytics with chart proof</a:t>
            </a:r>
          </a:p>
          <a:p>
            <a:pPr marL="285750" indent="-285750">
              <a:buFont typeface="Arial" panose="020B0604020202020204" pitchFamily="34" charset="0"/>
              <a:buChar char="•"/>
            </a:pPr>
            <a:endParaRPr lang="en-IN" sz="2000" b="1" i="1" dirty="0">
              <a:solidFill>
                <a:schemeClr val="accent3">
                  <a:lumMod val="90000"/>
                  <a:lumOff val="10000"/>
                </a:schemeClr>
              </a:solidFill>
            </a:endParaRPr>
          </a:p>
          <a:p>
            <a:pPr marL="285750" indent="-285750">
              <a:buFont typeface="Arial" panose="020B0604020202020204" pitchFamily="34" charset="0"/>
              <a:buChar char="•"/>
            </a:pPr>
            <a:r>
              <a:rPr lang="en-IN" sz="2000" b="1" i="1" dirty="0">
                <a:solidFill>
                  <a:schemeClr val="accent3">
                    <a:lumMod val="90000"/>
                    <a:lumOff val="10000"/>
                  </a:schemeClr>
                </a:solidFill>
              </a:rPr>
              <a:t>Giving Business insights for </a:t>
            </a:r>
            <a:r>
              <a:rPr lang="en-US" sz="2000" b="1" i="1" dirty="0">
                <a:solidFill>
                  <a:schemeClr val="accent3">
                    <a:lumMod val="90000"/>
                    <a:lumOff val="10000"/>
                  </a:schemeClr>
                </a:solidFill>
                <a:effectLst/>
              </a:rPr>
              <a:t>Optimizing Page Performance for Enhanced App and Website Engagement</a:t>
            </a:r>
            <a:endParaRPr lang="en-IN" sz="2000" b="1" i="1" dirty="0">
              <a:solidFill>
                <a:schemeClr val="accent3">
                  <a:lumMod val="90000"/>
                  <a:lumOff val="10000"/>
                </a:schemeClr>
              </a:solidFill>
            </a:endParaRPr>
          </a:p>
          <a:p>
            <a:pPr marL="285750" indent="-285750">
              <a:buFont typeface="Arial" panose="020B0604020202020204" pitchFamily="34" charset="0"/>
              <a:buChar char="•"/>
            </a:pPr>
            <a:endParaRPr lang="en-IN" sz="2000" b="1" i="1" dirty="0">
              <a:solidFill>
                <a:schemeClr val="accent3">
                  <a:lumMod val="90000"/>
                  <a:lumOff val="10000"/>
                </a:schemeClr>
              </a:solidFill>
            </a:endParaRPr>
          </a:p>
        </p:txBody>
      </p:sp>
      <p:sp>
        <p:nvSpPr>
          <p:cNvPr id="11" name="Cloud 10">
            <a:extLst>
              <a:ext uri="{FF2B5EF4-FFF2-40B4-BE49-F238E27FC236}">
                <a16:creationId xmlns:a16="http://schemas.microsoft.com/office/drawing/2014/main" id="{EC6F026D-071D-BC2F-A4F4-0C3ECABBDE88}"/>
              </a:ext>
            </a:extLst>
          </p:cNvPr>
          <p:cNvSpPr/>
          <p:nvPr/>
        </p:nvSpPr>
        <p:spPr>
          <a:xfrm>
            <a:off x="8190689" y="622570"/>
            <a:ext cx="3635271" cy="2276271"/>
          </a:xfrm>
          <a:prstGeom prst="cloud">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5829E08-3A4E-C399-DCEC-56691B039B7D}"/>
              </a:ext>
            </a:extLst>
          </p:cNvPr>
          <p:cNvSpPr txBox="1"/>
          <p:nvPr/>
        </p:nvSpPr>
        <p:spPr>
          <a:xfrm>
            <a:off x="8861898" y="957148"/>
            <a:ext cx="2491902" cy="1754326"/>
          </a:xfrm>
          <a:prstGeom prst="rect">
            <a:avLst/>
          </a:prstGeom>
          <a:noFill/>
        </p:spPr>
        <p:txBody>
          <a:bodyPr wrap="square" rtlCol="0">
            <a:spAutoFit/>
          </a:bodyPr>
          <a:lstStyle/>
          <a:p>
            <a:r>
              <a:rPr lang="en-IN" i="1" dirty="0">
                <a:solidFill>
                  <a:schemeClr val="bg1"/>
                </a:solidFill>
              </a:rPr>
              <a:t>I’ve attached my analysis part also in the slide for helping you to know my analytic skill </a:t>
            </a:r>
            <a:r>
              <a:rPr lang="en-IN" b="1" i="1" dirty="0">
                <a:solidFill>
                  <a:schemeClr val="bg1"/>
                </a:solidFill>
              </a:rPr>
              <a:t>[till 10</a:t>
            </a:r>
            <a:r>
              <a:rPr lang="en-IN" b="1" i="1" baseline="30000" dirty="0">
                <a:solidFill>
                  <a:schemeClr val="bg1"/>
                </a:solidFill>
              </a:rPr>
              <a:t>th</a:t>
            </a:r>
            <a:r>
              <a:rPr lang="en-IN" b="1" i="1" dirty="0">
                <a:solidFill>
                  <a:schemeClr val="bg1"/>
                </a:solidFill>
              </a:rPr>
              <a:t> slide)</a:t>
            </a:r>
            <a:endParaRPr lang="en-IN" i="1" dirty="0">
              <a:solidFill>
                <a:schemeClr val="bg1"/>
              </a:solidFill>
            </a:endParaRPr>
          </a:p>
        </p:txBody>
      </p:sp>
    </p:spTree>
    <p:extLst>
      <p:ext uri="{BB962C8B-B14F-4D97-AF65-F5344CB8AC3E}">
        <p14:creationId xmlns:p14="http://schemas.microsoft.com/office/powerpoint/2010/main" val="83604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78F05D-4438-7082-9B97-4E5BA28F2B91}"/>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2" name="Title 1">
            <a:extLst>
              <a:ext uri="{FF2B5EF4-FFF2-40B4-BE49-F238E27FC236}">
                <a16:creationId xmlns:a16="http://schemas.microsoft.com/office/drawing/2014/main" id="{BD9F8A5B-709D-47EE-F195-BD3A92064340}"/>
              </a:ext>
            </a:extLst>
          </p:cNvPr>
          <p:cNvSpPr>
            <a:spLocks noGrp="1"/>
          </p:cNvSpPr>
          <p:nvPr>
            <p:ph type="title" idx="4294967295"/>
          </p:nvPr>
        </p:nvSpPr>
        <p:spPr>
          <a:xfrm>
            <a:off x="288758" y="365125"/>
            <a:ext cx="10226842" cy="1325563"/>
          </a:xfrm>
        </p:spPr>
        <p:txBody>
          <a:bodyPr/>
          <a:lstStyle/>
          <a:p>
            <a:r>
              <a:rPr lang="en-IN" i="1" dirty="0">
                <a:solidFill>
                  <a:schemeClr val="accent2">
                    <a:lumMod val="75000"/>
                  </a:schemeClr>
                </a:solidFill>
              </a:rPr>
              <a:t>Role of channels in attracting new users and conversions</a:t>
            </a:r>
          </a:p>
        </p:txBody>
      </p:sp>
      <p:sp>
        <p:nvSpPr>
          <p:cNvPr id="7" name="Rectangle 6">
            <a:extLst>
              <a:ext uri="{FF2B5EF4-FFF2-40B4-BE49-F238E27FC236}">
                <a16:creationId xmlns:a16="http://schemas.microsoft.com/office/drawing/2014/main" id="{53A67E0F-31E6-1800-35E6-53C949D647A3}"/>
              </a:ext>
            </a:extLst>
          </p:cNvPr>
          <p:cNvSpPr/>
          <p:nvPr/>
        </p:nvSpPr>
        <p:spPr>
          <a:xfrm>
            <a:off x="409074" y="1604211"/>
            <a:ext cx="5277852"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B72566C-9111-8118-5C53-E427D559FF9F}"/>
              </a:ext>
            </a:extLst>
          </p:cNvPr>
          <p:cNvSpPr txBox="1"/>
          <p:nvPr/>
        </p:nvSpPr>
        <p:spPr>
          <a:xfrm>
            <a:off x="561474" y="1852863"/>
            <a:ext cx="4948989" cy="923330"/>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chemeClr val="accent5">
                    <a:lumMod val="60000"/>
                    <a:lumOff val="40000"/>
                  </a:schemeClr>
                </a:solidFill>
              </a:rPr>
              <a:t>Display and organic search play a major role in attracting new users.</a:t>
            </a:r>
          </a:p>
          <a:p>
            <a:pPr marL="285750" indent="-285750">
              <a:buFont typeface="Arial" panose="020B0604020202020204" pitchFamily="34" charset="0"/>
              <a:buChar char="•"/>
            </a:pPr>
            <a:r>
              <a:rPr lang="en-IN" i="1" dirty="0">
                <a:solidFill>
                  <a:schemeClr val="accent5">
                    <a:lumMod val="60000"/>
                    <a:lumOff val="40000"/>
                  </a:schemeClr>
                </a:solidFill>
              </a:rPr>
              <a:t>Their conversions are also good in number</a:t>
            </a:r>
          </a:p>
        </p:txBody>
      </p:sp>
      <p:graphicFrame>
        <p:nvGraphicFramePr>
          <p:cNvPr id="5" name="Chart 4">
            <a:extLst>
              <a:ext uri="{FF2B5EF4-FFF2-40B4-BE49-F238E27FC236}">
                <a16:creationId xmlns:a16="http://schemas.microsoft.com/office/drawing/2014/main" id="{FE38540A-4BAB-48CA-41BC-0E729D3BE013}"/>
              </a:ext>
            </a:extLst>
          </p:cNvPr>
          <p:cNvGraphicFramePr>
            <a:graphicFrameLocks/>
          </p:cNvGraphicFramePr>
          <p:nvPr>
            <p:extLst>
              <p:ext uri="{D42A27DB-BD31-4B8C-83A1-F6EECF244321}">
                <p14:modId xmlns:p14="http://schemas.microsoft.com/office/powerpoint/2010/main" val="32088365"/>
              </p:ext>
            </p:extLst>
          </p:nvPr>
        </p:nvGraphicFramePr>
        <p:xfrm>
          <a:off x="5743074" y="3360821"/>
          <a:ext cx="5165557" cy="2814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231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9660" y="676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descr="White circle">
            <a:extLst>
              <a:ext uri="{FF2B5EF4-FFF2-40B4-BE49-F238E27FC236}">
                <a16:creationId xmlns:a16="http://schemas.microsoft.com/office/drawing/2014/main" id="{103ABA59-6ED8-4FA4-A25B-9B8C475CCBCF}"/>
              </a:ext>
            </a:extLst>
          </p:cNvPr>
          <p:cNvSpPr/>
          <p:nvPr/>
        </p:nvSpPr>
        <p:spPr>
          <a:xfrm>
            <a:off x="3665866" y="1611824"/>
            <a:ext cx="4494508" cy="44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592443CF-1BB0-4648-AEBA-9AFB75D72A99}"/>
              </a:ext>
            </a:extLst>
          </p:cNvPr>
          <p:cNvSpPr>
            <a:spLocks noGrp="1"/>
          </p:cNvSpPr>
          <p:nvPr>
            <p:ph type="title"/>
          </p:nvPr>
        </p:nvSpPr>
        <p:spPr>
          <a:xfrm>
            <a:off x="60158" y="236045"/>
            <a:ext cx="5450305" cy="643716"/>
          </a:xfrm>
        </p:spPr>
        <p:txBody>
          <a:bodyPr>
            <a:normAutofit fontScale="90000"/>
          </a:bodyPr>
          <a:lstStyle/>
          <a:p>
            <a:r>
              <a:rPr lang="en-US" dirty="0">
                <a:solidFill>
                  <a:schemeClr val="bg1"/>
                </a:solidFill>
              </a:rPr>
              <a:t>NEW USERS CONVERSION RATE</a:t>
            </a:r>
            <a:endParaRPr lang="en-US" dirty="0"/>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5</a:t>
            </a:fld>
            <a:endParaRPr lang="en-US" dirty="0"/>
          </a:p>
        </p:txBody>
      </p:sp>
      <p:sp>
        <p:nvSpPr>
          <p:cNvPr id="9" name="object 5" descr="Beige rectangle">
            <a:extLst>
              <a:ext uri="{FF2B5EF4-FFF2-40B4-BE49-F238E27FC236}">
                <a16:creationId xmlns:a16="http://schemas.microsoft.com/office/drawing/2014/main" id="{3C19A568-7E73-443A-A183-2C3EDA0087DF}"/>
              </a:ext>
            </a:extLst>
          </p:cNvPr>
          <p:cNvSpPr/>
          <p:nvPr/>
        </p:nvSpPr>
        <p:spPr>
          <a:xfrm flipV="1">
            <a:off x="60159" y="920632"/>
            <a:ext cx="5073316"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1" name="object 7">
            <a:extLst>
              <a:ext uri="{FF2B5EF4-FFF2-40B4-BE49-F238E27FC236}">
                <a16:creationId xmlns:a16="http://schemas.microsoft.com/office/drawing/2014/main" id="{7B7E030C-3F6F-4826-AEC5-FCEC515A0796}"/>
              </a:ext>
            </a:extLst>
          </p:cNvPr>
          <p:cNvSpPr txBox="1"/>
          <p:nvPr/>
        </p:nvSpPr>
        <p:spPr>
          <a:xfrm>
            <a:off x="8855258" y="3654317"/>
            <a:ext cx="1973180" cy="682238"/>
          </a:xfrm>
          <a:prstGeom prst="rect">
            <a:avLst/>
          </a:prstGeom>
        </p:spPr>
        <p:txBody>
          <a:bodyPr vert="horz" wrap="square" lIns="0" tIns="43180" rIns="0" bIns="0" rtlCol="0">
            <a:spAutoFit/>
          </a:bodyPr>
          <a:lstStyle/>
          <a:p>
            <a:pPr marL="12700" algn="r">
              <a:spcBef>
                <a:spcPts val="340"/>
              </a:spcBef>
            </a:pPr>
            <a:r>
              <a:rPr lang="en-US" sz="1400" i="1" spc="15" dirty="0">
                <a:solidFill>
                  <a:schemeClr val="bg2"/>
                </a:solidFill>
                <a:cs typeface="Arial"/>
              </a:rPr>
              <a:t>ORGANIC SEARCH</a:t>
            </a:r>
          </a:p>
          <a:p>
            <a:pPr marL="12700" algn="r">
              <a:spcBef>
                <a:spcPts val="340"/>
              </a:spcBef>
            </a:pPr>
            <a:r>
              <a:rPr lang="en-US" sz="2500" b="1" dirty="0">
                <a:solidFill>
                  <a:schemeClr val="bg1"/>
                </a:solidFill>
                <a:latin typeface="+mj-lt"/>
              </a:rPr>
              <a:t>14.33</a:t>
            </a:r>
          </a:p>
        </p:txBody>
      </p:sp>
      <p:sp>
        <p:nvSpPr>
          <p:cNvPr id="22" name="object 8">
            <a:extLst>
              <a:ext uri="{FF2B5EF4-FFF2-40B4-BE49-F238E27FC236}">
                <a16:creationId xmlns:a16="http://schemas.microsoft.com/office/drawing/2014/main" id="{C2065C42-E359-4176-85AC-B337EC4D788C}"/>
              </a:ext>
            </a:extLst>
          </p:cNvPr>
          <p:cNvSpPr txBox="1"/>
          <p:nvPr/>
        </p:nvSpPr>
        <p:spPr>
          <a:xfrm>
            <a:off x="933924" y="4946920"/>
            <a:ext cx="2303011" cy="695062"/>
          </a:xfrm>
          <a:prstGeom prst="rect">
            <a:avLst/>
          </a:prstGeom>
        </p:spPr>
        <p:txBody>
          <a:bodyPr vert="horz" wrap="square" lIns="0" tIns="43180" rIns="0" bIns="0" rtlCol="0">
            <a:spAutoFit/>
          </a:bodyPr>
          <a:lstStyle/>
          <a:p>
            <a:pPr marL="12700">
              <a:spcBef>
                <a:spcPts val="340"/>
              </a:spcBef>
            </a:pPr>
            <a:r>
              <a:rPr lang="en-US" sz="1400" i="1" spc="15" dirty="0">
                <a:solidFill>
                  <a:schemeClr val="bg2"/>
                </a:solidFill>
                <a:cs typeface="Arial"/>
              </a:rPr>
              <a:t>DIRECT</a:t>
            </a:r>
          </a:p>
          <a:p>
            <a:pPr marL="12700">
              <a:lnSpc>
                <a:spcPct val="100000"/>
              </a:lnSpc>
              <a:spcBef>
                <a:spcPts val="425"/>
              </a:spcBef>
            </a:pPr>
            <a:r>
              <a:rPr lang="en-US" sz="2500" b="1" dirty="0">
                <a:solidFill>
                  <a:schemeClr val="bg1"/>
                </a:solidFill>
                <a:latin typeface="+mj-lt"/>
              </a:rPr>
              <a:t>16.33</a:t>
            </a:r>
          </a:p>
        </p:txBody>
      </p:sp>
      <p:sp>
        <p:nvSpPr>
          <p:cNvPr id="23" name="object 9">
            <a:extLst>
              <a:ext uri="{FF2B5EF4-FFF2-40B4-BE49-F238E27FC236}">
                <a16:creationId xmlns:a16="http://schemas.microsoft.com/office/drawing/2014/main" id="{DDB21112-A270-432B-831F-754FDCDD78AF}"/>
              </a:ext>
            </a:extLst>
          </p:cNvPr>
          <p:cNvSpPr txBox="1"/>
          <p:nvPr/>
        </p:nvSpPr>
        <p:spPr>
          <a:xfrm>
            <a:off x="9156800" y="5434175"/>
            <a:ext cx="1370095" cy="682238"/>
          </a:xfrm>
          <a:prstGeom prst="rect">
            <a:avLst/>
          </a:prstGeom>
        </p:spPr>
        <p:txBody>
          <a:bodyPr vert="horz" wrap="square" lIns="0" tIns="43180" rIns="0" bIns="0" rtlCol="0">
            <a:spAutoFit/>
          </a:bodyPr>
          <a:lstStyle/>
          <a:p>
            <a:pPr marL="12700" algn="r">
              <a:spcBef>
                <a:spcPts val="340"/>
              </a:spcBef>
            </a:pPr>
            <a:r>
              <a:rPr lang="en-US" sz="1400" i="1" spc="15" dirty="0">
                <a:solidFill>
                  <a:schemeClr val="bg2"/>
                </a:solidFill>
                <a:cs typeface="Arial"/>
              </a:rPr>
              <a:t>PAID SEARCH</a:t>
            </a:r>
          </a:p>
          <a:p>
            <a:pPr marL="12700" algn="r">
              <a:lnSpc>
                <a:spcPct val="100000"/>
              </a:lnSpc>
              <a:spcBef>
                <a:spcPts val="340"/>
              </a:spcBef>
            </a:pPr>
            <a:r>
              <a:rPr lang="en-US" sz="2500" b="1" dirty="0">
                <a:solidFill>
                  <a:schemeClr val="bg1"/>
                </a:solidFill>
                <a:latin typeface="+mj-lt"/>
              </a:rPr>
              <a:t>4.88</a:t>
            </a:r>
          </a:p>
        </p:txBody>
      </p:sp>
      <p:sp>
        <p:nvSpPr>
          <p:cNvPr id="24" name="object 7">
            <a:extLst>
              <a:ext uri="{FF2B5EF4-FFF2-40B4-BE49-F238E27FC236}">
                <a16:creationId xmlns:a16="http://schemas.microsoft.com/office/drawing/2014/main" id="{744CC3A9-45E2-428E-ADA6-C50C9327E9C9}"/>
              </a:ext>
            </a:extLst>
          </p:cNvPr>
          <p:cNvSpPr txBox="1"/>
          <p:nvPr/>
        </p:nvSpPr>
        <p:spPr>
          <a:xfrm>
            <a:off x="705854" y="1569961"/>
            <a:ext cx="2056230" cy="936154"/>
          </a:xfrm>
          <a:prstGeom prst="rect">
            <a:avLst/>
          </a:prstGeom>
        </p:spPr>
        <p:txBody>
          <a:bodyPr vert="horz" wrap="square" lIns="0" tIns="43180" rIns="0" bIns="0" rtlCol="0">
            <a:spAutoFit/>
          </a:bodyPr>
          <a:lstStyle/>
          <a:p>
            <a:pPr marL="12700">
              <a:spcBef>
                <a:spcPts val="340"/>
              </a:spcBef>
            </a:pPr>
            <a:endParaRPr lang="en-US" sz="1400" i="1" spc="15" dirty="0">
              <a:solidFill>
                <a:schemeClr val="bg2"/>
              </a:solidFill>
              <a:cs typeface="Arial"/>
            </a:endParaRPr>
          </a:p>
          <a:p>
            <a:pPr marL="12700">
              <a:spcBef>
                <a:spcPts val="340"/>
              </a:spcBef>
            </a:pPr>
            <a:r>
              <a:rPr lang="en-US" sz="1400" i="1" spc="15" dirty="0">
                <a:solidFill>
                  <a:schemeClr val="bg2"/>
                </a:solidFill>
                <a:cs typeface="Arial"/>
              </a:rPr>
              <a:t>UNASSAIGNED</a:t>
            </a:r>
          </a:p>
          <a:p>
            <a:pPr marL="12700">
              <a:lnSpc>
                <a:spcPct val="100000"/>
              </a:lnSpc>
              <a:spcBef>
                <a:spcPts val="340"/>
              </a:spcBef>
            </a:pPr>
            <a:r>
              <a:rPr lang="en-US" sz="2500" b="1" dirty="0">
                <a:solidFill>
                  <a:schemeClr val="bg1"/>
                </a:solidFill>
                <a:latin typeface="+mj-lt"/>
                <a:cs typeface="Avenir Black"/>
              </a:rPr>
              <a:t>2.4</a:t>
            </a:r>
            <a:endParaRPr lang="en-US" sz="2500" dirty="0">
              <a:solidFill>
                <a:schemeClr val="bg1"/>
              </a:solidFill>
              <a:latin typeface="+mj-lt"/>
              <a:cs typeface="Avenir Black"/>
            </a:endParaRPr>
          </a:p>
        </p:txBody>
      </p:sp>
      <p:cxnSp>
        <p:nvCxnSpPr>
          <p:cNvPr id="25" name="Straight Connector 24" descr="White line">
            <a:extLst>
              <a:ext uri="{FF2B5EF4-FFF2-40B4-BE49-F238E27FC236}">
                <a16:creationId xmlns:a16="http://schemas.microsoft.com/office/drawing/2014/main" id="{607CF451-781C-4491-A864-E8EEECD3491A}"/>
              </a:ext>
            </a:extLst>
          </p:cNvPr>
          <p:cNvCxnSpPr/>
          <p:nvPr/>
        </p:nvCxnSpPr>
        <p:spPr>
          <a:xfrm>
            <a:off x="3884613" y="2014236"/>
            <a:ext cx="82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White line">
            <a:extLst>
              <a:ext uri="{FF2B5EF4-FFF2-40B4-BE49-F238E27FC236}">
                <a16:creationId xmlns:a16="http://schemas.microsoft.com/office/drawing/2014/main" id="{A2249A06-D37D-4511-AD35-60520458B7E1}"/>
              </a:ext>
            </a:extLst>
          </p:cNvPr>
          <p:cNvCxnSpPr>
            <a:cxnSpLocks/>
          </p:cNvCxnSpPr>
          <p:nvPr/>
        </p:nvCxnSpPr>
        <p:spPr>
          <a:xfrm>
            <a:off x="2302042" y="5406326"/>
            <a:ext cx="21408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White line">
            <a:extLst>
              <a:ext uri="{FF2B5EF4-FFF2-40B4-BE49-F238E27FC236}">
                <a16:creationId xmlns:a16="http://schemas.microsoft.com/office/drawing/2014/main" id="{C1314840-B284-4988-81B2-CB4ABB86560A}"/>
              </a:ext>
            </a:extLst>
          </p:cNvPr>
          <p:cNvCxnSpPr>
            <a:cxnSpLocks/>
          </p:cNvCxnSpPr>
          <p:nvPr/>
        </p:nvCxnSpPr>
        <p:spPr>
          <a:xfrm>
            <a:off x="8027652" y="3995436"/>
            <a:ext cx="9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descr="White line">
            <a:extLst>
              <a:ext uri="{FF2B5EF4-FFF2-40B4-BE49-F238E27FC236}">
                <a16:creationId xmlns:a16="http://schemas.microsoft.com/office/drawing/2014/main" id="{34523086-F02B-40E2-8276-9455FC9EDA4F}"/>
              </a:ext>
            </a:extLst>
          </p:cNvPr>
          <p:cNvCxnSpPr>
            <a:cxnSpLocks/>
          </p:cNvCxnSpPr>
          <p:nvPr/>
        </p:nvCxnSpPr>
        <p:spPr>
          <a:xfrm>
            <a:off x="6868614" y="5775294"/>
            <a:ext cx="21310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8B7783FF-3EC1-4514-BE2A-AF24C9E90D6E}"/>
              </a:ext>
            </a:extLst>
          </p:cNvPr>
          <p:cNvGraphicFramePr>
            <a:graphicFrameLocks/>
          </p:cNvGraphicFramePr>
          <p:nvPr>
            <p:extLst>
              <p:ext uri="{D42A27DB-BD31-4B8C-83A1-F6EECF244321}">
                <p14:modId xmlns:p14="http://schemas.microsoft.com/office/powerpoint/2010/main" val="958542507"/>
              </p:ext>
            </p:extLst>
          </p:nvPr>
        </p:nvGraphicFramePr>
        <p:xfrm>
          <a:off x="3799140" y="1569961"/>
          <a:ext cx="4572000" cy="4494507"/>
        </p:xfrm>
        <a:graphic>
          <a:graphicData uri="http://schemas.openxmlformats.org/drawingml/2006/chart">
            <c:chart xmlns:c="http://schemas.openxmlformats.org/drawingml/2006/chart" xmlns:r="http://schemas.openxmlformats.org/officeDocument/2006/relationships" r:id="rId4"/>
          </a:graphicData>
        </a:graphic>
      </p:graphicFrame>
      <p:cxnSp>
        <p:nvCxnSpPr>
          <p:cNvPr id="17" name="Straight Connector 16">
            <a:extLst>
              <a:ext uri="{FF2B5EF4-FFF2-40B4-BE49-F238E27FC236}">
                <a16:creationId xmlns:a16="http://schemas.microsoft.com/office/drawing/2014/main" id="{8F60AB95-4059-61BB-6EA6-1D2498FB5FFB}"/>
              </a:ext>
            </a:extLst>
          </p:cNvPr>
          <p:cNvCxnSpPr>
            <a:cxnSpLocks/>
          </p:cNvCxnSpPr>
          <p:nvPr/>
        </p:nvCxnSpPr>
        <p:spPr>
          <a:xfrm>
            <a:off x="2302042" y="2176236"/>
            <a:ext cx="2510411" cy="588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7E2853-0AB6-0705-32CC-563F6209AA51}"/>
              </a:ext>
            </a:extLst>
          </p:cNvPr>
          <p:cNvCxnSpPr/>
          <p:nvPr/>
        </p:nvCxnSpPr>
        <p:spPr>
          <a:xfrm>
            <a:off x="6801853" y="2014236"/>
            <a:ext cx="2197799" cy="588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DECD6E-3F42-0AD7-73F5-49C292011340}"/>
              </a:ext>
            </a:extLst>
          </p:cNvPr>
          <p:cNvCxnSpPr/>
          <p:nvPr/>
        </p:nvCxnSpPr>
        <p:spPr>
          <a:xfrm>
            <a:off x="5566611" y="1026695"/>
            <a:ext cx="0" cy="10463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9E19856-03BB-6F57-7919-6B176985C6DB}"/>
              </a:ext>
            </a:extLst>
          </p:cNvPr>
          <p:cNvCxnSpPr>
            <a:cxnSpLocks/>
          </p:cNvCxnSpPr>
          <p:nvPr/>
        </p:nvCxnSpPr>
        <p:spPr>
          <a:xfrm>
            <a:off x="5580803" y="1019638"/>
            <a:ext cx="3418849" cy="41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625887F-7C8D-579E-017E-7B55C9019AB3}"/>
              </a:ext>
            </a:extLst>
          </p:cNvPr>
          <p:cNvSpPr txBox="1"/>
          <p:nvPr/>
        </p:nvSpPr>
        <p:spPr>
          <a:xfrm>
            <a:off x="9160042" y="751668"/>
            <a:ext cx="1973180" cy="646331"/>
          </a:xfrm>
          <a:prstGeom prst="rect">
            <a:avLst/>
          </a:prstGeom>
          <a:noFill/>
        </p:spPr>
        <p:txBody>
          <a:bodyPr wrap="square" rtlCol="0">
            <a:spAutoFit/>
          </a:bodyPr>
          <a:lstStyle/>
          <a:p>
            <a:r>
              <a:rPr lang="en-US" sz="1200" i="1" dirty="0">
                <a:solidFill>
                  <a:schemeClr val="accent3">
                    <a:lumMod val="75000"/>
                    <a:lumOff val="25000"/>
                  </a:schemeClr>
                </a:solidFill>
              </a:rPr>
              <a:t>ORGANIC SOCIAL</a:t>
            </a:r>
          </a:p>
          <a:p>
            <a:r>
              <a:rPr lang="en-IN" sz="2400" b="1" i="1" dirty="0">
                <a:solidFill>
                  <a:schemeClr val="bg1"/>
                </a:solidFill>
              </a:rPr>
              <a:t>2.7</a:t>
            </a:r>
          </a:p>
        </p:txBody>
      </p:sp>
      <p:sp>
        <p:nvSpPr>
          <p:cNvPr id="42" name="TextBox 41">
            <a:extLst>
              <a:ext uri="{FF2B5EF4-FFF2-40B4-BE49-F238E27FC236}">
                <a16:creationId xmlns:a16="http://schemas.microsoft.com/office/drawing/2014/main" id="{A25DB085-636C-C73D-3635-1BC265BC943A}"/>
              </a:ext>
            </a:extLst>
          </p:cNvPr>
          <p:cNvSpPr txBox="1"/>
          <p:nvPr/>
        </p:nvSpPr>
        <p:spPr>
          <a:xfrm>
            <a:off x="9216191" y="1965001"/>
            <a:ext cx="2109535" cy="646331"/>
          </a:xfrm>
          <a:prstGeom prst="rect">
            <a:avLst/>
          </a:prstGeom>
          <a:noFill/>
        </p:spPr>
        <p:txBody>
          <a:bodyPr wrap="square" rtlCol="0">
            <a:spAutoFit/>
          </a:bodyPr>
          <a:lstStyle/>
          <a:p>
            <a:r>
              <a:rPr lang="en-US" sz="1200" i="1" dirty="0">
                <a:solidFill>
                  <a:schemeClr val="accent3">
                    <a:lumMod val="75000"/>
                    <a:lumOff val="25000"/>
                  </a:schemeClr>
                </a:solidFill>
              </a:rPr>
              <a:t>DISPLAY</a:t>
            </a:r>
          </a:p>
          <a:p>
            <a:r>
              <a:rPr lang="en-US" sz="2400" b="1" i="1" dirty="0">
                <a:solidFill>
                  <a:schemeClr val="bg1"/>
                </a:solidFill>
              </a:rPr>
              <a:t>3.7</a:t>
            </a:r>
            <a:endParaRPr lang="en-IN" sz="2400" b="1" i="1" dirty="0">
              <a:solidFill>
                <a:schemeClr val="bg1"/>
              </a:solidFill>
            </a:endParaRPr>
          </a:p>
        </p:txBody>
      </p:sp>
    </p:spTree>
    <p:extLst>
      <p:ext uri="{BB962C8B-B14F-4D97-AF65-F5344CB8AC3E}">
        <p14:creationId xmlns:p14="http://schemas.microsoft.com/office/powerpoint/2010/main" val="166281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CC56-A0CD-30C1-DE1A-F251FA151EFC}"/>
              </a:ext>
            </a:extLst>
          </p:cNvPr>
          <p:cNvSpPr>
            <a:spLocks noGrp="1"/>
          </p:cNvSpPr>
          <p:nvPr>
            <p:ph type="title"/>
          </p:nvPr>
        </p:nvSpPr>
        <p:spPr>
          <a:xfrm>
            <a:off x="601580" y="365125"/>
            <a:ext cx="10752220" cy="1325563"/>
          </a:xfrm>
        </p:spPr>
        <p:txBody>
          <a:bodyPr/>
          <a:lstStyle/>
          <a:p>
            <a:r>
              <a:rPr lang="en-IN" i="1" dirty="0">
                <a:solidFill>
                  <a:schemeClr val="tx2">
                    <a:lumMod val="75000"/>
                    <a:lumOff val="25000"/>
                  </a:schemeClr>
                </a:solidFill>
                <a:effectLst/>
                <a:latin typeface="Söhne"/>
              </a:rPr>
              <a:t>Total User Conversion Rate Analysis</a:t>
            </a:r>
            <a:endParaRPr lang="en-IN" i="1"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1D8CF4E8-AA15-A644-1303-B2B4AF58F94B}"/>
              </a:ext>
            </a:extLst>
          </p:cNvPr>
          <p:cNvSpPr>
            <a:spLocks noGrp="1"/>
          </p:cNvSpPr>
          <p:nvPr>
            <p:ph type="sldNum" sz="quarter" idx="12"/>
          </p:nvPr>
        </p:nvSpPr>
        <p:spPr/>
        <p:txBody>
          <a:bodyPr/>
          <a:lstStyle/>
          <a:p>
            <a:fld id="{82EE24B5-652C-4DB5-B7C3-B5BBEC1280B1}" type="slidenum">
              <a:rPr lang="en-US" smtClean="0"/>
              <a:t>6</a:t>
            </a:fld>
            <a:endParaRPr lang="en-US" dirty="0"/>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59CC4CAB-D986-E4F2-EE4F-8A9734F07297}"/>
                  </a:ext>
                </a:extLst>
              </p:cNvPr>
              <p:cNvGraphicFramePr/>
              <p:nvPr>
                <p:extLst>
                  <p:ext uri="{D42A27DB-BD31-4B8C-83A1-F6EECF244321}">
                    <p14:modId xmlns:p14="http://schemas.microsoft.com/office/powerpoint/2010/main" val="1453678647"/>
                  </p:ext>
                </p:extLst>
              </p:nvPr>
            </p:nvGraphicFramePr>
            <p:xfrm>
              <a:off x="601580" y="1941095"/>
              <a:ext cx="5654842" cy="389020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59CC4CAB-D986-E4F2-EE4F-8A9734F07297}"/>
                  </a:ext>
                </a:extLst>
              </p:cNvPr>
              <p:cNvPicPr>
                <a:picLocks noGrp="1" noRot="1" noChangeAspect="1" noMove="1" noResize="1" noEditPoints="1" noAdjustHandles="1" noChangeArrowheads="1" noChangeShapeType="1"/>
              </p:cNvPicPr>
              <p:nvPr/>
            </p:nvPicPr>
            <p:blipFill>
              <a:blip r:embed="rId3"/>
              <a:stretch>
                <a:fillRect/>
              </a:stretch>
            </p:blipFill>
            <p:spPr>
              <a:xfrm>
                <a:off x="601580" y="1941095"/>
                <a:ext cx="5654842" cy="3890209"/>
              </a:xfrm>
              <a:prstGeom prst="rect">
                <a:avLst/>
              </a:prstGeom>
            </p:spPr>
          </p:pic>
        </mc:Fallback>
      </mc:AlternateContent>
      <p:cxnSp>
        <p:nvCxnSpPr>
          <p:cNvPr id="7" name="Straight Connector 6">
            <a:extLst>
              <a:ext uri="{FF2B5EF4-FFF2-40B4-BE49-F238E27FC236}">
                <a16:creationId xmlns:a16="http://schemas.microsoft.com/office/drawing/2014/main" id="{8650A656-A13A-60BA-CBF8-F713FA1C643C}"/>
              </a:ext>
            </a:extLst>
          </p:cNvPr>
          <p:cNvCxnSpPr/>
          <p:nvPr/>
        </p:nvCxnSpPr>
        <p:spPr>
          <a:xfrm>
            <a:off x="705853" y="1371600"/>
            <a:ext cx="5975684" cy="0"/>
          </a:xfrm>
          <a:prstGeom prst="line">
            <a:avLst/>
          </a:prstGeom>
          <a:ln>
            <a:solidFill>
              <a:schemeClr val="accent5">
                <a:lumMod val="75000"/>
              </a:schemeClr>
            </a:solidFill>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AD716C6D-7910-1E1C-BE1F-C73A4836D618}"/>
              </a:ext>
            </a:extLst>
          </p:cNvPr>
          <p:cNvSpPr/>
          <p:nvPr/>
        </p:nvSpPr>
        <p:spPr>
          <a:xfrm>
            <a:off x="7868653" y="1371599"/>
            <a:ext cx="3368842" cy="4002503"/>
          </a:xfrm>
          <a:prstGeom prst="rect">
            <a:avLst/>
          </a:prstGeom>
          <a:solidFill>
            <a:schemeClr val="accent5">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8443F2A-B920-50A9-F442-8A82FECF807D}"/>
              </a:ext>
            </a:extLst>
          </p:cNvPr>
          <p:cNvSpPr txBox="1"/>
          <p:nvPr/>
        </p:nvSpPr>
        <p:spPr>
          <a:xfrm>
            <a:off x="8133347" y="1690688"/>
            <a:ext cx="2767264" cy="3785652"/>
          </a:xfrm>
          <a:prstGeom prst="rect">
            <a:avLst/>
          </a:prstGeom>
          <a:noFill/>
        </p:spPr>
        <p:txBody>
          <a:bodyPr wrap="square" rtlCol="0">
            <a:spAutoFit/>
          </a:bodyPr>
          <a:lstStyle/>
          <a:p>
            <a:r>
              <a:rPr lang="en-IN" sz="2400" i="1" dirty="0">
                <a:solidFill>
                  <a:schemeClr val="tx2">
                    <a:lumMod val="75000"/>
                    <a:lumOff val="25000"/>
                  </a:schemeClr>
                </a:solidFill>
              </a:rPr>
              <a:t>Though in conversion of new users display plays a major role ,its </a:t>
            </a:r>
            <a:r>
              <a:rPr lang="en-IN" sz="2400" b="1" i="1" dirty="0">
                <a:solidFill>
                  <a:schemeClr val="tx2">
                    <a:lumMod val="75000"/>
                    <a:lumOff val="25000"/>
                  </a:schemeClr>
                </a:solidFill>
              </a:rPr>
              <a:t>Unassigned</a:t>
            </a:r>
            <a:r>
              <a:rPr lang="en-IN" sz="2400" i="1" dirty="0">
                <a:solidFill>
                  <a:schemeClr val="tx2">
                    <a:lumMod val="75000"/>
                    <a:lumOff val="25000"/>
                  </a:schemeClr>
                </a:solidFill>
              </a:rPr>
              <a:t> channel which is contributing a lot for converting the total users</a:t>
            </a:r>
          </a:p>
          <a:p>
            <a:endParaRPr lang="en-IN" sz="2400" dirty="0"/>
          </a:p>
        </p:txBody>
      </p:sp>
    </p:spTree>
    <p:extLst>
      <p:ext uri="{BB962C8B-B14F-4D97-AF65-F5344CB8AC3E}">
        <p14:creationId xmlns:p14="http://schemas.microsoft.com/office/powerpoint/2010/main" val="409653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330740" y="365125"/>
            <a:ext cx="11023060" cy="1325563"/>
          </a:xfrm>
        </p:spPr>
        <p:txBody>
          <a:bodyPr/>
          <a:lstStyle/>
          <a:p>
            <a:r>
              <a:rPr lang="en-US" dirty="0"/>
              <a:t>EVENT  ANALYSIS:</a:t>
            </a:r>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456152" y="1281858"/>
            <a:ext cx="394075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graphicFrame>
        <p:nvGraphicFramePr>
          <p:cNvPr id="4" name="Chart 3">
            <a:extLst>
              <a:ext uri="{FF2B5EF4-FFF2-40B4-BE49-F238E27FC236}">
                <a16:creationId xmlns:a16="http://schemas.microsoft.com/office/drawing/2014/main" id="{FF8149BD-0383-704D-2E2D-3FBD332F93CA}"/>
              </a:ext>
            </a:extLst>
          </p:cNvPr>
          <p:cNvGraphicFramePr>
            <a:graphicFrameLocks/>
          </p:cNvGraphicFramePr>
          <p:nvPr>
            <p:extLst>
              <p:ext uri="{D42A27DB-BD31-4B8C-83A1-F6EECF244321}">
                <p14:modId xmlns:p14="http://schemas.microsoft.com/office/powerpoint/2010/main" val="2304536768"/>
              </p:ext>
            </p:extLst>
          </p:nvPr>
        </p:nvGraphicFramePr>
        <p:xfrm>
          <a:off x="456152" y="2506468"/>
          <a:ext cx="10603150" cy="306967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D6DA429-E887-6A85-4C23-2FCC80A78954}"/>
              </a:ext>
            </a:extLst>
          </p:cNvPr>
          <p:cNvSpPr txBox="1"/>
          <p:nvPr/>
        </p:nvSpPr>
        <p:spPr>
          <a:xfrm>
            <a:off x="456153" y="1809345"/>
            <a:ext cx="9417422" cy="369332"/>
          </a:xfrm>
          <a:prstGeom prst="rect">
            <a:avLst/>
          </a:prstGeom>
          <a:solidFill>
            <a:srgbClr val="0090A2"/>
          </a:solidFill>
        </p:spPr>
        <p:txBody>
          <a:bodyPr wrap="square" rtlCol="0">
            <a:spAutoFit/>
          </a:bodyPr>
          <a:lstStyle/>
          <a:p>
            <a:r>
              <a:rPr lang="en-IN" b="1" i="1" dirty="0">
                <a:solidFill>
                  <a:schemeClr val="accent1">
                    <a:lumMod val="75000"/>
                  </a:schemeClr>
                </a:solidFill>
              </a:rPr>
              <a:t>Screen view, session start ,first open are the top user attracting events</a:t>
            </a:r>
          </a:p>
        </p:txBody>
      </p:sp>
    </p:spTree>
    <p:extLst>
      <p:ext uri="{BB962C8B-B14F-4D97-AF65-F5344CB8AC3E}">
        <p14:creationId xmlns:p14="http://schemas.microsoft.com/office/powerpoint/2010/main" val="161773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287200" y="28491"/>
            <a:ext cx="10515600" cy="1222793"/>
          </a:xfrm>
        </p:spPr>
        <p:txBody>
          <a:bodyPr/>
          <a:lstStyle/>
          <a:p>
            <a:r>
              <a:rPr lang="en-US" dirty="0"/>
              <a:t>Page Analysis</a:t>
            </a: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8</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flipV="1">
            <a:off x="287200" y="762000"/>
            <a:ext cx="3780000" cy="80558"/>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graphicFrame>
        <p:nvGraphicFramePr>
          <p:cNvPr id="8" name="Table 7">
            <a:extLst>
              <a:ext uri="{FF2B5EF4-FFF2-40B4-BE49-F238E27FC236}">
                <a16:creationId xmlns:a16="http://schemas.microsoft.com/office/drawing/2014/main" id="{35C3C438-153D-E8AA-20C6-EF6A960DBA42}"/>
              </a:ext>
            </a:extLst>
          </p:cNvPr>
          <p:cNvGraphicFramePr>
            <a:graphicFrameLocks noGrp="1"/>
          </p:cNvGraphicFramePr>
          <p:nvPr>
            <p:extLst>
              <p:ext uri="{D42A27DB-BD31-4B8C-83A1-F6EECF244321}">
                <p14:modId xmlns:p14="http://schemas.microsoft.com/office/powerpoint/2010/main" val="3099607111"/>
              </p:ext>
            </p:extLst>
          </p:nvPr>
        </p:nvGraphicFramePr>
        <p:xfrm>
          <a:off x="324479" y="1251284"/>
          <a:ext cx="5065667" cy="2349075"/>
        </p:xfrm>
        <a:graphic>
          <a:graphicData uri="http://schemas.openxmlformats.org/drawingml/2006/table">
            <a:tbl>
              <a:tblPr firstRow="1">
                <a:tableStyleId>{21E4AEA4-8DFA-4A89-87EB-49C32662AFE0}</a:tableStyleId>
              </a:tblPr>
              <a:tblGrid>
                <a:gridCol w="1688556">
                  <a:extLst>
                    <a:ext uri="{9D8B030D-6E8A-4147-A177-3AD203B41FA5}">
                      <a16:colId xmlns:a16="http://schemas.microsoft.com/office/drawing/2014/main" val="1714387651"/>
                    </a:ext>
                  </a:extLst>
                </a:gridCol>
                <a:gridCol w="2170174">
                  <a:extLst>
                    <a:ext uri="{9D8B030D-6E8A-4147-A177-3AD203B41FA5}">
                      <a16:colId xmlns:a16="http://schemas.microsoft.com/office/drawing/2014/main" val="2047745278"/>
                    </a:ext>
                  </a:extLst>
                </a:gridCol>
                <a:gridCol w="1206937">
                  <a:extLst>
                    <a:ext uri="{9D8B030D-6E8A-4147-A177-3AD203B41FA5}">
                      <a16:colId xmlns:a16="http://schemas.microsoft.com/office/drawing/2014/main" val="4215185599"/>
                    </a:ext>
                  </a:extLst>
                </a:gridCol>
              </a:tblGrid>
              <a:tr h="214545">
                <a:tc>
                  <a:txBody>
                    <a:bodyPr/>
                    <a:lstStyle/>
                    <a:p>
                      <a:pPr algn="ctr" fontAlgn="b"/>
                      <a:r>
                        <a:rPr lang="en-IN" sz="1000" u="none" strike="noStrike">
                          <a:effectLst/>
                        </a:rPr>
                        <a:t>page and screen</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Average engagement time</a:t>
                      </a:r>
                      <a:endParaRPr lang="en-IN" sz="1000" b="1"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Conversions</a:t>
                      </a:r>
                      <a:endParaRPr lang="en-IN" sz="10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26419099"/>
                  </a:ext>
                </a:extLst>
              </a:tr>
              <a:tr h="213453">
                <a:tc>
                  <a:txBody>
                    <a:bodyPr/>
                    <a:lstStyle/>
                    <a:p>
                      <a:pPr algn="ctr" fontAlgn="b"/>
                      <a:r>
                        <a:rPr lang="en-IN" sz="1000" u="none" strike="noStrike" dirty="0">
                          <a:effectLst/>
                        </a:rPr>
                        <a:t>(not set)</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0.001093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88518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76458524"/>
                  </a:ext>
                </a:extLst>
              </a:tr>
              <a:tr h="213453">
                <a:tc>
                  <a:txBody>
                    <a:bodyPr/>
                    <a:lstStyle/>
                    <a:p>
                      <a:pPr algn="ctr" fontAlgn="b"/>
                      <a:r>
                        <a:rPr lang="en-IN" sz="1000" u="none" strike="noStrike">
                          <a:effectLst/>
                        </a:rPr>
                        <a:t>feedDetails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69.31614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84</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73328808"/>
                  </a:ext>
                </a:extLst>
              </a:tr>
              <a:tr h="213453">
                <a:tc>
                  <a:txBody>
                    <a:bodyPr/>
                    <a:lstStyle/>
                    <a:p>
                      <a:pPr algn="ctr" fontAlgn="b"/>
                      <a:r>
                        <a:rPr lang="en-IN" sz="1000" u="none" strike="noStrike">
                          <a:effectLst/>
                        </a:rPr>
                        <a:t>feeds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61.60005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253</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55715266"/>
                  </a:ext>
                </a:extLst>
              </a:tr>
              <a:tr h="213453">
                <a:tc>
                  <a:txBody>
                    <a:bodyPr/>
                    <a:lstStyle/>
                    <a:p>
                      <a:pPr algn="ctr" fontAlgn="b"/>
                      <a:r>
                        <a:rPr lang="en-IN" sz="1000" u="none" strike="noStrike" dirty="0">
                          <a:effectLst/>
                        </a:rPr>
                        <a:t>Flutter</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83.41222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328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288435245"/>
                  </a:ext>
                </a:extLst>
              </a:tr>
              <a:tr h="213453">
                <a:tc>
                  <a:txBody>
                    <a:bodyPr/>
                    <a:lstStyle/>
                    <a:p>
                      <a:pPr algn="ctr" fontAlgn="b"/>
                      <a:r>
                        <a:rPr lang="en-IN" sz="1000" u="none" strike="noStrike">
                          <a:effectLst/>
                        </a:rPr>
                        <a:t>login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34.88177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435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62158457"/>
                  </a:ext>
                </a:extLst>
              </a:tr>
              <a:tr h="213453">
                <a:tc>
                  <a:txBody>
                    <a:bodyPr/>
                    <a:lstStyle/>
                    <a:p>
                      <a:pPr algn="ctr" fontAlgn="b"/>
                      <a:r>
                        <a:rPr lang="en-IN" sz="1000" u="none" strike="noStrike">
                          <a:effectLst/>
                        </a:rPr>
                        <a:t>MainActivity</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78.29216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101</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592774152"/>
                  </a:ext>
                </a:extLst>
              </a:tr>
              <a:tr h="213453">
                <a:tc>
                  <a:txBody>
                    <a:bodyPr/>
                    <a:lstStyle/>
                    <a:p>
                      <a:pPr algn="ctr" fontAlgn="b"/>
                      <a:r>
                        <a:rPr lang="en-IN" sz="1000" u="none" strike="noStrike">
                          <a:effectLst/>
                        </a:rPr>
                        <a:t>otp_screen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46.86472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32</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064987904"/>
                  </a:ext>
                </a:extLst>
              </a:tr>
              <a:tr h="213453">
                <a:tc>
                  <a:txBody>
                    <a:bodyPr/>
                    <a:lstStyle/>
                    <a:p>
                      <a:pPr algn="ctr" fontAlgn="b"/>
                      <a:r>
                        <a:rPr lang="en-IN" sz="1000" u="none" strike="noStrike">
                          <a:effectLst/>
                        </a:rPr>
                        <a:t>registration_screen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45.07572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136</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70655763"/>
                  </a:ext>
                </a:extLst>
              </a:tr>
              <a:tr h="213453">
                <a:tc>
                  <a:txBody>
                    <a:bodyPr/>
                    <a:lstStyle/>
                    <a:p>
                      <a:pPr algn="ctr" fontAlgn="b"/>
                      <a:r>
                        <a:rPr lang="en-IN" sz="1000" u="none" strike="noStrike">
                          <a:effectLst/>
                        </a:rPr>
                        <a:t>storyboard</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5.341152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115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107059238"/>
                  </a:ext>
                </a:extLst>
              </a:tr>
              <a:tr h="213453">
                <a:tc>
                  <a:txBody>
                    <a:bodyPr/>
                    <a:lstStyle/>
                    <a:p>
                      <a:pPr algn="ctr" fontAlgn="b"/>
                      <a:r>
                        <a:rPr lang="en-IN" sz="1000" u="none" strike="noStrike">
                          <a:effectLst/>
                        </a:rPr>
                        <a:t>video_viewer_screem</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28.12097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31</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485774955"/>
                  </a:ext>
                </a:extLst>
              </a:tr>
            </a:tbl>
          </a:graphicData>
        </a:graphic>
      </p:graphicFrame>
      <p:graphicFrame>
        <p:nvGraphicFramePr>
          <p:cNvPr id="12" name="Table 11">
            <a:extLst>
              <a:ext uri="{FF2B5EF4-FFF2-40B4-BE49-F238E27FC236}">
                <a16:creationId xmlns:a16="http://schemas.microsoft.com/office/drawing/2014/main" id="{3BD8816D-537A-7F76-3A43-85CF02993A71}"/>
              </a:ext>
            </a:extLst>
          </p:cNvPr>
          <p:cNvGraphicFramePr>
            <a:graphicFrameLocks noGrp="1"/>
          </p:cNvGraphicFramePr>
          <p:nvPr>
            <p:extLst>
              <p:ext uri="{D42A27DB-BD31-4B8C-83A1-F6EECF244321}">
                <p14:modId xmlns:p14="http://schemas.microsoft.com/office/powerpoint/2010/main" val="769631575"/>
              </p:ext>
            </p:extLst>
          </p:nvPr>
        </p:nvGraphicFramePr>
        <p:xfrm>
          <a:off x="6152146" y="1251284"/>
          <a:ext cx="4650653" cy="2349072"/>
        </p:xfrm>
        <a:graphic>
          <a:graphicData uri="http://schemas.openxmlformats.org/drawingml/2006/table">
            <a:tbl>
              <a:tblPr firstRow="1">
                <a:tableStyleId>{21E4AEA4-8DFA-4A89-87EB-49C32662AFE0}</a:tableStyleId>
              </a:tblPr>
              <a:tblGrid>
                <a:gridCol w="1650232">
                  <a:extLst>
                    <a:ext uri="{9D8B030D-6E8A-4147-A177-3AD203B41FA5}">
                      <a16:colId xmlns:a16="http://schemas.microsoft.com/office/drawing/2014/main" val="1741414792"/>
                    </a:ext>
                  </a:extLst>
                </a:gridCol>
                <a:gridCol w="1980278">
                  <a:extLst>
                    <a:ext uri="{9D8B030D-6E8A-4147-A177-3AD203B41FA5}">
                      <a16:colId xmlns:a16="http://schemas.microsoft.com/office/drawing/2014/main" val="311589998"/>
                    </a:ext>
                  </a:extLst>
                </a:gridCol>
                <a:gridCol w="1020143">
                  <a:extLst>
                    <a:ext uri="{9D8B030D-6E8A-4147-A177-3AD203B41FA5}">
                      <a16:colId xmlns:a16="http://schemas.microsoft.com/office/drawing/2014/main" val="1840744199"/>
                    </a:ext>
                  </a:extLst>
                </a:gridCol>
              </a:tblGrid>
              <a:tr h="213552">
                <a:tc>
                  <a:txBody>
                    <a:bodyPr/>
                    <a:lstStyle/>
                    <a:p>
                      <a:pPr algn="ctr" fontAlgn="b"/>
                      <a:r>
                        <a:rPr lang="en-IN" sz="1000" u="none" strike="noStrike">
                          <a:effectLst/>
                        </a:rPr>
                        <a:t>page and screen</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 Average engagement time</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Conversions</a:t>
                      </a:r>
                      <a:endParaRPr lang="en-IN" sz="10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54113113"/>
                  </a:ext>
                </a:extLst>
              </a:tr>
              <a:tr h="213552">
                <a:tc>
                  <a:txBody>
                    <a:bodyPr/>
                    <a:lstStyle/>
                    <a:p>
                      <a:pPr algn="ctr" fontAlgn="b"/>
                      <a:r>
                        <a:rPr lang="en-IN" sz="1000" u="none" strike="noStrike">
                          <a:effectLst/>
                        </a:rPr>
                        <a:t>CheckoutActivity</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304.3333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245098840"/>
                  </a:ext>
                </a:extLst>
              </a:tr>
              <a:tr h="213552">
                <a:tc>
                  <a:txBody>
                    <a:bodyPr/>
                    <a:lstStyle/>
                    <a:p>
                      <a:pPr algn="ctr" fontAlgn="b"/>
                      <a:r>
                        <a:rPr lang="en-IN" sz="1000" u="none" strike="noStrike">
                          <a:effectLst/>
                        </a:rPr>
                        <a:t>discovery_screen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70.23556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55548269"/>
                  </a:ext>
                </a:extLst>
              </a:tr>
              <a:tr h="213552">
                <a:tc>
                  <a:txBody>
                    <a:bodyPr/>
                    <a:lstStyle/>
                    <a:p>
                      <a:pPr algn="ctr" fontAlgn="b"/>
                      <a:r>
                        <a:rPr lang="en-IN" sz="1000" u="none" strike="noStrike">
                          <a:effectLst/>
                        </a:rPr>
                        <a:t>Flutter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83.41222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328</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8312618"/>
                  </a:ext>
                </a:extLst>
              </a:tr>
              <a:tr h="213552">
                <a:tc>
                  <a:txBody>
                    <a:bodyPr/>
                    <a:lstStyle/>
                    <a:p>
                      <a:pPr algn="ctr" fontAlgn="b"/>
                      <a:r>
                        <a:rPr lang="en-IN" sz="1000" u="none" strike="noStrike">
                          <a:effectLst/>
                        </a:rPr>
                        <a:t>MainActivity</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78.29216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101</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71506743"/>
                  </a:ext>
                </a:extLst>
              </a:tr>
              <a:tr h="213552">
                <a:tc>
                  <a:txBody>
                    <a:bodyPr/>
                    <a:lstStyle/>
                    <a:p>
                      <a:pPr algn="ctr" fontAlgn="b"/>
                      <a:r>
                        <a:rPr lang="en-IN" sz="1000" u="none" strike="noStrike">
                          <a:effectLst/>
                        </a:rPr>
                        <a:t>my_profile_learners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127.7227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405182399"/>
                  </a:ext>
                </a:extLst>
              </a:tr>
              <a:tr h="213552">
                <a:tc>
                  <a:txBody>
                    <a:bodyPr/>
                    <a:lstStyle/>
                    <a:p>
                      <a:pPr algn="ctr" fontAlgn="b"/>
                      <a:r>
                        <a:rPr lang="en-IN" sz="1000" u="none" strike="noStrike">
                          <a:effectLst/>
                        </a:rPr>
                        <a:t>my_profile_others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123.8333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23203558"/>
                  </a:ext>
                </a:extLst>
              </a:tr>
              <a:tr h="213552">
                <a:tc>
                  <a:txBody>
                    <a:bodyPr/>
                    <a:lstStyle/>
                    <a:p>
                      <a:pPr algn="ctr" fontAlgn="b"/>
                      <a:r>
                        <a:rPr lang="en-IN" sz="1000" u="none" strike="noStrike">
                          <a:effectLst/>
                        </a:rPr>
                        <a:t>my_profile_professional</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184.087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7055550"/>
                  </a:ext>
                </a:extLst>
              </a:tr>
              <a:tr h="213552">
                <a:tc>
                  <a:txBody>
                    <a:bodyPr/>
                    <a:lstStyle/>
                    <a:p>
                      <a:pPr algn="ctr" fontAlgn="b"/>
                      <a:r>
                        <a:rPr lang="en-IN" sz="1000" u="none" strike="noStrike">
                          <a:effectLst/>
                        </a:rPr>
                        <a:t>my_rewards_screen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94.17995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938193027"/>
                  </a:ext>
                </a:extLst>
              </a:tr>
              <a:tr h="213552">
                <a:tc>
                  <a:txBody>
                    <a:bodyPr/>
                    <a:lstStyle/>
                    <a:p>
                      <a:pPr algn="ctr" fontAlgn="b"/>
                      <a:r>
                        <a:rPr lang="en-IN" sz="1000" u="none" strike="noStrike">
                          <a:effectLst/>
                        </a:rPr>
                        <a:t>resume_builder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118.0435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660803234"/>
                  </a:ext>
                </a:extLst>
              </a:tr>
              <a:tr h="213552">
                <a:tc>
                  <a:txBody>
                    <a:bodyPr/>
                    <a:lstStyle/>
                    <a:p>
                      <a:pPr algn="ctr" fontAlgn="b"/>
                      <a:r>
                        <a:rPr lang="en-IN" sz="1000" u="none" strike="noStrike">
                          <a:effectLst/>
                        </a:rPr>
                        <a:t>WebViewActivity</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105.8061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2</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57632401"/>
                  </a:ext>
                </a:extLst>
              </a:tr>
            </a:tbl>
          </a:graphicData>
        </a:graphic>
      </p:graphicFrame>
      <p:sp>
        <p:nvSpPr>
          <p:cNvPr id="13" name="TextBox 12">
            <a:extLst>
              <a:ext uri="{FF2B5EF4-FFF2-40B4-BE49-F238E27FC236}">
                <a16:creationId xmlns:a16="http://schemas.microsoft.com/office/drawing/2014/main" id="{8BBEBF47-03CB-A57C-FA72-50E5B5D59464}"/>
              </a:ext>
            </a:extLst>
          </p:cNvPr>
          <p:cNvSpPr txBox="1"/>
          <p:nvPr/>
        </p:nvSpPr>
        <p:spPr>
          <a:xfrm>
            <a:off x="324480" y="4243137"/>
            <a:ext cx="5065666" cy="923330"/>
          </a:xfrm>
          <a:prstGeom prst="rect">
            <a:avLst/>
          </a:prstGeom>
          <a:solidFill>
            <a:schemeClr val="tx2">
              <a:lumMod val="75000"/>
              <a:lumOff val="25000"/>
            </a:schemeClr>
          </a:solidFill>
        </p:spPr>
        <p:txBody>
          <a:bodyPr wrap="square" rtlCol="0">
            <a:spAutoFit/>
          </a:bodyPr>
          <a:lstStyle/>
          <a:p>
            <a:r>
              <a:rPr lang="en-IN" i="1" dirty="0">
                <a:solidFill>
                  <a:schemeClr val="bg1"/>
                </a:solidFill>
              </a:rPr>
              <a:t>This shows the top tabs in website or application that makes sessions into conversions</a:t>
            </a:r>
          </a:p>
        </p:txBody>
      </p:sp>
      <p:sp>
        <p:nvSpPr>
          <p:cNvPr id="15" name="TextBox 14">
            <a:extLst>
              <a:ext uri="{FF2B5EF4-FFF2-40B4-BE49-F238E27FC236}">
                <a16:creationId xmlns:a16="http://schemas.microsoft.com/office/drawing/2014/main" id="{DCC280D1-A9D4-4B9F-0C76-01D3B398467A}"/>
              </a:ext>
            </a:extLst>
          </p:cNvPr>
          <p:cNvSpPr txBox="1"/>
          <p:nvPr/>
        </p:nvSpPr>
        <p:spPr>
          <a:xfrm>
            <a:off x="6208294" y="4243137"/>
            <a:ext cx="4650653" cy="646331"/>
          </a:xfrm>
          <a:prstGeom prst="rect">
            <a:avLst/>
          </a:prstGeom>
          <a:solidFill>
            <a:schemeClr val="tx2">
              <a:lumMod val="75000"/>
              <a:lumOff val="25000"/>
            </a:schemeClr>
          </a:solidFill>
        </p:spPr>
        <p:txBody>
          <a:bodyPr wrap="square" rtlCol="0">
            <a:spAutoFit/>
          </a:bodyPr>
          <a:lstStyle/>
          <a:p>
            <a:r>
              <a:rPr lang="en-IN" i="1" dirty="0">
                <a:solidFill>
                  <a:schemeClr val="bg1"/>
                </a:solidFill>
              </a:rPr>
              <a:t>This table shows the top tabs based on average engagement time </a:t>
            </a:r>
          </a:p>
        </p:txBody>
      </p:sp>
    </p:spTree>
    <p:extLst>
      <p:ext uri="{BB962C8B-B14F-4D97-AF65-F5344CB8AC3E}">
        <p14:creationId xmlns:p14="http://schemas.microsoft.com/office/powerpoint/2010/main" val="127605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67C54A-FD2D-685C-6777-CF4604D2E4A6}"/>
              </a:ext>
            </a:extLst>
          </p:cNvPr>
          <p:cNvSpPr>
            <a:spLocks noGrp="1"/>
          </p:cNvSpPr>
          <p:nvPr>
            <p:ph type="sldNum" sz="quarter" idx="12"/>
          </p:nvPr>
        </p:nvSpPr>
        <p:spPr/>
        <p:txBody>
          <a:bodyPr/>
          <a:lstStyle/>
          <a:p>
            <a:fld id="{82EE24B5-652C-4DB5-B7C3-B5BBEC1280B1}" type="slidenum">
              <a:rPr lang="en-US" noProof="0" smtClean="0"/>
              <a:t>9</a:t>
            </a:fld>
            <a:endParaRPr lang="en-US" noProof="0"/>
          </a:p>
        </p:txBody>
      </p:sp>
      <p:sp>
        <p:nvSpPr>
          <p:cNvPr id="7" name="Rectangle 6">
            <a:extLst>
              <a:ext uri="{FF2B5EF4-FFF2-40B4-BE49-F238E27FC236}">
                <a16:creationId xmlns:a16="http://schemas.microsoft.com/office/drawing/2014/main" id="{AC41C499-8965-180F-8C4E-56799B6B36A3}"/>
              </a:ext>
            </a:extLst>
          </p:cNvPr>
          <p:cNvSpPr/>
          <p:nvPr/>
        </p:nvSpPr>
        <p:spPr>
          <a:xfrm>
            <a:off x="0" y="0"/>
            <a:ext cx="12192000" cy="6858000"/>
          </a:xfrm>
          <a:prstGeom prst="rect">
            <a:avLst/>
          </a:prstGeom>
          <a:gradFill>
            <a:gsLst>
              <a:gs pos="0">
                <a:srgbClr val="0090A2">
                  <a:alpha val="2000"/>
                </a:srgbClr>
              </a:gs>
              <a:gs pos="2000">
                <a:schemeClr val="accent3">
                  <a:lumMod val="90000"/>
                  <a:lumOff val="1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E348EBF7-4BE1-081C-02EB-1626460DD506}"/>
              </a:ext>
            </a:extLst>
          </p:cNvPr>
          <p:cNvSpPr/>
          <p:nvPr/>
        </p:nvSpPr>
        <p:spPr>
          <a:xfrm>
            <a:off x="3809999" y="311286"/>
            <a:ext cx="5330758" cy="490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Chart 10">
            <a:extLst>
              <a:ext uri="{FF2B5EF4-FFF2-40B4-BE49-F238E27FC236}">
                <a16:creationId xmlns:a16="http://schemas.microsoft.com/office/drawing/2014/main" id="{B2469742-DD0E-147F-CFA4-4A0215B92B6F}"/>
              </a:ext>
            </a:extLst>
          </p:cNvPr>
          <p:cNvGraphicFramePr>
            <a:graphicFrameLocks/>
          </p:cNvGraphicFramePr>
          <p:nvPr>
            <p:extLst>
              <p:ext uri="{D42A27DB-BD31-4B8C-83A1-F6EECF244321}">
                <p14:modId xmlns:p14="http://schemas.microsoft.com/office/powerpoint/2010/main" val="968593791"/>
              </p:ext>
            </p:extLst>
          </p:nvPr>
        </p:nvGraphicFramePr>
        <p:xfrm>
          <a:off x="4189378" y="1468878"/>
          <a:ext cx="4572000" cy="319067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AE1B19BE-DC3D-80E7-C520-D0D384C0644C}"/>
              </a:ext>
            </a:extLst>
          </p:cNvPr>
          <p:cNvSpPr txBox="1"/>
          <p:nvPr/>
        </p:nvSpPr>
        <p:spPr>
          <a:xfrm>
            <a:off x="4610911" y="2431916"/>
            <a:ext cx="943583" cy="369332"/>
          </a:xfrm>
          <a:prstGeom prst="rect">
            <a:avLst/>
          </a:prstGeom>
          <a:noFill/>
        </p:spPr>
        <p:txBody>
          <a:bodyPr wrap="square" rtlCol="0">
            <a:spAutoFit/>
          </a:bodyPr>
          <a:lstStyle/>
          <a:p>
            <a:r>
              <a:rPr lang="en-IN" b="1" i="1" dirty="0"/>
              <a:t>INDIA</a:t>
            </a:r>
          </a:p>
        </p:txBody>
      </p:sp>
      <p:sp>
        <p:nvSpPr>
          <p:cNvPr id="13" name="TextBox 12">
            <a:extLst>
              <a:ext uri="{FF2B5EF4-FFF2-40B4-BE49-F238E27FC236}">
                <a16:creationId xmlns:a16="http://schemas.microsoft.com/office/drawing/2014/main" id="{B9C4737A-1DF5-0C83-508E-4926ABD0E7BB}"/>
              </a:ext>
            </a:extLst>
          </p:cNvPr>
          <p:cNvSpPr txBox="1"/>
          <p:nvPr/>
        </p:nvSpPr>
        <p:spPr>
          <a:xfrm>
            <a:off x="7976684" y="2577825"/>
            <a:ext cx="544749" cy="246221"/>
          </a:xfrm>
          <a:prstGeom prst="rect">
            <a:avLst/>
          </a:prstGeom>
          <a:noFill/>
        </p:spPr>
        <p:txBody>
          <a:bodyPr wrap="square" rtlCol="0">
            <a:spAutoFit/>
          </a:bodyPr>
          <a:lstStyle/>
          <a:p>
            <a:r>
              <a:rPr lang="en-IN" sz="1000" dirty="0"/>
              <a:t>USA</a:t>
            </a:r>
          </a:p>
        </p:txBody>
      </p:sp>
      <p:sp>
        <p:nvSpPr>
          <p:cNvPr id="14" name="TextBox 13">
            <a:extLst>
              <a:ext uri="{FF2B5EF4-FFF2-40B4-BE49-F238E27FC236}">
                <a16:creationId xmlns:a16="http://schemas.microsoft.com/office/drawing/2014/main" id="{A39EC219-EDC4-1CAA-F263-CAD45829243A}"/>
              </a:ext>
            </a:extLst>
          </p:cNvPr>
          <p:cNvSpPr txBox="1"/>
          <p:nvPr/>
        </p:nvSpPr>
        <p:spPr>
          <a:xfrm>
            <a:off x="6799635" y="3429000"/>
            <a:ext cx="2114786" cy="215444"/>
          </a:xfrm>
          <a:prstGeom prst="rect">
            <a:avLst/>
          </a:prstGeom>
          <a:noFill/>
        </p:spPr>
        <p:txBody>
          <a:bodyPr wrap="square" rtlCol="0">
            <a:spAutoFit/>
          </a:bodyPr>
          <a:lstStyle/>
          <a:p>
            <a:r>
              <a:rPr lang="en-IN" sz="800" b="1" i="1" dirty="0"/>
              <a:t>CANADA</a:t>
            </a:r>
          </a:p>
        </p:txBody>
      </p:sp>
      <p:sp>
        <p:nvSpPr>
          <p:cNvPr id="15" name="TextBox 14">
            <a:extLst>
              <a:ext uri="{FF2B5EF4-FFF2-40B4-BE49-F238E27FC236}">
                <a16:creationId xmlns:a16="http://schemas.microsoft.com/office/drawing/2014/main" id="{0FBFB674-EF94-CBAF-CA27-CDD1FBAA96A3}"/>
              </a:ext>
            </a:extLst>
          </p:cNvPr>
          <p:cNvSpPr txBox="1"/>
          <p:nvPr/>
        </p:nvSpPr>
        <p:spPr>
          <a:xfrm>
            <a:off x="366039" y="5680973"/>
            <a:ext cx="11725441" cy="369332"/>
          </a:xfrm>
          <a:prstGeom prst="rect">
            <a:avLst/>
          </a:prstGeom>
          <a:solidFill>
            <a:schemeClr val="accent6">
              <a:lumMod val="40000"/>
              <a:lumOff val="60000"/>
            </a:schemeClr>
          </a:solidFill>
        </p:spPr>
        <p:txBody>
          <a:bodyPr wrap="square" rtlCol="0">
            <a:spAutoFit/>
          </a:bodyPr>
          <a:lstStyle/>
          <a:p>
            <a:r>
              <a:rPr lang="en-IN" dirty="0"/>
              <a:t>Conversions, Total users, new users are high in India, followed by USA, Canada.</a:t>
            </a:r>
          </a:p>
        </p:txBody>
      </p:sp>
    </p:spTree>
    <p:extLst>
      <p:ext uri="{BB962C8B-B14F-4D97-AF65-F5344CB8AC3E}">
        <p14:creationId xmlns:p14="http://schemas.microsoft.com/office/powerpoint/2010/main" val="2155793437"/>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517</TotalTime>
  <Words>1563</Words>
  <Application>Microsoft Office PowerPoint</Application>
  <PresentationFormat>Widescreen</PresentationFormat>
  <Paragraphs>319</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vt:lpstr>
      <vt:lpstr>Arial Rounded MT Bold</vt:lpstr>
      <vt:lpstr>Calibri</vt:lpstr>
      <vt:lpstr>Gill Sans MT</vt:lpstr>
      <vt:lpstr>Söhne</vt:lpstr>
      <vt:lpstr>Wingdings</vt:lpstr>
      <vt:lpstr>Office Theme</vt:lpstr>
      <vt:lpstr>DATA ANALYTICS &amp; INSIGHTS</vt:lpstr>
      <vt:lpstr>OBJECTIVE</vt:lpstr>
      <vt:lpstr>STEPS DONE IN THIS PROJECT</vt:lpstr>
      <vt:lpstr>Role of channels in attracting new users and conversions</vt:lpstr>
      <vt:lpstr>NEW USERS CONVERSION RATE</vt:lpstr>
      <vt:lpstr>Total User Conversion Rate Analysis</vt:lpstr>
      <vt:lpstr>EVENT  ANALYSIS:</vt:lpstr>
      <vt:lpstr>Page Analysis</vt:lpstr>
      <vt:lpstr>PowerPoint Presentation</vt:lpstr>
      <vt:lpstr>Analysis by cities, age:</vt:lpstr>
      <vt:lpstr>Recommendations to Optimize Website Traffic &amp; Conversions</vt:lpstr>
      <vt:lpstr>In choosing the  channel:</vt:lpstr>
      <vt:lpstr>Event Recommendations</vt:lpstr>
      <vt:lpstr>Page and site analysis</vt:lpstr>
      <vt:lpstr>Recommendation city and gender wise </vt:lpstr>
      <vt:lpstr>Interest and age based recommendations</vt:lpstr>
      <vt:lpstr>By Language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&amp; INSIGHTS</dc:title>
  <dc:creator>Baby Kirubha Shree S</dc:creator>
  <cp:lastModifiedBy>Baby Kirubha Shree S</cp:lastModifiedBy>
  <cp:revision>2</cp:revision>
  <dcterms:created xsi:type="dcterms:W3CDTF">2024-02-17T04:35:51Z</dcterms:created>
  <dcterms:modified xsi:type="dcterms:W3CDTF">2024-02-17T14:21:15Z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