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88" r:id="rId3"/>
    <p:sldId id="267" r:id="rId4"/>
    <p:sldId id="268" r:id="rId5"/>
    <p:sldId id="269" r:id="rId6"/>
    <p:sldId id="285" r:id="rId7"/>
    <p:sldId id="270" r:id="rId8"/>
    <p:sldId id="274" r:id="rId9"/>
    <p:sldId id="287" r:id="rId10"/>
    <p:sldId id="275" r:id="rId11"/>
    <p:sldId id="276" r:id="rId12"/>
    <p:sldId id="277" r:id="rId13"/>
    <p:sldId id="286" r:id="rId14"/>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1"/>
    <p:restoredTop sz="93607"/>
  </p:normalViewPr>
  <p:slideViewPr>
    <p:cSldViewPr>
      <p:cViewPr varScale="1">
        <p:scale>
          <a:sx n="104" d="100"/>
          <a:sy n="104" d="100"/>
        </p:scale>
        <p:origin x="-810"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07B77C0D-E6E6-4E7F-89A3-2BA17357FE0A}" type="slidenum">
              <a:rPr lang="en-US" altLang="zh-TW"/>
              <a:pPr>
                <a:defRPr/>
              </a:pPr>
              <a:t>‹#›</a:t>
            </a:fld>
            <a:endParaRPr lang="en-US" altLang="zh-TW"/>
          </a:p>
        </p:txBody>
      </p:sp>
    </p:spTree>
    <p:extLst>
      <p:ext uri="{BB962C8B-B14F-4D97-AF65-F5344CB8AC3E}">
        <p14:creationId xmlns:p14="http://schemas.microsoft.com/office/powerpoint/2010/main" val="1213434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A7230CB-CFF3-4563-B7E6-14F8F74695A5}" type="slidenum">
              <a:rPr lang="en-US" altLang="zh-TW"/>
              <a:pPr>
                <a:defRPr/>
              </a:pPr>
              <a:t>‹#›</a:t>
            </a:fld>
            <a:endParaRPr lang="en-US" altLang="zh-TW"/>
          </a:p>
        </p:txBody>
      </p:sp>
    </p:spTree>
    <p:extLst>
      <p:ext uri="{BB962C8B-B14F-4D97-AF65-F5344CB8AC3E}">
        <p14:creationId xmlns:p14="http://schemas.microsoft.com/office/powerpoint/2010/main" val="386316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2BA5FF3F-DC75-443B-9DAA-C6B1058B8AF0}" type="slidenum">
              <a:rPr lang="en-US" altLang="zh-TW"/>
              <a:pPr>
                <a:defRPr/>
              </a:pPr>
              <a:t>‹#›</a:t>
            </a:fld>
            <a:endParaRPr lang="en-US" altLang="zh-TW"/>
          </a:p>
        </p:txBody>
      </p:sp>
    </p:spTree>
    <p:extLst>
      <p:ext uri="{BB962C8B-B14F-4D97-AF65-F5344CB8AC3E}">
        <p14:creationId xmlns:p14="http://schemas.microsoft.com/office/powerpoint/2010/main" val="3303643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93933C3B-6573-4D60-B1D3-51431513FD31}" type="slidenum">
              <a:rPr lang="en-US" altLang="zh-TW"/>
              <a:pPr>
                <a:defRPr/>
              </a:pPr>
              <a:t>‹#›</a:t>
            </a:fld>
            <a:endParaRPr lang="en-US" altLang="zh-TW"/>
          </a:p>
        </p:txBody>
      </p:sp>
    </p:spTree>
    <p:extLst>
      <p:ext uri="{BB962C8B-B14F-4D97-AF65-F5344CB8AC3E}">
        <p14:creationId xmlns:p14="http://schemas.microsoft.com/office/powerpoint/2010/main" val="1975227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240EE89-F163-4B53-8BEF-31425B9527C8}" type="slidenum">
              <a:rPr lang="en-US" altLang="zh-TW"/>
              <a:pPr>
                <a:defRPr/>
              </a:pPr>
              <a:t>‹#›</a:t>
            </a:fld>
            <a:endParaRPr lang="en-US" altLang="zh-TW"/>
          </a:p>
        </p:txBody>
      </p:sp>
    </p:spTree>
    <p:extLst>
      <p:ext uri="{BB962C8B-B14F-4D97-AF65-F5344CB8AC3E}">
        <p14:creationId xmlns:p14="http://schemas.microsoft.com/office/powerpoint/2010/main" val="221992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CF5D780B-374D-48C6-89BC-972C5F2355DA}" type="slidenum">
              <a:rPr lang="en-US" altLang="zh-TW"/>
              <a:pPr>
                <a:defRPr/>
              </a:pPr>
              <a:t>‹#›</a:t>
            </a:fld>
            <a:endParaRPr lang="en-US" altLang="zh-TW"/>
          </a:p>
        </p:txBody>
      </p:sp>
    </p:spTree>
    <p:extLst>
      <p:ext uri="{BB962C8B-B14F-4D97-AF65-F5344CB8AC3E}">
        <p14:creationId xmlns:p14="http://schemas.microsoft.com/office/powerpoint/2010/main" val="3040496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3F417525-FCFB-44A4-A5AB-6FB16FA3594D}" type="slidenum">
              <a:rPr lang="en-US" altLang="zh-TW"/>
              <a:pPr>
                <a:defRPr/>
              </a:pPr>
              <a:t>‹#›</a:t>
            </a:fld>
            <a:endParaRPr lang="en-US" altLang="zh-TW"/>
          </a:p>
        </p:txBody>
      </p:sp>
    </p:spTree>
    <p:extLst>
      <p:ext uri="{BB962C8B-B14F-4D97-AF65-F5344CB8AC3E}">
        <p14:creationId xmlns:p14="http://schemas.microsoft.com/office/powerpoint/2010/main" val="2960333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B4333B06-0517-4B51-896C-AB8510BEBE77}" type="slidenum">
              <a:rPr lang="en-US" altLang="zh-TW"/>
              <a:pPr>
                <a:defRPr/>
              </a:pPr>
              <a:t>‹#›</a:t>
            </a:fld>
            <a:endParaRPr lang="en-US" altLang="zh-TW"/>
          </a:p>
        </p:txBody>
      </p:sp>
    </p:spTree>
    <p:extLst>
      <p:ext uri="{BB962C8B-B14F-4D97-AF65-F5344CB8AC3E}">
        <p14:creationId xmlns:p14="http://schemas.microsoft.com/office/powerpoint/2010/main" val="1089079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E134424A-62F3-40B2-AC79-C064AF5B0624}" type="slidenum">
              <a:rPr lang="en-US" altLang="zh-TW"/>
              <a:pPr>
                <a:defRPr/>
              </a:pPr>
              <a:t>‹#›</a:t>
            </a:fld>
            <a:endParaRPr lang="en-US" altLang="zh-TW"/>
          </a:p>
        </p:txBody>
      </p:sp>
    </p:spTree>
    <p:extLst>
      <p:ext uri="{BB962C8B-B14F-4D97-AF65-F5344CB8AC3E}">
        <p14:creationId xmlns:p14="http://schemas.microsoft.com/office/powerpoint/2010/main" val="2486927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10295EAF-4A40-4EAC-BD18-823BB483DA7B}" type="slidenum">
              <a:rPr lang="en-US" altLang="zh-TW"/>
              <a:pPr>
                <a:defRPr/>
              </a:pPr>
              <a:t>‹#›</a:t>
            </a:fld>
            <a:endParaRPr lang="en-US" altLang="zh-TW"/>
          </a:p>
        </p:txBody>
      </p:sp>
    </p:spTree>
    <p:extLst>
      <p:ext uri="{BB962C8B-B14F-4D97-AF65-F5344CB8AC3E}">
        <p14:creationId xmlns:p14="http://schemas.microsoft.com/office/powerpoint/2010/main" val="22826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9E27CF37-9C03-4F0C-9CE6-7C74526F6F9D}" type="slidenum">
              <a:rPr lang="en-US" altLang="zh-TW"/>
              <a:pPr>
                <a:defRPr/>
              </a:pPr>
              <a:t>‹#›</a:t>
            </a:fld>
            <a:endParaRPr lang="en-US" altLang="zh-TW"/>
          </a:p>
        </p:txBody>
      </p:sp>
    </p:spTree>
    <p:extLst>
      <p:ext uri="{BB962C8B-B14F-4D97-AF65-F5344CB8AC3E}">
        <p14:creationId xmlns:p14="http://schemas.microsoft.com/office/powerpoint/2010/main" val="227954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单击此处编辑母版文本样式</a:t>
            </a:r>
          </a:p>
          <a:p>
            <a:pPr lvl="1"/>
            <a:r>
              <a:rPr lang="zh-TW" altLang="en-US" smtClean="0"/>
              <a:t>第二级</a:t>
            </a:r>
          </a:p>
          <a:p>
            <a:pPr lvl="2"/>
            <a:r>
              <a:rPr lang="zh-TW" altLang="en-US" smtClean="0"/>
              <a:t>第三级</a:t>
            </a:r>
          </a:p>
          <a:p>
            <a:pPr lvl="3"/>
            <a:r>
              <a:rPr lang="zh-TW" altLang="en-US" smtClean="0"/>
              <a:t>第四级</a:t>
            </a:r>
          </a:p>
          <a:p>
            <a:pPr lvl="4"/>
            <a:r>
              <a:rPr lang="zh-TW"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新細明體" pitchFamily="18" charset="-120"/>
              </a:defRPr>
            </a:lvl1pPr>
          </a:lstStyle>
          <a:p>
            <a:pPr>
              <a:defRPr/>
            </a:pPr>
            <a:endParaRPr lang="en-U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新細明體" pitchFamily="18" charset="-120"/>
              </a:defRPr>
            </a:lvl1pPr>
          </a:lstStyle>
          <a:p>
            <a:pPr>
              <a:defRPr/>
            </a:pPr>
            <a:endParaRPr lang="en-U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新細明體" pitchFamily="18" charset="-120"/>
              </a:defRPr>
            </a:lvl1pPr>
          </a:lstStyle>
          <a:p>
            <a:pPr>
              <a:defRPr/>
            </a:pPr>
            <a:fld id="{50446703-824B-4B53-916C-32060C29709D}"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pitchFamily="18" charset="-120"/>
        </a:defRPr>
      </a:lvl2pPr>
      <a:lvl3pPr algn="ctr" rtl="0" eaLnBrk="0" fontAlgn="base" hangingPunct="0">
        <a:spcBef>
          <a:spcPct val="0"/>
        </a:spcBef>
        <a:spcAft>
          <a:spcPct val="0"/>
        </a:spcAft>
        <a:defRPr kumimoji="1" sz="4400">
          <a:solidFill>
            <a:schemeClr val="tx2"/>
          </a:solidFill>
          <a:latin typeface="Arial" charset="0"/>
          <a:ea typeface="新細明體" pitchFamily="18" charset="-120"/>
        </a:defRPr>
      </a:lvl3pPr>
      <a:lvl4pPr algn="ctr" rtl="0" eaLnBrk="0" fontAlgn="base" hangingPunct="0">
        <a:spcBef>
          <a:spcPct val="0"/>
        </a:spcBef>
        <a:spcAft>
          <a:spcPct val="0"/>
        </a:spcAft>
        <a:defRPr kumimoji="1" sz="4400">
          <a:solidFill>
            <a:schemeClr val="tx2"/>
          </a:solidFill>
          <a:latin typeface="Arial" charset="0"/>
          <a:ea typeface="新細明體" pitchFamily="18" charset="-120"/>
        </a:defRPr>
      </a:lvl4pPr>
      <a:lvl5pPr algn="ctr" rtl="0" eaLnBrk="0" fontAlgn="base" hangingPunct="0">
        <a:spcBef>
          <a:spcPct val="0"/>
        </a:spcBef>
        <a:spcAft>
          <a:spcPct val="0"/>
        </a:spcAft>
        <a:defRPr kumimoji="1" sz="4400">
          <a:solidFill>
            <a:schemeClr val="tx2"/>
          </a:solidFill>
          <a:latin typeface="Arial" charset="0"/>
          <a:ea typeface="新細明體" pitchFamily="18" charset="-120"/>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TW" smtClean="0"/>
              <a:t>Q1</a:t>
            </a:r>
          </a:p>
        </p:txBody>
      </p:sp>
      <p:sp>
        <p:nvSpPr>
          <p:cNvPr id="5123" name="Rectangle 4"/>
          <p:cNvSpPr>
            <a:spLocks noChangeArrowheads="1"/>
          </p:cNvSpPr>
          <p:nvPr/>
        </p:nvSpPr>
        <p:spPr bwMode="auto">
          <a:xfrm>
            <a:off x="304800" y="1295400"/>
            <a:ext cx="8534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dirty="0"/>
              <a:t>Indicate whether the following statements are true or false.  Justify your answers.</a:t>
            </a:r>
            <a:endParaRPr lang="en-GB" sz="2400" dirty="0"/>
          </a:p>
          <a:p>
            <a:r>
              <a:rPr lang="en-US" sz="2400" dirty="0"/>
              <a:t> </a:t>
            </a:r>
            <a:endParaRPr lang="en-GB" sz="2400" dirty="0"/>
          </a:p>
          <a:p>
            <a:pPr marL="457200" indent="-457200"/>
            <a:r>
              <a:rPr lang="en-US" sz="2400" dirty="0"/>
              <a:t>a)	Assuming the protection bits of a file are “r - x r - x - - x”, only the owner of this file is able to read the file.  </a:t>
            </a:r>
            <a:endParaRPr lang="en-GB" sz="2400" dirty="0"/>
          </a:p>
          <a:p>
            <a:pPr marL="457200" indent="-457200"/>
            <a:r>
              <a:rPr lang="en-US" sz="2400" dirty="0"/>
              <a:t> </a:t>
            </a:r>
            <a:endParaRPr lang="en-GB" sz="2400" dirty="0"/>
          </a:p>
          <a:p>
            <a:pPr marL="457200" indent="-457200"/>
            <a:r>
              <a:rPr lang="en-US" sz="2400" dirty="0"/>
              <a:t>b)	Open file table is used to temporarily cache data blocks of a file to improve efficiency.   </a:t>
            </a:r>
            <a:endParaRPr lang="en-GB" sz="2400" dirty="0"/>
          </a:p>
          <a:p>
            <a:pPr marL="457200" indent="-457200"/>
            <a:r>
              <a:rPr lang="en-US" sz="2400" dirty="0"/>
              <a:t> </a:t>
            </a:r>
            <a:endParaRPr lang="en-GB" sz="2400" dirty="0"/>
          </a:p>
          <a:p>
            <a:pPr marL="457200" indent="-457200"/>
            <a:r>
              <a:rPr lang="en-US" sz="2400" dirty="0"/>
              <a:t>c)	Linked file allocation method may result in external fragmentation.</a:t>
            </a:r>
            <a:endParaRPr lang="en-US" altLang="zh-TW"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TW" dirty="0" smtClean="0"/>
              <a:t>Q3 (a) </a:t>
            </a:r>
          </a:p>
        </p:txBody>
      </p:sp>
      <p:sp>
        <p:nvSpPr>
          <p:cNvPr id="16387" name="Rectangle 3"/>
          <p:cNvSpPr>
            <a:spLocks noGrp="1" noChangeArrowheads="1"/>
          </p:cNvSpPr>
          <p:nvPr>
            <p:ph type="body" idx="1"/>
          </p:nvPr>
        </p:nvSpPr>
        <p:spPr/>
        <p:txBody>
          <a:bodyPr/>
          <a:lstStyle/>
          <a:p>
            <a:pPr eaLnBrk="1" hangingPunct="1"/>
            <a:r>
              <a:rPr lang="en-US" altLang="zh-TW" smtClean="0"/>
              <a:t>Five.</a:t>
            </a:r>
          </a:p>
          <a:p>
            <a:pPr eaLnBrk="1" hangingPunct="1"/>
            <a:r>
              <a:rPr lang="en-US" altLang="zh-TW" smtClean="0"/>
              <a:t>Open</a:t>
            </a:r>
            <a:r>
              <a:rPr lang="en-US" altLang="zh-TW" b="1" smtClean="0"/>
              <a:t>(“/usr/ast/mbox”)</a:t>
            </a:r>
            <a:r>
              <a:rPr lang="en-US" altLang="zh-TW" smtClean="0"/>
              <a:t>: </a:t>
            </a:r>
          </a:p>
          <a:p>
            <a:pPr eaLnBrk="1" hangingPunct="1">
              <a:buFontTx/>
              <a:buNone/>
            </a:pPr>
            <a:r>
              <a:rPr lang="en-US" altLang="zh-TW" smtClean="0"/>
              <a:t>		</a:t>
            </a:r>
            <a:r>
              <a:rPr lang="en-US" altLang="zh-TW" sz="2400" smtClean="0"/>
              <a:t>load inode of “usr” </a:t>
            </a:r>
          </a:p>
          <a:p>
            <a:pPr eaLnBrk="1" hangingPunct="1">
              <a:buFontTx/>
              <a:buNone/>
            </a:pPr>
            <a:r>
              <a:rPr lang="en-US" altLang="zh-TW" sz="2400" smtClean="0"/>
              <a:t>		load data block of “usr” (i.e., directory “usr”) </a:t>
            </a:r>
          </a:p>
          <a:p>
            <a:pPr eaLnBrk="1" hangingPunct="1">
              <a:buFontTx/>
              <a:buNone/>
            </a:pPr>
            <a:r>
              <a:rPr lang="en-US" altLang="zh-TW" sz="2400" smtClean="0"/>
              <a:t>		load inode for “ast” </a:t>
            </a:r>
          </a:p>
          <a:p>
            <a:pPr eaLnBrk="1" hangingPunct="1">
              <a:buFontTx/>
              <a:buNone/>
            </a:pPr>
            <a:r>
              <a:rPr lang="en-US" altLang="zh-TW" sz="2400" smtClean="0"/>
              <a:t>		load data block of “ast” (i.e., directory “ast”) </a:t>
            </a:r>
          </a:p>
          <a:p>
            <a:pPr eaLnBrk="1" hangingPunct="1">
              <a:buFontTx/>
              <a:buNone/>
            </a:pPr>
            <a:r>
              <a:rPr lang="en-US" altLang="zh-TW" sz="2400" smtClean="0"/>
              <a:t>		load inode for “mbox”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TW" dirty="0" smtClean="0"/>
              <a:t>Q3 (b)</a:t>
            </a:r>
          </a:p>
        </p:txBody>
      </p:sp>
      <p:sp>
        <p:nvSpPr>
          <p:cNvPr id="17411" name="Rectangle 4"/>
          <p:cNvSpPr>
            <a:spLocks noChangeArrowheads="1"/>
          </p:cNvSpPr>
          <p:nvPr/>
        </p:nvSpPr>
        <p:spPr bwMode="auto">
          <a:xfrm>
            <a:off x="457200" y="1524000"/>
            <a:ext cx="8229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400"/>
              <a:t>How many disk read operations are required for the last two system calls (i.e., seek and read) in the above program fragment? </a:t>
            </a:r>
          </a:p>
        </p:txBody>
      </p:sp>
      <p:sp>
        <p:nvSpPr>
          <p:cNvPr id="17412" name="Rectangle 5"/>
          <p:cNvSpPr>
            <a:spLocks noChangeArrowheads="1"/>
          </p:cNvSpPr>
          <p:nvPr/>
        </p:nvSpPr>
        <p:spPr bwMode="auto">
          <a:xfrm>
            <a:off x="533400" y="3200400"/>
            <a:ext cx="6154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400" dirty="0">
                <a:latin typeface="Comic Sans MS" pitchFamily="66" charset="0"/>
              </a:rPr>
              <a:t> </a:t>
            </a:r>
            <a:r>
              <a:rPr lang="en-US" altLang="zh-TW" sz="2400" dirty="0">
                <a:solidFill>
                  <a:srgbClr val="FF0000"/>
                </a:solidFill>
                <a:latin typeface="Comic Sans MS" pitchFamily="66" charset="0"/>
              </a:rPr>
              <a:t>The seek requires </a:t>
            </a:r>
            <a:r>
              <a:rPr lang="en-US" altLang="zh-TW" sz="2400" b="1" dirty="0">
                <a:solidFill>
                  <a:srgbClr val="FF0000"/>
                </a:solidFill>
                <a:latin typeface="Comic Sans MS" pitchFamily="66" charset="0"/>
              </a:rPr>
              <a:t>no</a:t>
            </a:r>
            <a:r>
              <a:rPr lang="en-US" altLang="zh-TW" sz="2400" dirty="0">
                <a:solidFill>
                  <a:srgbClr val="FF0000"/>
                </a:solidFill>
                <a:latin typeface="Comic Sans MS" pitchFamily="66" charset="0"/>
              </a:rPr>
              <a:t> disk read operation.</a:t>
            </a:r>
          </a:p>
        </p:txBody>
      </p:sp>
      <p:sp>
        <p:nvSpPr>
          <p:cNvPr id="17413" name="Rectangle 6"/>
          <p:cNvSpPr>
            <a:spLocks noChangeArrowheads="1"/>
          </p:cNvSpPr>
          <p:nvPr/>
        </p:nvSpPr>
        <p:spPr bwMode="auto">
          <a:xfrm>
            <a:off x="762000" y="2819400"/>
            <a:ext cx="177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b="1"/>
              <a:t>seek(fd, 5900);</a:t>
            </a:r>
          </a:p>
        </p:txBody>
      </p:sp>
      <p:sp>
        <p:nvSpPr>
          <p:cNvPr id="17414" name="Rectangle 7"/>
          <p:cNvSpPr>
            <a:spLocks noChangeArrowheads="1"/>
          </p:cNvSpPr>
          <p:nvPr/>
        </p:nvSpPr>
        <p:spPr bwMode="auto">
          <a:xfrm>
            <a:off x="762000" y="3657600"/>
            <a:ext cx="2101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b="1"/>
              <a:t>read(fd, buf, 200);</a:t>
            </a:r>
          </a:p>
        </p:txBody>
      </p:sp>
      <p:sp>
        <p:nvSpPr>
          <p:cNvPr id="17415" name="Rectangle 8"/>
          <p:cNvSpPr>
            <a:spLocks noChangeArrowheads="1"/>
          </p:cNvSpPr>
          <p:nvPr/>
        </p:nvSpPr>
        <p:spPr bwMode="auto">
          <a:xfrm>
            <a:off x="609600" y="4057650"/>
            <a:ext cx="8534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400" dirty="0">
                <a:solidFill>
                  <a:srgbClr val="FF0000"/>
                </a:solidFill>
                <a:latin typeface="Comic Sans MS" pitchFamily="66" charset="0"/>
              </a:rPr>
              <a:t>The read partially loads blocks 5 and 6 of the file.  </a:t>
            </a:r>
          </a:p>
          <a:p>
            <a:r>
              <a:rPr lang="en-US" altLang="zh-TW" sz="2400" b="1" dirty="0">
                <a:solidFill>
                  <a:srgbClr val="FF0000"/>
                </a:solidFill>
                <a:latin typeface="Comic Sans MS" pitchFamily="66" charset="0"/>
              </a:rPr>
              <a:t>Three</a:t>
            </a:r>
            <a:r>
              <a:rPr lang="en-US" altLang="zh-TW" sz="2400" dirty="0">
                <a:solidFill>
                  <a:srgbClr val="FF0000"/>
                </a:solidFill>
                <a:latin typeface="Comic Sans MS" pitchFamily="66" charset="0"/>
              </a:rPr>
              <a:t> disk block read operations: </a:t>
            </a:r>
          </a:p>
          <a:p>
            <a:r>
              <a:rPr lang="en-US" altLang="zh-TW" sz="2400" dirty="0">
                <a:latin typeface="Comic Sans MS" pitchFamily="66" charset="0"/>
              </a:rPr>
              <a:t>-  read block 5 </a:t>
            </a:r>
          </a:p>
          <a:p>
            <a:r>
              <a:rPr lang="en-US" altLang="zh-TW" sz="2400" dirty="0">
                <a:latin typeface="Comic Sans MS" pitchFamily="66" charset="0"/>
              </a:rPr>
              <a:t>-  read indirect block </a:t>
            </a:r>
          </a:p>
          <a:p>
            <a:r>
              <a:rPr lang="en-US" altLang="zh-TW" sz="2400" dirty="0">
                <a:latin typeface="Comic Sans MS" pitchFamily="66" charset="0"/>
              </a:rPr>
              <a:t>-  read block 6</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TW" dirty="0" smtClean="0"/>
              <a:t>Q3 (c)</a:t>
            </a:r>
          </a:p>
        </p:txBody>
      </p:sp>
      <p:sp>
        <p:nvSpPr>
          <p:cNvPr id="18435" name="Rectangle 4"/>
          <p:cNvSpPr>
            <a:spLocks noChangeArrowheads="1"/>
          </p:cNvSpPr>
          <p:nvPr/>
        </p:nvSpPr>
        <p:spPr bwMode="auto">
          <a:xfrm>
            <a:off x="381000" y="1447800"/>
            <a:ext cx="807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400"/>
              <a:t>What is the maximum file size the file system can support? Assume that each entry in the indirect block takes 2 bytes. </a:t>
            </a:r>
          </a:p>
        </p:txBody>
      </p:sp>
      <p:pic>
        <p:nvPicPr>
          <p:cNvPr id="450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971800"/>
            <a:ext cx="822960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Oval 6"/>
          <p:cNvSpPr>
            <a:spLocks noChangeArrowheads="1"/>
          </p:cNvSpPr>
          <p:nvPr/>
        </p:nvSpPr>
        <p:spPr bwMode="auto">
          <a:xfrm>
            <a:off x="228600" y="2971800"/>
            <a:ext cx="1905000" cy="762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63" name="Text Box 7"/>
          <p:cNvSpPr txBox="1">
            <a:spLocks noChangeArrowheads="1"/>
          </p:cNvSpPr>
          <p:nvPr/>
        </p:nvSpPr>
        <p:spPr bwMode="auto">
          <a:xfrm>
            <a:off x="457200" y="3810000"/>
            <a:ext cx="165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t>Direct pointers</a:t>
            </a:r>
          </a:p>
        </p:txBody>
      </p:sp>
      <p:sp>
        <p:nvSpPr>
          <p:cNvPr id="45064" name="Oval 8"/>
          <p:cNvSpPr>
            <a:spLocks noChangeArrowheads="1"/>
          </p:cNvSpPr>
          <p:nvPr/>
        </p:nvSpPr>
        <p:spPr bwMode="auto">
          <a:xfrm>
            <a:off x="2286000" y="2971800"/>
            <a:ext cx="1905000" cy="762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65" name="Text Box 9"/>
          <p:cNvSpPr txBox="1">
            <a:spLocks noChangeArrowheads="1"/>
          </p:cNvSpPr>
          <p:nvPr/>
        </p:nvSpPr>
        <p:spPr bwMode="auto">
          <a:xfrm>
            <a:off x="2514600" y="3810000"/>
            <a:ext cx="192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t>#indirect pointers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5061"/>
                                        </p:tgtEl>
                                        <p:attrNameLst>
                                          <p:attrName>style.visibility</p:attrName>
                                        </p:attrNameLst>
                                      </p:cBhvr>
                                      <p:to>
                                        <p:strVal val="visible"/>
                                      </p:to>
                                    </p:set>
                                    <p:animEffect transition="in" filter="box(in)">
                                      <p:cBhvr>
                                        <p:cTn id="7" dur="500"/>
                                        <p:tgtEl>
                                          <p:spTgt spid="450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5062"/>
                                        </p:tgtEl>
                                        <p:attrNameLst>
                                          <p:attrName>style.visibility</p:attrName>
                                        </p:attrNameLst>
                                      </p:cBhvr>
                                      <p:to>
                                        <p:strVal val="visible"/>
                                      </p:to>
                                    </p:set>
                                    <p:animEffect transition="in" filter="box(in)">
                                      <p:cBhvr>
                                        <p:cTn id="12" dur="500"/>
                                        <p:tgtEl>
                                          <p:spTgt spid="4506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45063"/>
                                        </p:tgtEl>
                                        <p:attrNameLst>
                                          <p:attrName>style.visibility</p:attrName>
                                        </p:attrNameLst>
                                      </p:cBhvr>
                                      <p:to>
                                        <p:strVal val="visible"/>
                                      </p:to>
                                    </p:set>
                                    <p:animEffect transition="in" filter="box(in)">
                                      <p:cBhvr>
                                        <p:cTn id="15" dur="500"/>
                                        <p:tgtEl>
                                          <p:spTgt spid="4506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5064"/>
                                        </p:tgtEl>
                                        <p:attrNameLst>
                                          <p:attrName>style.visibility</p:attrName>
                                        </p:attrNameLst>
                                      </p:cBhvr>
                                      <p:to>
                                        <p:strVal val="visible"/>
                                      </p:to>
                                    </p:set>
                                    <p:animEffect transition="in" filter="box(in)">
                                      <p:cBhvr>
                                        <p:cTn id="20" dur="500"/>
                                        <p:tgtEl>
                                          <p:spTgt spid="45064"/>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45065"/>
                                        </p:tgtEl>
                                        <p:attrNameLst>
                                          <p:attrName>style.visibility</p:attrName>
                                        </p:attrNameLst>
                                      </p:cBhvr>
                                      <p:to>
                                        <p:strVal val="visible"/>
                                      </p:to>
                                    </p:set>
                                    <p:animEffect transition="in" filter="box(in)">
                                      <p:cBhvr>
                                        <p:cTn id="23" dur="500"/>
                                        <p:tgtEl>
                                          <p:spTgt spid="45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animBg="1"/>
      <p:bldP spid="45063" grpId="0"/>
      <p:bldP spid="45064" grpId="0" animBg="1"/>
      <p:bldP spid="450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dirty="0" smtClean="0"/>
              <a:t>Q4</a:t>
            </a:r>
          </a:p>
        </p:txBody>
      </p:sp>
      <p:sp>
        <p:nvSpPr>
          <p:cNvPr id="15363" name="Rectangle 4"/>
          <p:cNvSpPr>
            <a:spLocks noChangeArrowheads="1"/>
          </p:cNvSpPr>
          <p:nvPr/>
        </p:nvSpPr>
        <p:spPr bwMode="auto">
          <a:xfrm>
            <a:off x="533400" y="1528763"/>
            <a:ext cx="8305800" cy="281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SG" sz="2400" dirty="0"/>
              <a:t>Some file systems use two block sizes for disk storage allocation, for example, 4-Kbyte and 512-byte blocks.  Thus, a 6 Kbytes file can be allocated with a single 4-Kbyte block and four 512-byte blocks.  Discuss the advantage of this scheme compared to the file systems that use one block size for disk storage </a:t>
            </a:r>
            <a:r>
              <a:rPr lang="en-SG" sz="2400" dirty="0" smtClean="0"/>
              <a:t>allocation</a:t>
            </a:r>
            <a:r>
              <a:rPr lang="en-SG" sz="2400" dirty="0"/>
              <a:t>.</a:t>
            </a:r>
            <a:endParaRPr lang="en-US" sz="2400" dirty="0"/>
          </a:p>
          <a:p>
            <a:pPr>
              <a:spcBef>
                <a:spcPct val="50000"/>
              </a:spcBef>
            </a:pPr>
            <a:r>
              <a:rPr lang="en-US" altLang="zh-TW" sz="2200" dirty="0" smtClean="0"/>
              <a:t> </a:t>
            </a:r>
            <a:endParaRPr lang="en-US" altLang="zh-TW" sz="2200" dirty="0"/>
          </a:p>
        </p:txBody>
      </p:sp>
      <p:sp>
        <p:nvSpPr>
          <p:cNvPr id="2" name="Rectangle 1"/>
          <p:cNvSpPr/>
          <p:nvPr/>
        </p:nvSpPr>
        <p:spPr>
          <a:xfrm>
            <a:off x="914400" y="4114800"/>
            <a:ext cx="7543800" cy="2308324"/>
          </a:xfrm>
          <a:prstGeom prst="rect">
            <a:avLst/>
          </a:prstGeom>
        </p:spPr>
        <p:txBody>
          <a:bodyPr wrap="square">
            <a:spAutoFit/>
          </a:bodyPr>
          <a:lstStyle/>
          <a:p>
            <a:r>
              <a:rPr lang="en-SG" sz="2400" u="sng" dirty="0" smtClean="0">
                <a:latin typeface="Comic Sans MS" panose="030F0702030302020204" pitchFamily="66" charset="0"/>
                <a:sym typeface="Wingdings" pitchFamily="2" charset="2"/>
              </a:rPr>
              <a:t>Answer</a:t>
            </a:r>
            <a:r>
              <a:rPr lang="en-SG" sz="2400" u="sng" dirty="0" smtClean="0">
                <a:latin typeface="Comic Sans MS" panose="030F0702030302020204" pitchFamily="66" charset="0"/>
                <a:sym typeface="Wingdings" pitchFamily="2" charset="2"/>
              </a:rPr>
              <a:t>: </a:t>
            </a:r>
            <a:r>
              <a:rPr lang="en-SG" sz="2400" dirty="0" smtClean="0">
                <a:latin typeface="Comic Sans MS" panose="030F0702030302020204" pitchFamily="66" charset="0"/>
                <a:sym typeface="Wingdings" pitchFamily="2" charset="2"/>
              </a:rPr>
              <a:t>The approach is to take advantages of both small and large block size.</a:t>
            </a:r>
            <a:endParaRPr lang="en-SG" sz="2400" u="sng" dirty="0" smtClean="0">
              <a:latin typeface="Comic Sans MS" panose="030F0702030302020204" pitchFamily="66" charset="0"/>
              <a:sym typeface="Wingdings" pitchFamily="2" charset="2"/>
            </a:endParaRPr>
          </a:p>
          <a:p>
            <a:pPr marL="285750" indent="-285750">
              <a:buFont typeface="Wingdings" pitchFamily="2" charset="2"/>
              <a:buChar char="à"/>
            </a:pPr>
            <a:r>
              <a:rPr lang="en-SG" sz="2400" dirty="0" smtClean="0">
                <a:latin typeface="Comic Sans MS" panose="030F0702030302020204" pitchFamily="66" charset="0"/>
                <a:sym typeface="Wingdings" pitchFamily="2" charset="2"/>
              </a:rPr>
              <a:t>What if the use of small block size?</a:t>
            </a:r>
          </a:p>
          <a:p>
            <a:r>
              <a:rPr lang="en-SG" sz="2400" dirty="0" smtClean="0">
                <a:solidFill>
                  <a:srgbClr val="FF0000"/>
                </a:solidFill>
                <a:latin typeface="Comic Sans MS" pitchFamily="66" charset="0"/>
              </a:rPr>
              <a:t>Reduce </a:t>
            </a:r>
            <a:r>
              <a:rPr lang="en-SG" sz="2400" dirty="0">
                <a:solidFill>
                  <a:srgbClr val="FF0000"/>
                </a:solidFill>
                <a:latin typeface="Comic Sans MS" pitchFamily="66" charset="0"/>
              </a:rPr>
              <a:t>fragmentation.</a:t>
            </a:r>
            <a:endParaRPr lang="en-US" sz="2400" dirty="0">
              <a:solidFill>
                <a:srgbClr val="FF0000"/>
              </a:solidFill>
              <a:latin typeface="Comic Sans MS" pitchFamily="66" charset="0"/>
            </a:endParaRPr>
          </a:p>
          <a:p>
            <a:r>
              <a:rPr lang="en-SG" sz="2400" dirty="0" smtClean="0">
                <a:latin typeface="Comic Sans MS" panose="030F0702030302020204" pitchFamily="66" charset="0"/>
                <a:sym typeface="Wingdings" pitchFamily="2" charset="2"/>
              </a:rPr>
              <a:t></a:t>
            </a:r>
            <a:r>
              <a:rPr lang="en-SG" sz="2400" dirty="0" smtClean="0">
                <a:latin typeface="Comic Sans MS" panose="030F0702030302020204" pitchFamily="66" charset="0"/>
              </a:rPr>
              <a:t>What if </a:t>
            </a:r>
            <a:r>
              <a:rPr lang="en-SG" sz="2400" dirty="0">
                <a:latin typeface="Comic Sans MS" panose="030F0702030302020204" pitchFamily="66" charset="0"/>
              </a:rPr>
              <a:t>the use of large block </a:t>
            </a:r>
            <a:r>
              <a:rPr lang="en-SG" sz="2400" dirty="0" smtClean="0">
                <a:latin typeface="Comic Sans MS" panose="030F0702030302020204" pitchFamily="66" charset="0"/>
              </a:rPr>
              <a:t>size?</a:t>
            </a:r>
          </a:p>
          <a:p>
            <a:r>
              <a:rPr lang="en-SG" sz="2400" dirty="0" smtClean="0">
                <a:solidFill>
                  <a:srgbClr val="FF0000"/>
                </a:solidFill>
                <a:latin typeface="Comic Sans MS" pitchFamily="66" charset="0"/>
              </a:rPr>
              <a:t>Improve </a:t>
            </a:r>
            <a:r>
              <a:rPr lang="en-SG" sz="2400" dirty="0">
                <a:solidFill>
                  <a:srgbClr val="FF0000"/>
                </a:solidFill>
                <a:latin typeface="Comic Sans MS" pitchFamily="66" charset="0"/>
              </a:rPr>
              <a:t>throughput.</a:t>
            </a:r>
            <a:endParaRPr lang="en-US" sz="2400" dirty="0">
              <a:solidFill>
                <a:srgbClr val="FF0000"/>
              </a:solidFill>
              <a:latin typeface="Comic Sans MS" pitchFamily="66" charset="0"/>
            </a:endParaRPr>
          </a:p>
        </p:txBody>
      </p:sp>
    </p:spTree>
    <p:extLst>
      <p:ext uri="{BB962C8B-B14F-4D97-AF65-F5344CB8AC3E}">
        <p14:creationId xmlns:p14="http://schemas.microsoft.com/office/powerpoint/2010/main" val="375644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TW" smtClean="0"/>
              <a:t>Q1</a:t>
            </a:r>
          </a:p>
        </p:txBody>
      </p:sp>
      <p:sp>
        <p:nvSpPr>
          <p:cNvPr id="5123" name="Rectangle 4"/>
          <p:cNvSpPr>
            <a:spLocks noChangeArrowheads="1"/>
          </p:cNvSpPr>
          <p:nvPr/>
        </p:nvSpPr>
        <p:spPr bwMode="auto">
          <a:xfrm>
            <a:off x="304800" y="1295400"/>
            <a:ext cx="8534400" cy="529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200" dirty="0"/>
              <a:t>Indicate whether the following statements are true or false.  Justify your answers</a:t>
            </a:r>
            <a:r>
              <a:rPr lang="en-US" sz="2200" dirty="0" smtClean="0"/>
              <a:t>.</a:t>
            </a:r>
            <a:r>
              <a:rPr lang="en-US" sz="2200" dirty="0"/>
              <a:t> </a:t>
            </a:r>
            <a:endParaRPr lang="en-GB" sz="2200" dirty="0"/>
          </a:p>
          <a:p>
            <a:pPr marL="457200" indent="-457200">
              <a:spcBef>
                <a:spcPts val="1200"/>
              </a:spcBef>
              <a:buAutoNum type="alphaLcParenR"/>
            </a:pPr>
            <a:r>
              <a:rPr lang="en-US" sz="2200" dirty="0" smtClean="0"/>
              <a:t>Assuming </a:t>
            </a:r>
            <a:r>
              <a:rPr lang="en-US" sz="2200" dirty="0"/>
              <a:t>the protection bits of a file are “r - x r - x - - x”, only the owner of this file is able to read the file.  </a:t>
            </a:r>
            <a:endParaRPr lang="en-US" sz="2200" dirty="0" smtClean="0"/>
          </a:p>
          <a:p>
            <a:pPr marL="457200"/>
            <a:r>
              <a:rPr lang="en-US" sz="2200" dirty="0">
                <a:solidFill>
                  <a:srgbClr val="FF0000"/>
                </a:solidFill>
              </a:rPr>
              <a:t>False: Both owner of the file and users in the same group of the owner can read the file</a:t>
            </a:r>
            <a:r>
              <a:rPr lang="en-US" sz="2200" dirty="0" smtClean="0">
                <a:solidFill>
                  <a:srgbClr val="FF0000"/>
                </a:solidFill>
              </a:rPr>
              <a:t>.</a:t>
            </a:r>
            <a:r>
              <a:rPr lang="en-US" sz="2200" dirty="0"/>
              <a:t> </a:t>
            </a:r>
            <a:endParaRPr lang="en-GB" sz="2200" dirty="0"/>
          </a:p>
          <a:p>
            <a:pPr marL="457200" indent="-457200">
              <a:spcBef>
                <a:spcPts val="1200"/>
              </a:spcBef>
            </a:pPr>
            <a:r>
              <a:rPr lang="en-US" sz="2200" dirty="0"/>
              <a:t>b)	Open file table is used to temporarily cache data blocks of a file to improve efficiency.   </a:t>
            </a:r>
            <a:endParaRPr lang="en-GB" sz="2200" dirty="0"/>
          </a:p>
          <a:p>
            <a:pPr marL="457200"/>
            <a:r>
              <a:rPr lang="en-US" sz="2200" dirty="0" smtClean="0">
                <a:solidFill>
                  <a:srgbClr val="FF0000"/>
                </a:solidFill>
              </a:rPr>
              <a:t>False</a:t>
            </a:r>
            <a:r>
              <a:rPr lang="en-US" sz="2200" dirty="0">
                <a:solidFill>
                  <a:srgbClr val="FF0000"/>
                </a:solidFill>
              </a:rPr>
              <a:t>: Open file table is used to temporarily cache file control block of a file to improve efficiency</a:t>
            </a:r>
            <a:endParaRPr lang="en-GB" sz="2200" dirty="0">
              <a:solidFill>
                <a:srgbClr val="FF0000"/>
              </a:solidFill>
            </a:endParaRPr>
          </a:p>
          <a:p>
            <a:pPr marL="457200" indent="-457200">
              <a:spcBef>
                <a:spcPts val="1200"/>
              </a:spcBef>
              <a:buAutoNum type="alphaLcParenR" startAt="3"/>
            </a:pPr>
            <a:r>
              <a:rPr lang="en-US" sz="2200" dirty="0" smtClean="0"/>
              <a:t>Linked </a:t>
            </a:r>
            <a:r>
              <a:rPr lang="en-US" sz="2200" dirty="0"/>
              <a:t>file allocation method may result in external fragmentation</a:t>
            </a:r>
            <a:r>
              <a:rPr lang="en-US" sz="2200" dirty="0" smtClean="0"/>
              <a:t>.</a:t>
            </a:r>
          </a:p>
          <a:p>
            <a:pPr marL="457200"/>
            <a:r>
              <a:rPr lang="en-US" sz="2200" dirty="0">
                <a:solidFill>
                  <a:srgbClr val="FF0000"/>
                </a:solidFill>
              </a:rPr>
              <a:t>False: Any free physical block can be used in the linked allocation method.  So, there is no external fragmentation.</a:t>
            </a:r>
            <a:endParaRPr lang="en-US" altLang="zh-TW" sz="2200" dirty="0">
              <a:solidFill>
                <a:srgbClr val="FF0000"/>
              </a:solidFill>
            </a:endParaRPr>
          </a:p>
        </p:txBody>
      </p:sp>
    </p:spTree>
    <p:extLst>
      <p:ext uri="{BB962C8B-B14F-4D97-AF65-F5344CB8AC3E}">
        <p14:creationId xmlns:p14="http://schemas.microsoft.com/office/powerpoint/2010/main" val="27965337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TW" smtClean="0"/>
              <a:t>Q2</a:t>
            </a:r>
          </a:p>
        </p:txBody>
      </p:sp>
      <p:sp>
        <p:nvSpPr>
          <p:cNvPr id="8195" name="Rectangle 4"/>
          <p:cNvSpPr>
            <a:spLocks noChangeArrowheads="1"/>
          </p:cNvSpPr>
          <p:nvPr/>
        </p:nvSpPr>
        <p:spPr bwMode="auto">
          <a:xfrm>
            <a:off x="457200" y="1323975"/>
            <a:ext cx="8458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800" dirty="0"/>
              <a:t>(a) Consider a file system where a file can be deleted and its disk space reclaimed while links to that file still exist. What problems may occur if a new file is created in the same storage area or with the same absolute path name? How can these problems be avoided? </a:t>
            </a:r>
          </a:p>
          <a:p>
            <a:r>
              <a:rPr lang="en-US" altLang="zh-TW" sz="2400" dirty="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TW" smtClean="0"/>
              <a:t>Q2 (a)</a:t>
            </a:r>
          </a:p>
        </p:txBody>
      </p:sp>
      <p:sp>
        <p:nvSpPr>
          <p:cNvPr id="9219" name="Rectangle 3"/>
          <p:cNvSpPr>
            <a:spLocks noGrp="1" noChangeArrowheads="1"/>
          </p:cNvSpPr>
          <p:nvPr>
            <p:ph type="body" idx="1"/>
          </p:nvPr>
        </p:nvSpPr>
        <p:spPr/>
        <p:txBody>
          <a:bodyPr/>
          <a:lstStyle/>
          <a:p>
            <a:pPr eaLnBrk="1" hangingPunct="1"/>
            <a:r>
              <a:rPr lang="en-US" altLang="zh-TW" dirty="0" smtClean="0"/>
              <a:t>Let F1 be the old file and F2 be the new file, respectively. </a:t>
            </a:r>
          </a:p>
          <a:p>
            <a:pPr eaLnBrk="1" hangingPunct="1"/>
            <a:r>
              <a:rPr lang="en-US" altLang="zh-TW" dirty="0" smtClean="0"/>
              <a:t>Two problems for the “phantom”: </a:t>
            </a:r>
          </a:p>
          <a:p>
            <a:pPr lvl="1" eaLnBrk="1" hangingPunct="1"/>
            <a:r>
              <a:rPr lang="en-US" altLang="zh-TW" dirty="0" smtClean="0"/>
              <a:t>Data content: accessing F2 wrongly. </a:t>
            </a:r>
          </a:p>
          <a:p>
            <a:pPr lvl="1" eaLnBrk="1" hangingPunct="1"/>
            <a:r>
              <a:rPr lang="en-US" altLang="zh-TW" dirty="0" smtClean="0"/>
              <a:t>Access protection: accessing F2 without checking its access protection (for hard-link)</a:t>
            </a:r>
          </a:p>
          <a:p>
            <a:pPr eaLnBrk="1" hangingPunct="1"/>
            <a:endParaRPr lang="en-US" altLang="zh-TW"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TW" smtClean="0"/>
              <a:t>How to Solve the Problem?</a:t>
            </a:r>
          </a:p>
        </p:txBody>
      </p:sp>
      <p:sp>
        <p:nvSpPr>
          <p:cNvPr id="10243" name="Rectangle 3"/>
          <p:cNvSpPr>
            <a:spLocks noGrp="1" noChangeArrowheads="1"/>
          </p:cNvSpPr>
          <p:nvPr>
            <p:ph type="body" idx="1"/>
          </p:nvPr>
        </p:nvSpPr>
        <p:spPr/>
        <p:txBody>
          <a:bodyPr/>
          <a:lstStyle/>
          <a:p>
            <a:pPr eaLnBrk="1" hangingPunct="1">
              <a:lnSpc>
                <a:spcPct val="90000"/>
              </a:lnSpc>
            </a:pPr>
            <a:r>
              <a:rPr lang="en-US" altLang="zh-TW" dirty="0" smtClean="0"/>
              <a:t>Insure that all links to a deleted file are deleted also.</a:t>
            </a:r>
          </a:p>
          <a:p>
            <a:pPr lvl="1" eaLnBrk="1" hangingPunct="1">
              <a:lnSpc>
                <a:spcPct val="90000"/>
              </a:lnSpc>
            </a:pPr>
            <a:r>
              <a:rPr lang="en-US" altLang="zh-TW" dirty="0" smtClean="0"/>
              <a:t>Delete all the links when the file is deleted. </a:t>
            </a:r>
          </a:p>
          <a:p>
            <a:pPr lvl="1" eaLnBrk="1" hangingPunct="1">
              <a:lnSpc>
                <a:spcPct val="90000"/>
              </a:lnSpc>
            </a:pPr>
            <a:r>
              <a:rPr lang="en-US" altLang="zh-TW" dirty="0" smtClean="0"/>
              <a:t>Delete the file only after all links have been deleted.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TW" smtClean="0"/>
              <a:t>Q2</a:t>
            </a:r>
          </a:p>
        </p:txBody>
      </p:sp>
      <p:sp>
        <p:nvSpPr>
          <p:cNvPr id="11267" name="Rectangle 4"/>
          <p:cNvSpPr>
            <a:spLocks noChangeArrowheads="1"/>
          </p:cNvSpPr>
          <p:nvPr/>
        </p:nvSpPr>
        <p:spPr bwMode="auto">
          <a:xfrm>
            <a:off x="457200" y="1323975"/>
            <a:ext cx="84582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800"/>
              <a:t>(b) Some systems provide file sharing by maintaining a single copy of a file; other systems maintain several copies, one for each of the users sharing the file. Discuss the relative merits of each approach.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TW" sz="4000" smtClean="0"/>
              <a:t>Q2 (b): Single Copy vs. Multiple Copies</a:t>
            </a:r>
          </a:p>
        </p:txBody>
      </p:sp>
      <p:sp>
        <p:nvSpPr>
          <p:cNvPr id="12291" name="Rectangle 3"/>
          <p:cNvSpPr>
            <a:spLocks noGrp="1" noChangeArrowheads="1"/>
          </p:cNvSpPr>
          <p:nvPr>
            <p:ph type="body" idx="1"/>
          </p:nvPr>
        </p:nvSpPr>
        <p:spPr/>
        <p:txBody>
          <a:bodyPr/>
          <a:lstStyle/>
          <a:p>
            <a:pPr eaLnBrk="1" hangingPunct="1">
              <a:lnSpc>
                <a:spcPct val="90000"/>
              </a:lnSpc>
            </a:pPr>
            <a:r>
              <a:rPr lang="en-US" altLang="zh-TW" dirty="0" smtClean="0"/>
              <a:t>With single copy:</a:t>
            </a:r>
          </a:p>
          <a:p>
            <a:pPr lvl="1" eaLnBrk="1" hangingPunct="1">
              <a:lnSpc>
                <a:spcPct val="90000"/>
              </a:lnSpc>
            </a:pPr>
            <a:r>
              <a:rPr lang="en-US" altLang="zh-TW" dirty="0" smtClean="0"/>
              <a:t> Concurrent updates may result in race condition. </a:t>
            </a:r>
          </a:p>
          <a:p>
            <a:pPr lvl="1" eaLnBrk="1" hangingPunct="1">
              <a:lnSpc>
                <a:spcPct val="90000"/>
              </a:lnSpc>
            </a:pPr>
            <a:r>
              <a:rPr lang="en-US" altLang="zh-TW" dirty="0" smtClean="0">
                <a:solidFill>
                  <a:srgbClr val="FF0000"/>
                </a:solidFill>
              </a:rPr>
              <a:t>Mutual Exclusion</a:t>
            </a:r>
            <a:r>
              <a:rPr lang="en-US" altLang="zh-TW" dirty="0" smtClean="0"/>
              <a:t> must be enforced on file access. </a:t>
            </a:r>
          </a:p>
          <a:p>
            <a:pPr eaLnBrk="1" hangingPunct="1">
              <a:lnSpc>
                <a:spcPct val="90000"/>
              </a:lnSpc>
            </a:pPr>
            <a:r>
              <a:rPr lang="en-US" altLang="zh-TW" dirty="0" smtClean="0"/>
              <a:t>With multiple copies, </a:t>
            </a:r>
          </a:p>
          <a:p>
            <a:pPr lvl="1" eaLnBrk="1" hangingPunct="1">
              <a:lnSpc>
                <a:spcPct val="90000"/>
              </a:lnSpc>
            </a:pPr>
            <a:r>
              <a:rPr lang="en-US" altLang="zh-TW" dirty="0" smtClean="0"/>
              <a:t>Storage waste.</a:t>
            </a:r>
          </a:p>
          <a:p>
            <a:pPr lvl="1" eaLnBrk="1" hangingPunct="1">
              <a:lnSpc>
                <a:spcPct val="90000"/>
              </a:lnSpc>
            </a:pPr>
            <a:r>
              <a:rPr lang="en-US" altLang="zh-TW" dirty="0" smtClean="0"/>
              <a:t>The various copies may be </a:t>
            </a:r>
            <a:r>
              <a:rPr lang="en-US" altLang="zh-TW" dirty="0" smtClean="0">
                <a:solidFill>
                  <a:srgbClr val="FF0000"/>
                </a:solidFill>
              </a:rPr>
              <a:t>inconsistent</a:t>
            </a:r>
            <a:r>
              <a:rPr lang="en-US" altLang="zh-TW" dirty="0" smtClean="0"/>
              <a:t>.</a:t>
            </a:r>
          </a:p>
          <a:p>
            <a:pPr lvl="1" eaLnBrk="1" hangingPunct="1">
              <a:lnSpc>
                <a:spcPct val="90000"/>
              </a:lnSpc>
            </a:pPr>
            <a:r>
              <a:rPr lang="en-US" altLang="zh-TW" dirty="0" smtClean="0"/>
              <a:t>Performance is better (mutual exclusion is not necessary).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dirty="0" smtClean="0"/>
              <a:t>Q3</a:t>
            </a:r>
          </a:p>
        </p:txBody>
      </p:sp>
      <p:sp>
        <p:nvSpPr>
          <p:cNvPr id="15363" name="Rectangle 4"/>
          <p:cNvSpPr>
            <a:spLocks noChangeArrowheads="1"/>
          </p:cNvSpPr>
          <p:nvPr/>
        </p:nvSpPr>
        <p:spPr bwMode="auto">
          <a:xfrm>
            <a:off x="533400" y="1528763"/>
            <a:ext cx="830580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200"/>
              <a:t>Assume that a file system uses Unix-like inodes with six direct pointers and one single-indirect pointer. The file system is block-oriented with both logical and physical block sizes of 1000 bytes.  A user executes a program that contains the following code: </a:t>
            </a:r>
          </a:p>
          <a:p>
            <a:r>
              <a:rPr lang="en-US" altLang="zh-TW" sz="2200" b="1"/>
              <a:t>fd = open(“/usr/ast/mbox”);     // open a file </a:t>
            </a:r>
          </a:p>
          <a:p>
            <a:r>
              <a:rPr lang="en-US" altLang="zh-TW" sz="2200" b="1"/>
              <a:t>seek(fd, 5900); // move the file pointer </a:t>
            </a:r>
          </a:p>
          <a:p>
            <a:r>
              <a:rPr lang="en-US" altLang="zh-TW" sz="2200" b="1"/>
              <a:t>read(fd, buf, 200);     // read 200 bytes of data from the file </a:t>
            </a:r>
          </a:p>
          <a:p>
            <a:pPr>
              <a:spcBef>
                <a:spcPct val="50000"/>
              </a:spcBef>
            </a:pPr>
            <a:r>
              <a:rPr lang="en-US" altLang="zh-TW" sz="2200"/>
              <a:t> </a:t>
            </a:r>
          </a:p>
        </p:txBody>
      </p:sp>
      <p:sp>
        <p:nvSpPr>
          <p:cNvPr id="15364" name="Rectangle 5"/>
          <p:cNvSpPr>
            <a:spLocks noChangeArrowheads="1"/>
          </p:cNvSpPr>
          <p:nvPr/>
        </p:nvSpPr>
        <p:spPr bwMode="auto">
          <a:xfrm>
            <a:off x="228600" y="4114800"/>
            <a:ext cx="8915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200"/>
              <a:t>(a) How many disk read operations are required for the first system call (i.e., open) in the above program fragment?  Assume that initially, the root directory is in memory, inodes are in disk, and that a directory can fit into a single block.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62000" y="609600"/>
            <a:ext cx="1752600" cy="5410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sp>
        <p:nvSpPr>
          <p:cNvPr id="24" name="Rectangle 23"/>
          <p:cNvSpPr/>
          <p:nvPr/>
        </p:nvSpPr>
        <p:spPr bwMode="auto">
          <a:xfrm>
            <a:off x="4724400" y="1008648"/>
            <a:ext cx="6096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sp>
        <p:nvSpPr>
          <p:cNvPr id="25" name="Rectangle 24"/>
          <p:cNvSpPr/>
          <p:nvPr/>
        </p:nvSpPr>
        <p:spPr bwMode="auto">
          <a:xfrm>
            <a:off x="4724400" y="2261937"/>
            <a:ext cx="6096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sp>
        <p:nvSpPr>
          <p:cNvPr id="26" name="Rectangle 25"/>
          <p:cNvSpPr/>
          <p:nvPr/>
        </p:nvSpPr>
        <p:spPr bwMode="auto">
          <a:xfrm>
            <a:off x="4724400" y="1650332"/>
            <a:ext cx="6096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sp>
        <p:nvSpPr>
          <p:cNvPr id="27" name="Rectangle 26"/>
          <p:cNvSpPr/>
          <p:nvPr/>
        </p:nvSpPr>
        <p:spPr bwMode="auto">
          <a:xfrm>
            <a:off x="5925515" y="3865066"/>
            <a:ext cx="6096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sp>
        <p:nvSpPr>
          <p:cNvPr id="34" name="Rectangle 33"/>
          <p:cNvSpPr/>
          <p:nvPr/>
        </p:nvSpPr>
        <p:spPr bwMode="auto">
          <a:xfrm>
            <a:off x="5943600" y="6164179"/>
            <a:ext cx="6096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sp>
        <p:nvSpPr>
          <p:cNvPr id="35" name="Rectangle 34"/>
          <p:cNvSpPr/>
          <p:nvPr/>
        </p:nvSpPr>
        <p:spPr bwMode="auto">
          <a:xfrm>
            <a:off x="4724400" y="437148"/>
            <a:ext cx="6096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sp>
        <p:nvSpPr>
          <p:cNvPr id="36" name="Rectangle 35"/>
          <p:cNvSpPr/>
          <p:nvPr/>
        </p:nvSpPr>
        <p:spPr bwMode="auto">
          <a:xfrm>
            <a:off x="4724400" y="3485147"/>
            <a:ext cx="6096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sp>
        <p:nvSpPr>
          <p:cNvPr id="37" name="Rectangle 36"/>
          <p:cNvSpPr/>
          <p:nvPr/>
        </p:nvSpPr>
        <p:spPr bwMode="auto">
          <a:xfrm>
            <a:off x="5943600" y="4463636"/>
            <a:ext cx="6096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sp>
        <p:nvSpPr>
          <p:cNvPr id="38" name="Rectangle 37"/>
          <p:cNvSpPr/>
          <p:nvPr/>
        </p:nvSpPr>
        <p:spPr bwMode="auto">
          <a:xfrm>
            <a:off x="4724400" y="2873542"/>
            <a:ext cx="6096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sp>
        <p:nvSpPr>
          <p:cNvPr id="40" name="Rectangle 39"/>
          <p:cNvSpPr/>
          <p:nvPr/>
        </p:nvSpPr>
        <p:spPr bwMode="auto">
          <a:xfrm>
            <a:off x="3625515" y="4620126"/>
            <a:ext cx="1345531" cy="154405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cxnSp>
        <p:nvCxnSpPr>
          <p:cNvPr id="17" name="Straight Connector 16"/>
          <p:cNvCxnSpPr/>
          <p:nvPr/>
        </p:nvCxnSpPr>
        <p:spPr bwMode="auto">
          <a:xfrm>
            <a:off x="762000" y="1650332"/>
            <a:ext cx="1752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762000" y="2263943"/>
            <a:ext cx="1752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762000" y="2873542"/>
            <a:ext cx="1752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a:off x="762000" y="4800600"/>
            <a:ext cx="1752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762000" y="4088732"/>
            <a:ext cx="1752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762000" y="3485147"/>
            <a:ext cx="1752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762000" y="5400174"/>
            <a:ext cx="1752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Arrow Connector 48"/>
          <p:cNvCxnSpPr>
            <a:endCxn id="35" idx="1"/>
          </p:cNvCxnSpPr>
          <p:nvPr/>
        </p:nvCxnSpPr>
        <p:spPr bwMode="auto">
          <a:xfrm flipV="1">
            <a:off x="1905000" y="627648"/>
            <a:ext cx="2819400" cy="14036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0" name="Straight Arrow Connector 49"/>
          <p:cNvCxnSpPr>
            <a:endCxn id="27" idx="1"/>
          </p:cNvCxnSpPr>
          <p:nvPr/>
        </p:nvCxnSpPr>
        <p:spPr bwMode="auto">
          <a:xfrm flipV="1">
            <a:off x="4534903" y="4055566"/>
            <a:ext cx="1390612" cy="8029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2" name="Straight Arrow Connector 51"/>
          <p:cNvCxnSpPr/>
          <p:nvPr/>
        </p:nvCxnSpPr>
        <p:spPr bwMode="auto">
          <a:xfrm flipV="1">
            <a:off x="1905000" y="1288382"/>
            <a:ext cx="2819400" cy="14036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Straight Arrow Connector 52"/>
          <p:cNvCxnSpPr/>
          <p:nvPr/>
        </p:nvCxnSpPr>
        <p:spPr bwMode="auto">
          <a:xfrm flipV="1">
            <a:off x="1927058" y="1852864"/>
            <a:ext cx="2819400" cy="14036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4" name="Straight Arrow Connector 53"/>
          <p:cNvCxnSpPr/>
          <p:nvPr/>
        </p:nvCxnSpPr>
        <p:spPr bwMode="auto">
          <a:xfrm flipV="1">
            <a:off x="1927058" y="2427372"/>
            <a:ext cx="2819400" cy="14036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5" name="Straight Arrow Connector 54"/>
          <p:cNvCxnSpPr/>
          <p:nvPr/>
        </p:nvCxnSpPr>
        <p:spPr bwMode="auto">
          <a:xfrm flipV="1">
            <a:off x="1905000" y="3142248"/>
            <a:ext cx="2819400" cy="14036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Straight Arrow Connector 55"/>
          <p:cNvCxnSpPr/>
          <p:nvPr/>
        </p:nvCxnSpPr>
        <p:spPr bwMode="auto">
          <a:xfrm flipV="1">
            <a:off x="1890963" y="3834064"/>
            <a:ext cx="2819400" cy="14036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8" name="Straight Arrow Connector 57"/>
          <p:cNvCxnSpPr/>
          <p:nvPr/>
        </p:nvCxnSpPr>
        <p:spPr bwMode="auto">
          <a:xfrm flipV="1">
            <a:off x="1927058" y="5257801"/>
            <a:ext cx="1678405" cy="44316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0" name="Straight Connector 59"/>
          <p:cNvCxnSpPr/>
          <p:nvPr/>
        </p:nvCxnSpPr>
        <p:spPr bwMode="auto">
          <a:xfrm>
            <a:off x="3605463" y="4969042"/>
            <a:ext cx="13655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3625515" y="5257801"/>
            <a:ext cx="13655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a:off x="3625515" y="5791200"/>
            <a:ext cx="13655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4" name="Straight Arrow Connector 63"/>
          <p:cNvCxnSpPr>
            <a:endCxn id="37" idx="1"/>
          </p:cNvCxnSpPr>
          <p:nvPr/>
        </p:nvCxnSpPr>
        <p:spPr bwMode="auto">
          <a:xfrm flipV="1">
            <a:off x="4507830" y="4654136"/>
            <a:ext cx="1435770" cy="64870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Straight Arrow Connector 65"/>
          <p:cNvCxnSpPr>
            <a:endCxn id="34" idx="1"/>
          </p:cNvCxnSpPr>
          <p:nvPr/>
        </p:nvCxnSpPr>
        <p:spPr bwMode="auto">
          <a:xfrm>
            <a:off x="4616115" y="5974181"/>
            <a:ext cx="1327485" cy="3804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8" name="TextBox 67"/>
          <p:cNvSpPr txBox="1"/>
          <p:nvPr/>
        </p:nvSpPr>
        <p:spPr>
          <a:xfrm>
            <a:off x="6061910" y="4907678"/>
            <a:ext cx="248786" cy="923330"/>
          </a:xfrm>
          <a:prstGeom prst="rect">
            <a:avLst/>
          </a:prstGeom>
          <a:noFill/>
        </p:spPr>
        <p:txBody>
          <a:bodyPr wrap="none" rtlCol="0">
            <a:spAutoFit/>
          </a:bodyPr>
          <a:lstStyle/>
          <a:p>
            <a:r>
              <a:rPr lang="en-US" b="1" dirty="0" smtClean="0"/>
              <a:t>.</a:t>
            </a:r>
          </a:p>
          <a:p>
            <a:r>
              <a:rPr lang="en-US" b="1" dirty="0" smtClean="0"/>
              <a:t>.</a:t>
            </a:r>
          </a:p>
          <a:p>
            <a:r>
              <a:rPr lang="en-US" b="1" dirty="0"/>
              <a:t>.</a:t>
            </a:r>
          </a:p>
        </p:txBody>
      </p:sp>
      <p:sp>
        <p:nvSpPr>
          <p:cNvPr id="69" name="TextBox 68"/>
          <p:cNvSpPr txBox="1"/>
          <p:nvPr/>
        </p:nvSpPr>
        <p:spPr>
          <a:xfrm>
            <a:off x="4183914" y="5239548"/>
            <a:ext cx="248786" cy="525785"/>
          </a:xfrm>
          <a:prstGeom prst="rect">
            <a:avLst/>
          </a:prstGeom>
          <a:noFill/>
        </p:spPr>
        <p:txBody>
          <a:bodyPr wrap="none" rtlCol="0">
            <a:spAutoFit/>
          </a:bodyPr>
          <a:lstStyle/>
          <a:p>
            <a:pPr>
              <a:lnSpc>
                <a:spcPct val="50000"/>
              </a:lnSpc>
            </a:pPr>
            <a:r>
              <a:rPr lang="en-US" b="1" dirty="0" smtClean="0"/>
              <a:t>.</a:t>
            </a:r>
          </a:p>
          <a:p>
            <a:pPr>
              <a:lnSpc>
                <a:spcPct val="50000"/>
              </a:lnSpc>
            </a:pPr>
            <a:r>
              <a:rPr lang="en-US" b="1" dirty="0" smtClean="0"/>
              <a:t>.</a:t>
            </a:r>
          </a:p>
          <a:p>
            <a:pPr>
              <a:lnSpc>
                <a:spcPct val="50000"/>
              </a:lnSpc>
            </a:pPr>
            <a:r>
              <a:rPr lang="en-US" b="1" dirty="0"/>
              <a:t>.</a:t>
            </a:r>
          </a:p>
        </p:txBody>
      </p:sp>
      <p:sp>
        <p:nvSpPr>
          <p:cNvPr id="70" name="TextBox 69"/>
          <p:cNvSpPr txBox="1"/>
          <p:nvPr/>
        </p:nvSpPr>
        <p:spPr>
          <a:xfrm>
            <a:off x="5488676" y="421107"/>
            <a:ext cx="697627" cy="369332"/>
          </a:xfrm>
          <a:prstGeom prst="rect">
            <a:avLst/>
          </a:prstGeom>
          <a:noFill/>
        </p:spPr>
        <p:txBody>
          <a:bodyPr wrap="none" rtlCol="0">
            <a:spAutoFit/>
          </a:bodyPr>
          <a:lstStyle/>
          <a:p>
            <a:r>
              <a:rPr lang="en-US" dirty="0" err="1" smtClean="0"/>
              <a:t>Blk</a:t>
            </a:r>
            <a:r>
              <a:rPr lang="en-US" dirty="0" smtClean="0"/>
              <a:t> 0</a:t>
            </a:r>
            <a:endParaRPr lang="en-US" dirty="0"/>
          </a:p>
        </p:txBody>
      </p:sp>
      <p:sp>
        <p:nvSpPr>
          <p:cNvPr id="72" name="TextBox 71"/>
          <p:cNvSpPr txBox="1"/>
          <p:nvPr/>
        </p:nvSpPr>
        <p:spPr>
          <a:xfrm>
            <a:off x="5488675" y="996619"/>
            <a:ext cx="697627" cy="369332"/>
          </a:xfrm>
          <a:prstGeom prst="rect">
            <a:avLst/>
          </a:prstGeom>
          <a:noFill/>
        </p:spPr>
        <p:txBody>
          <a:bodyPr wrap="none" rtlCol="0">
            <a:spAutoFit/>
          </a:bodyPr>
          <a:lstStyle/>
          <a:p>
            <a:r>
              <a:rPr lang="en-US" dirty="0" err="1" smtClean="0"/>
              <a:t>Blk</a:t>
            </a:r>
            <a:r>
              <a:rPr lang="en-US" dirty="0" smtClean="0"/>
              <a:t> 1</a:t>
            </a:r>
            <a:endParaRPr lang="en-US" dirty="0"/>
          </a:p>
        </p:txBody>
      </p:sp>
      <p:sp>
        <p:nvSpPr>
          <p:cNvPr id="73" name="TextBox 72"/>
          <p:cNvSpPr txBox="1"/>
          <p:nvPr/>
        </p:nvSpPr>
        <p:spPr>
          <a:xfrm>
            <a:off x="6744703" y="3870900"/>
            <a:ext cx="697627" cy="369332"/>
          </a:xfrm>
          <a:prstGeom prst="rect">
            <a:avLst/>
          </a:prstGeom>
          <a:noFill/>
        </p:spPr>
        <p:txBody>
          <a:bodyPr wrap="none" rtlCol="0">
            <a:spAutoFit/>
          </a:bodyPr>
          <a:lstStyle/>
          <a:p>
            <a:r>
              <a:rPr lang="en-US" dirty="0" err="1" smtClean="0"/>
              <a:t>Blk</a:t>
            </a:r>
            <a:r>
              <a:rPr lang="en-US" dirty="0" smtClean="0"/>
              <a:t> 6</a:t>
            </a:r>
            <a:endParaRPr lang="en-US" dirty="0"/>
          </a:p>
        </p:txBody>
      </p:sp>
      <p:sp>
        <p:nvSpPr>
          <p:cNvPr id="74" name="TextBox 73"/>
          <p:cNvSpPr txBox="1"/>
          <p:nvPr/>
        </p:nvSpPr>
        <p:spPr>
          <a:xfrm>
            <a:off x="5488675" y="1656166"/>
            <a:ext cx="697627" cy="369332"/>
          </a:xfrm>
          <a:prstGeom prst="rect">
            <a:avLst/>
          </a:prstGeom>
          <a:noFill/>
        </p:spPr>
        <p:txBody>
          <a:bodyPr wrap="none" rtlCol="0">
            <a:spAutoFit/>
          </a:bodyPr>
          <a:lstStyle/>
          <a:p>
            <a:r>
              <a:rPr lang="en-US" dirty="0" err="1" smtClean="0"/>
              <a:t>Blk</a:t>
            </a:r>
            <a:r>
              <a:rPr lang="en-US" dirty="0" smtClean="0"/>
              <a:t> 2</a:t>
            </a:r>
            <a:endParaRPr lang="en-US" dirty="0"/>
          </a:p>
        </p:txBody>
      </p:sp>
      <p:sp>
        <p:nvSpPr>
          <p:cNvPr id="75" name="TextBox 74"/>
          <p:cNvSpPr txBox="1"/>
          <p:nvPr/>
        </p:nvSpPr>
        <p:spPr>
          <a:xfrm>
            <a:off x="5488675" y="2273605"/>
            <a:ext cx="697627" cy="369332"/>
          </a:xfrm>
          <a:prstGeom prst="rect">
            <a:avLst/>
          </a:prstGeom>
          <a:noFill/>
        </p:spPr>
        <p:txBody>
          <a:bodyPr wrap="none" rtlCol="0">
            <a:spAutoFit/>
          </a:bodyPr>
          <a:lstStyle/>
          <a:p>
            <a:r>
              <a:rPr lang="en-US" dirty="0" err="1" smtClean="0"/>
              <a:t>Blk</a:t>
            </a:r>
            <a:r>
              <a:rPr lang="en-US" dirty="0" smtClean="0"/>
              <a:t> 3</a:t>
            </a:r>
            <a:endParaRPr lang="en-US" dirty="0"/>
          </a:p>
        </p:txBody>
      </p:sp>
      <p:sp>
        <p:nvSpPr>
          <p:cNvPr id="76" name="TextBox 75"/>
          <p:cNvSpPr txBox="1"/>
          <p:nvPr/>
        </p:nvSpPr>
        <p:spPr>
          <a:xfrm>
            <a:off x="5486669" y="2887216"/>
            <a:ext cx="697627" cy="369332"/>
          </a:xfrm>
          <a:prstGeom prst="rect">
            <a:avLst/>
          </a:prstGeom>
          <a:noFill/>
        </p:spPr>
        <p:txBody>
          <a:bodyPr wrap="none" rtlCol="0">
            <a:spAutoFit/>
          </a:bodyPr>
          <a:lstStyle/>
          <a:p>
            <a:r>
              <a:rPr lang="en-US" dirty="0" err="1" smtClean="0"/>
              <a:t>Blk</a:t>
            </a:r>
            <a:r>
              <a:rPr lang="en-US" dirty="0" smtClean="0"/>
              <a:t> 4</a:t>
            </a:r>
            <a:endParaRPr lang="en-US" dirty="0"/>
          </a:p>
        </p:txBody>
      </p:sp>
      <p:sp>
        <p:nvSpPr>
          <p:cNvPr id="77" name="TextBox 76"/>
          <p:cNvSpPr txBox="1"/>
          <p:nvPr/>
        </p:nvSpPr>
        <p:spPr>
          <a:xfrm>
            <a:off x="5486668" y="3473682"/>
            <a:ext cx="697627" cy="369332"/>
          </a:xfrm>
          <a:prstGeom prst="rect">
            <a:avLst/>
          </a:prstGeom>
          <a:noFill/>
        </p:spPr>
        <p:txBody>
          <a:bodyPr wrap="none" rtlCol="0">
            <a:spAutoFit/>
          </a:bodyPr>
          <a:lstStyle/>
          <a:p>
            <a:r>
              <a:rPr lang="en-US" dirty="0" err="1" smtClean="0"/>
              <a:t>Blk</a:t>
            </a:r>
            <a:r>
              <a:rPr lang="en-US" dirty="0" smtClean="0"/>
              <a:t> 5</a:t>
            </a:r>
            <a:endParaRPr lang="en-US" dirty="0"/>
          </a:p>
        </p:txBody>
      </p:sp>
      <p:sp>
        <p:nvSpPr>
          <p:cNvPr id="79" name="TextBox 78"/>
          <p:cNvSpPr txBox="1"/>
          <p:nvPr/>
        </p:nvSpPr>
        <p:spPr>
          <a:xfrm>
            <a:off x="6718698" y="4496356"/>
            <a:ext cx="697627" cy="369332"/>
          </a:xfrm>
          <a:prstGeom prst="rect">
            <a:avLst/>
          </a:prstGeom>
          <a:noFill/>
        </p:spPr>
        <p:txBody>
          <a:bodyPr wrap="none" rtlCol="0">
            <a:spAutoFit/>
          </a:bodyPr>
          <a:lstStyle/>
          <a:p>
            <a:r>
              <a:rPr lang="en-US" dirty="0" err="1" smtClean="0"/>
              <a:t>Blk</a:t>
            </a:r>
            <a:r>
              <a:rPr lang="en-US" dirty="0" smtClean="0"/>
              <a:t> 7</a:t>
            </a:r>
            <a:endParaRPr lang="en-US" dirty="0"/>
          </a:p>
        </p:txBody>
      </p:sp>
      <p:sp>
        <p:nvSpPr>
          <p:cNvPr id="80" name="TextBox 79"/>
          <p:cNvSpPr txBox="1"/>
          <p:nvPr/>
        </p:nvSpPr>
        <p:spPr>
          <a:xfrm>
            <a:off x="6718698" y="6167746"/>
            <a:ext cx="569387" cy="369332"/>
          </a:xfrm>
          <a:prstGeom prst="rect">
            <a:avLst/>
          </a:prstGeom>
          <a:noFill/>
        </p:spPr>
        <p:txBody>
          <a:bodyPr wrap="none" rtlCol="0">
            <a:spAutoFit/>
          </a:bodyPr>
          <a:lstStyle/>
          <a:p>
            <a:r>
              <a:rPr lang="en-US" dirty="0" smtClean="0"/>
              <a:t>???</a:t>
            </a:r>
            <a:endParaRPr lang="en-US" dirty="0"/>
          </a:p>
        </p:txBody>
      </p:sp>
      <p:sp>
        <p:nvSpPr>
          <p:cNvPr id="81" name="TextBox 80"/>
          <p:cNvSpPr txBox="1"/>
          <p:nvPr/>
        </p:nvSpPr>
        <p:spPr>
          <a:xfrm>
            <a:off x="1178135" y="6141939"/>
            <a:ext cx="748923" cy="369332"/>
          </a:xfrm>
          <a:prstGeom prst="rect">
            <a:avLst/>
          </a:prstGeom>
          <a:noFill/>
        </p:spPr>
        <p:txBody>
          <a:bodyPr wrap="none" rtlCol="0">
            <a:spAutoFit/>
          </a:bodyPr>
          <a:lstStyle/>
          <a:p>
            <a:r>
              <a:rPr lang="en-US" smtClean="0"/>
              <a:t>inode</a:t>
            </a:r>
            <a:endParaRPr lang="en-US" dirty="0"/>
          </a:p>
        </p:txBody>
      </p:sp>
      <p:sp>
        <p:nvSpPr>
          <p:cNvPr id="82" name="TextBox 81"/>
          <p:cNvSpPr txBox="1"/>
          <p:nvPr/>
        </p:nvSpPr>
        <p:spPr>
          <a:xfrm>
            <a:off x="3583305" y="6232596"/>
            <a:ext cx="1518364" cy="646331"/>
          </a:xfrm>
          <a:prstGeom prst="rect">
            <a:avLst/>
          </a:prstGeom>
          <a:noFill/>
        </p:spPr>
        <p:txBody>
          <a:bodyPr wrap="none" rtlCol="0">
            <a:spAutoFit/>
          </a:bodyPr>
          <a:lstStyle/>
          <a:p>
            <a:pPr algn="ctr"/>
            <a:r>
              <a:rPr lang="en-US" dirty="0" smtClean="0"/>
              <a:t>indirect </a:t>
            </a:r>
            <a:r>
              <a:rPr lang="en-US" dirty="0" err="1" smtClean="0"/>
              <a:t>blk</a:t>
            </a:r>
            <a:endParaRPr lang="en-US" dirty="0" smtClean="0"/>
          </a:p>
          <a:p>
            <a:pPr algn="ctr"/>
            <a:r>
              <a:rPr lang="en-US" dirty="0" smtClean="0"/>
              <a:t>(or index </a:t>
            </a:r>
            <a:r>
              <a:rPr lang="en-US" dirty="0" err="1" smtClean="0"/>
              <a:t>blk</a:t>
            </a:r>
            <a:r>
              <a:rPr lang="en-US" dirty="0" smtClean="0"/>
              <a:t>)</a:t>
            </a:r>
            <a:endParaRPr lang="en-US" dirty="0"/>
          </a:p>
        </p:txBody>
      </p:sp>
    </p:spTree>
    <p:extLst>
      <p:ext uri="{BB962C8B-B14F-4D97-AF65-F5344CB8AC3E}">
        <p14:creationId xmlns:p14="http://schemas.microsoft.com/office/powerpoint/2010/main" val="367530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485</TotalTime>
  <Words>661</Words>
  <Application>Microsoft Office PowerPoint</Application>
  <PresentationFormat>On-screen Show (4:3)</PresentationFormat>
  <Paragraphs>93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默认设计模板</vt:lpstr>
      <vt:lpstr>Q1</vt:lpstr>
      <vt:lpstr>Q1</vt:lpstr>
      <vt:lpstr>Q2</vt:lpstr>
      <vt:lpstr>Q2 (a)</vt:lpstr>
      <vt:lpstr>How to Solve the Problem?</vt:lpstr>
      <vt:lpstr>Q2</vt:lpstr>
      <vt:lpstr>Q2 (b): Single Copy vs. Multiple Copies</vt:lpstr>
      <vt:lpstr>Q3</vt:lpstr>
      <vt:lpstr>PowerPoint Presentation</vt:lpstr>
      <vt:lpstr>Q3 (a) </vt:lpstr>
      <vt:lpstr>Q3 (b)</vt:lpstr>
      <vt:lpstr>Q3 (c)</vt:lpstr>
      <vt:lpstr>Q4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Cai Wentong (Prof)</cp:lastModifiedBy>
  <cp:revision>55</cp:revision>
  <cp:lastPrinted>1601-01-01T00:00:00Z</cp:lastPrinted>
  <dcterms:created xsi:type="dcterms:W3CDTF">2010-10-25T15:25:25Z</dcterms:created>
  <dcterms:modified xsi:type="dcterms:W3CDTF">2018-07-18T04:27:57Z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