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93" r:id="rId3"/>
    <p:sldId id="286" r:id="rId4"/>
    <p:sldId id="287" r:id="rId5"/>
    <p:sldId id="288" r:id="rId6"/>
    <p:sldId id="262" r:id="rId7"/>
    <p:sldId id="278" r:id="rId8"/>
    <p:sldId id="264" r:id="rId9"/>
    <p:sldId id="272" r:id="rId10"/>
    <p:sldId id="290" r:id="rId11"/>
    <p:sldId id="291" r:id="rId12"/>
    <p:sldId id="292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32"/>
  </p:normalViewPr>
  <p:slideViewPr>
    <p:cSldViewPr>
      <p:cViewPr varScale="1">
        <p:scale>
          <a:sx n="104" d="100"/>
          <a:sy n="104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200B1-CFF0-4379-B995-8683F6098CB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48279-115D-4BF7-85D1-4E986006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46C95-ABFC-414B-9CA8-20C3553D9E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00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1F97A-4E0B-458E-BD53-669579D5F9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69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E2E32-8C37-491D-BAA4-2E34843467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80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D3216-25BC-4A16-9E9A-02A028E8D4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129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D5A9B-4487-49C9-AE03-B73359B1E9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21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9E14B-6636-43DC-9ACB-18CEE909A2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355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A5B47-8DA3-4ED7-BEAF-E90385992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483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21D2-8966-47AB-8291-0DD87DF061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81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62260-70E0-420C-A039-EAB8D30110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227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7DCCB-8218-40D0-8CE0-D1E0837BFB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13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33E55-E42E-43AF-A2AF-959AA6344D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7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第二级</a:t>
            </a:r>
          </a:p>
          <a:p>
            <a:pPr lvl="2"/>
            <a:r>
              <a:rPr lang="zh-TW" altLang="en-US" smtClean="0"/>
              <a:t>第三级</a:t>
            </a:r>
          </a:p>
          <a:p>
            <a:pPr lvl="3"/>
            <a:r>
              <a:rPr lang="zh-TW" altLang="en-US" smtClean="0"/>
              <a:t>第四级</a:t>
            </a:r>
          </a:p>
          <a:p>
            <a:pPr lvl="4"/>
            <a:r>
              <a:rPr lang="zh-TW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fld id="{43A8D979-5A77-47A7-A4B3-40C4F265AA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Q1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Indicate whether the following statements are true or false.  Justify your answer</a:t>
            </a:r>
            <a:r>
              <a:rPr lang="en-US" sz="2800" dirty="0" smtClean="0"/>
              <a:t>.</a:t>
            </a:r>
            <a:endParaRPr lang="en-GB" sz="2800" dirty="0"/>
          </a:p>
          <a:p>
            <a:pPr marL="862013" indent="-514350">
              <a:buFont typeface="+mj-lt"/>
              <a:buAutoNum type="alphaLcParenR"/>
            </a:pPr>
            <a:r>
              <a:rPr lang="en-US" sz="2800" dirty="0" smtClean="0"/>
              <a:t>Buffering </a:t>
            </a:r>
            <a:r>
              <a:rPr lang="en-US" sz="2800" dirty="0"/>
              <a:t>can be used to improve I/O efficiency for files that are being written and re-read rapidly</a:t>
            </a:r>
            <a:r>
              <a:rPr lang="en-US" sz="2800" dirty="0" smtClean="0"/>
              <a:t>.</a:t>
            </a:r>
            <a:endParaRPr lang="en-GB" sz="2800" dirty="0"/>
          </a:p>
          <a:p>
            <a:pPr marL="862013" indent="-514350">
              <a:buFont typeface="+mj-lt"/>
              <a:buAutoNum type="alphaLcParenR"/>
            </a:pPr>
            <a:r>
              <a:rPr lang="en-US" sz="2800" dirty="0" smtClean="0"/>
              <a:t>Process </a:t>
            </a:r>
            <a:r>
              <a:rPr lang="en-US" sz="2800" dirty="0"/>
              <a:t>will be in either running or ready state after performing an I/O system call if non-blocking I/O is used.  </a:t>
            </a:r>
            <a:endParaRPr lang="en-GB" sz="2800" dirty="0"/>
          </a:p>
          <a:p>
            <a:pPr marL="862013" indent="-514350">
              <a:buFont typeface="+mj-lt"/>
              <a:buAutoNum type="alphaLcParenR"/>
            </a:pPr>
            <a:r>
              <a:rPr lang="en-US" sz="2800" dirty="0" smtClean="0"/>
              <a:t>Device </a:t>
            </a:r>
            <a:r>
              <a:rPr lang="en-US" sz="2800" dirty="0"/>
              <a:t>drivers are part of the kernel I/O subsystem.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6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10518"/>
            <a:ext cx="8960169" cy="372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4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time for one request?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Comic Sans MS" panose="030F0702030302020204" pitchFamily="66" charset="0"/>
              </a:rPr>
              <a:t>Service time</a:t>
            </a:r>
          </a:p>
          <a:p>
            <a:pPr marL="0" indent="0">
              <a:buNone/>
            </a:pPr>
            <a:r>
              <a:rPr lang="en-US" sz="2600" dirty="0" smtClean="0">
                <a:latin typeface="Comic Sans MS" panose="030F0702030302020204" pitchFamily="66" charset="0"/>
              </a:rPr>
              <a:t>= seek time + rotational latency + data transfer time</a:t>
            </a:r>
          </a:p>
          <a:p>
            <a:pPr marL="0" indent="0">
              <a:buNone/>
            </a:pPr>
            <a:r>
              <a:rPr lang="en-US" sz="2600" dirty="0" smtClean="0">
                <a:latin typeface="Comic Sans MS" panose="030F0702030302020204" pitchFamily="66" charset="0"/>
              </a:rPr>
              <a:t>= 20+0.1*T +2 +8</a:t>
            </a:r>
            <a:endParaRPr lang="en-US" sz="26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81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Service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5791200" cy="49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13" y="2854342"/>
            <a:ext cx="5709793" cy="24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42" y="3107773"/>
            <a:ext cx="5687181" cy="22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72" y="3331971"/>
            <a:ext cx="5648739" cy="22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84" y="3543340"/>
            <a:ext cx="5655522" cy="23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09" y="3780661"/>
            <a:ext cx="5655522" cy="23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20" y="4026295"/>
            <a:ext cx="5648739" cy="131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5240"/>
            <a:ext cx="840790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200400" y="19050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378509" y="19050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391400" y="19050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8534400" y="189992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5562600" y="19050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371600" y="5715000"/>
            <a:ext cx="416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Average=322.4/10=32.24 milliseconds.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Q1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Indicate whether the following statements are true or false.  Justify your answer</a:t>
            </a:r>
            <a:r>
              <a:rPr lang="en-US" sz="2000" dirty="0" smtClean="0"/>
              <a:t>.</a:t>
            </a:r>
            <a:endParaRPr lang="en-GB" sz="2000" dirty="0"/>
          </a:p>
          <a:p>
            <a:pPr marL="804863" indent="-457200">
              <a:spcBef>
                <a:spcPts val="1200"/>
              </a:spcBef>
              <a:buFont typeface="+mj-lt"/>
              <a:buAutoNum type="alphaLcParenR"/>
            </a:pPr>
            <a:r>
              <a:rPr lang="en-US" sz="2000" dirty="0" smtClean="0"/>
              <a:t>Buffering </a:t>
            </a:r>
            <a:r>
              <a:rPr lang="en-US" sz="2000" dirty="0"/>
              <a:t>can be used to improve I/O efficiency for files that are being written and re-read rapidly</a:t>
            </a:r>
            <a:r>
              <a:rPr lang="en-US" sz="2000" dirty="0" smtClean="0"/>
              <a:t>.</a:t>
            </a:r>
          </a:p>
          <a:p>
            <a:pPr marL="804863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False: Buffering is mainly used to cope with device speed mismatch or transfer size mismatch.</a:t>
            </a:r>
            <a:endParaRPr lang="en-GB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804863" indent="-457200">
              <a:spcBef>
                <a:spcPts val="1200"/>
              </a:spcBef>
              <a:buFont typeface="+mj-lt"/>
              <a:buAutoNum type="alphaLcParenR" startAt="2"/>
            </a:pPr>
            <a:r>
              <a:rPr lang="en-US" sz="2000" dirty="0" smtClean="0"/>
              <a:t>Process </a:t>
            </a:r>
            <a:r>
              <a:rPr lang="en-US" sz="2000" dirty="0"/>
              <a:t>will be in either running or ready state after performing an I/O system call if non-blocking I/O is used.  </a:t>
            </a:r>
            <a:endParaRPr lang="en-US" sz="2000" dirty="0" smtClean="0"/>
          </a:p>
          <a:p>
            <a:pPr marL="804863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False: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Using non-blocking I/O, the process will be able to continue to execute after the system call.  </a:t>
            </a:r>
            <a:endParaRPr lang="en-GB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804863" indent="-457200">
              <a:spcBef>
                <a:spcPts val="1200"/>
              </a:spcBef>
              <a:buFont typeface="+mj-lt"/>
              <a:buAutoNum type="alphaLcParenR" startAt="3"/>
            </a:pPr>
            <a:r>
              <a:rPr lang="en-US" sz="2000" dirty="0" smtClean="0"/>
              <a:t>Device </a:t>
            </a:r>
            <a:r>
              <a:rPr lang="en-US" sz="2000" dirty="0"/>
              <a:t>drivers are part of the kernel I/O </a:t>
            </a:r>
            <a:r>
              <a:rPr lang="en-US" sz="2000" dirty="0" smtClean="0"/>
              <a:t>subsystem.</a:t>
            </a:r>
          </a:p>
          <a:p>
            <a:pPr marL="804863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False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.  Device drivers are not part of the kernel I/O subsystem.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49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0204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70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Discuss how the performance of the above process can be </a:t>
            </a:r>
            <a:r>
              <a:rPr lang="en-SG" dirty="0" smtClean="0"/>
              <a:t>improved</a:t>
            </a:r>
          </a:p>
          <a:p>
            <a:pPr marL="0" indent="0">
              <a:buNone/>
            </a:pPr>
            <a:r>
              <a:rPr lang="en-SG" dirty="0" smtClean="0">
                <a:sym typeface="Wingdings" pitchFamily="2" charset="2"/>
              </a:rPr>
              <a:t></a:t>
            </a:r>
            <a:r>
              <a:rPr lang="en-SG" dirty="0" smtClean="0"/>
              <a:t> </a:t>
            </a:r>
            <a:r>
              <a:rPr lang="en-SG" dirty="0" smtClean="0">
                <a:solidFill>
                  <a:srgbClr val="FF0000"/>
                </a:solidFill>
                <a:latin typeface="Comic Sans MS" pitchFamily="66" charset="0"/>
              </a:rPr>
              <a:t>Using </a:t>
            </a:r>
            <a:r>
              <a:rPr lang="en-SG" dirty="0">
                <a:solidFill>
                  <a:srgbClr val="FF0000"/>
                </a:solidFill>
                <a:latin typeface="Comic Sans MS" pitchFamily="66" charset="0"/>
              </a:rPr>
              <a:t>double-buffer and asynchronous I/O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4" y="3886200"/>
            <a:ext cx="862982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83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(b)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a system running mainly with this type of processes, which file allocation scheme is best in terms of I/O performance</a:t>
            </a:r>
            <a:r>
              <a:rPr lang="en-SG" dirty="0" smtClean="0"/>
              <a:t>?</a:t>
            </a:r>
          </a:p>
          <a:p>
            <a:pPr marL="0" indent="0">
              <a:buNone/>
            </a:pPr>
            <a:r>
              <a:rPr lang="en-SG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SG" dirty="0">
                <a:solidFill>
                  <a:srgbClr val="FF0000"/>
                </a:solidFill>
                <a:latin typeface="Comic Sans MS" pitchFamily="66" charset="0"/>
              </a:rPr>
              <a:t>Contiguous file allocation is most suitable</a:t>
            </a:r>
            <a:r>
              <a:rPr lang="en-SG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28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Q3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During </a:t>
            </a:r>
            <a:r>
              <a:rPr lang="en-US" altLang="zh-TW" sz="2800" dirty="0" smtClean="0"/>
              <a:t>his presentation, a salesman emphasized on the substantial effort his company has made to improve the performance of their UNIX version - one example he quoted was that the disk driver used the SCAN algorithm and also queued multiple requests within a cylinder in sector order. You bought a copy and wrote a program to randomly read 10,000 blocks spread across the disk. The performance measured was the same as what would be expected from FCFS algorithm. Was the salesman lying?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omic Sans MS" panose="030F0702030302020204" pitchFamily="66" charset="0"/>
              </a:rPr>
              <a:t> Not necessarily. </a:t>
            </a:r>
          </a:p>
          <a:p>
            <a:pPr lvl="1">
              <a:defRPr/>
            </a:pPr>
            <a:r>
              <a:rPr lang="en-US" dirty="0" smtClean="0">
                <a:latin typeface="Comic Sans MS" panose="030F0702030302020204" pitchFamily="66" charset="0"/>
              </a:rPr>
              <a:t>if the requests are issued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one at a time.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disk driver has no opportunity for SCAN optimization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SCAN=FCFS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Solution: generates many concurrent I/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Os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Q3 </a:t>
            </a:r>
            <a:r>
              <a:rPr lang="en-US" altLang="zh-TW" dirty="0" smtClean="0"/>
              <a:t>(b)</a:t>
            </a:r>
            <a:endParaRPr lang="en-US" altLang="zh-TW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/>
              <a:t>Under what circumstances could a disk scheduling discipline not improve the performance or even degrade performance of the system?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Q3 </a:t>
            </a:r>
            <a:r>
              <a:rPr lang="en-US" altLang="zh-TW" dirty="0" smtClean="0"/>
              <a:t>(b)</a:t>
            </a:r>
            <a:endParaRPr lang="en-US" altLang="zh-TW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Comic Sans MS" panose="030F0702030302020204" pitchFamily="66" charset="0"/>
              </a:rPr>
              <a:t>Under </a:t>
            </a:r>
            <a:r>
              <a:rPr lang="en-US" altLang="zh-TW" sz="2800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light load </a:t>
            </a:r>
            <a:r>
              <a:rPr lang="en-US" altLang="zh-TW" sz="2800" dirty="0" smtClean="0">
                <a:latin typeface="Comic Sans MS" panose="030F0702030302020204" pitchFamily="66" charset="0"/>
              </a:rPr>
              <a:t>conditions.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omic Sans MS" panose="030F0702030302020204" pitchFamily="66" charset="0"/>
              </a:rPr>
              <a:t>If </a:t>
            </a:r>
            <a:r>
              <a:rPr lang="en-US" sz="2800" dirty="0">
                <a:latin typeface="Comic Sans MS" panose="030F0702030302020204" pitchFamily="66" charset="0"/>
              </a:rPr>
              <a:t>overhead </a:t>
            </a:r>
            <a:r>
              <a:rPr lang="en-US" sz="2800" dirty="0" smtClean="0">
                <a:latin typeface="Comic Sans MS" panose="030F0702030302020204" pitchFamily="66" charset="0"/>
              </a:rPr>
              <a:t>for </a:t>
            </a:r>
            <a:r>
              <a:rPr lang="en-US" sz="2800" dirty="0">
                <a:latin typeface="Comic Sans MS" panose="030F0702030302020204" pitchFamily="66" charset="0"/>
              </a:rPr>
              <a:t>scheduling</a:t>
            </a:r>
            <a:r>
              <a:rPr lang="en-GB" sz="2800" dirty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is </a:t>
            </a:r>
            <a:r>
              <a:rPr lang="en-US" sz="2800" dirty="0">
                <a:latin typeface="Comic Sans MS" panose="030F0702030302020204" pitchFamily="66" charset="0"/>
              </a:rPr>
              <a:t>significantly more than </a:t>
            </a:r>
            <a:r>
              <a:rPr lang="en-US" sz="2800" dirty="0" smtClean="0">
                <a:latin typeface="Comic Sans MS" panose="030F0702030302020204" pitchFamily="66" charset="0"/>
              </a:rPr>
              <a:t>the average </a:t>
            </a:r>
            <a:r>
              <a:rPr lang="en-US" sz="2800" dirty="0">
                <a:latin typeface="Comic Sans MS" panose="030F0702030302020204" pitchFamily="66" charset="0"/>
              </a:rPr>
              <a:t>seek </a:t>
            </a:r>
            <a:r>
              <a:rPr lang="en-US" sz="2800" dirty="0" smtClean="0">
                <a:latin typeface="Comic Sans MS" panose="030F0702030302020204" pitchFamily="66" charset="0"/>
              </a:rPr>
              <a:t>time.</a:t>
            </a:r>
            <a:endParaRPr lang="en-US" altLang="zh-TW" sz="2800" dirty="0" smtClean="0"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3216-25BC-4A16-9E9A-02A028E8D420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450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默认设计模板</vt:lpstr>
      <vt:lpstr>Q1</vt:lpstr>
      <vt:lpstr>Q1</vt:lpstr>
      <vt:lpstr>Q2</vt:lpstr>
      <vt:lpstr>Q2 (a)</vt:lpstr>
      <vt:lpstr>Q2 (b) </vt:lpstr>
      <vt:lpstr>Q3</vt:lpstr>
      <vt:lpstr>Q3 (a)</vt:lpstr>
      <vt:lpstr>Q3 (b)</vt:lpstr>
      <vt:lpstr>Q3 (b)</vt:lpstr>
      <vt:lpstr>Q4</vt:lpstr>
      <vt:lpstr>What is the time for one request?</vt:lpstr>
      <vt:lpstr>Average Service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Cai Wentong (Prof)</cp:lastModifiedBy>
  <cp:revision>34</cp:revision>
  <cp:lastPrinted>1601-01-01T00:00:00Z</cp:lastPrinted>
  <dcterms:created xsi:type="dcterms:W3CDTF">2010-10-25T15:25:25Z</dcterms:created>
  <dcterms:modified xsi:type="dcterms:W3CDTF">2018-07-18T04:51:37Z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