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9" r:id="rId2"/>
    <p:sldId id="300" r:id="rId3"/>
    <p:sldId id="301" r:id="rId4"/>
    <p:sldId id="302" r:id="rId5"/>
    <p:sldId id="274" r:id="rId6"/>
    <p:sldId id="280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82" r:id="rId17"/>
    <p:sldId id="275" r:id="rId18"/>
    <p:sldId id="283" r:id="rId19"/>
    <p:sldId id="303" r:id="rId20"/>
    <p:sldId id="286" r:id="rId21"/>
    <p:sldId id="30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02"/>
    <p:restoredTop sz="96256"/>
  </p:normalViewPr>
  <p:slideViewPr>
    <p:cSldViewPr>
      <p:cViewPr varScale="1">
        <p:scale>
          <a:sx n="156" d="100"/>
          <a:sy n="156" d="100"/>
        </p:scale>
        <p:origin x="3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49B2D-1BBC-47CC-9D88-A32A0A98ADF7}" type="datetimeFigureOut">
              <a:rPr lang="en-US" smtClean="0"/>
              <a:pPr/>
              <a:t>6/21/18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F427D-2C1C-4BF7-AAC2-14A56F76BE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0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F427D-2C1C-4BF7-AAC2-14A56F76BEB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5C2F-5ADF-49A2-A400-BFAB96DBC545}" type="datetime1">
              <a:rPr lang="en-US" smtClean="0"/>
              <a:pPr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EC16-D04C-4FCE-B462-9B8BB262942B}" type="datetime1">
              <a:rPr lang="en-US" smtClean="0"/>
              <a:pPr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382A-3FF7-4ED5-9174-B349AD176DEC}" type="datetime1">
              <a:rPr lang="en-US" smtClean="0"/>
              <a:pPr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9E17-469C-41AE-B45F-7CCDDBFEFD0A}" type="datetime1">
              <a:rPr lang="en-US" smtClean="0"/>
              <a:pPr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2E89-430E-41A7-9FBA-4328CB221C1C}" type="datetime1">
              <a:rPr lang="en-US" smtClean="0"/>
              <a:pPr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3EEC-8051-47B8-951B-95DC6475E4DD}" type="datetime1">
              <a:rPr lang="en-US" smtClean="0"/>
              <a:pPr/>
              <a:t>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C24D-5A86-488A-8587-A7F2D38A092B}" type="datetime1">
              <a:rPr lang="en-US" smtClean="0"/>
              <a:pPr/>
              <a:t>6/21/18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2FFE-500D-498B-BAF2-F585A4ED232D}" type="datetime1">
              <a:rPr lang="en-US" smtClean="0"/>
              <a:pPr/>
              <a:t>6/21/18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D369-DF9D-4FB4-B63F-439385990F36}" type="datetime1">
              <a:rPr lang="en-US" smtClean="0"/>
              <a:pPr/>
              <a:t>6/21/18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6DB5-214D-432A-9985-276860FC6F1A}" type="datetime1">
              <a:rPr lang="en-US" smtClean="0"/>
              <a:pPr/>
              <a:t>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581B-CE20-47A8-916A-84DDCCD12D58}" type="datetime1">
              <a:rPr lang="en-US" smtClean="0"/>
              <a:pPr/>
              <a:t>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66D27-4429-4FCB-A4DF-F92E7AB45BC3}" type="datetime1">
              <a:rPr lang="en-US" smtClean="0"/>
              <a:pPr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</a:t>
            </a:r>
            <a:r>
              <a:rPr lang="en-US" dirty="0"/>
              <a:t>	Indicate whether the following statements are true or false. Justify your answers.</a:t>
            </a:r>
          </a:p>
          <a:p>
            <a:pPr marL="0" indent="0">
              <a:buNone/>
            </a:pPr>
            <a:r>
              <a:rPr lang="en-US" sz="2800" dirty="0" smtClean="0"/>
              <a:t>(a)  In </a:t>
            </a:r>
            <a:r>
              <a:rPr lang="en-US" sz="2800" dirty="0"/>
              <a:t>the </a:t>
            </a:r>
            <a:r>
              <a:rPr lang="en-US" sz="2800" dirty="0" smtClean="0"/>
              <a:t>dining-philosopher problem with five philosophers, </a:t>
            </a:r>
            <a:r>
              <a:rPr lang="en-US" sz="2800" dirty="0"/>
              <a:t>if we allow at most four </a:t>
            </a:r>
            <a:r>
              <a:rPr lang="en-US" sz="2800" dirty="0" smtClean="0"/>
              <a:t>of them to </a:t>
            </a:r>
            <a:r>
              <a:rPr lang="en-US" sz="2800" dirty="0"/>
              <a:t>be hungry simultaneously, deadlock may still occur.</a:t>
            </a:r>
          </a:p>
          <a:p>
            <a:pPr marL="0" indent="0">
              <a:buNone/>
            </a:pPr>
            <a:r>
              <a:rPr lang="en-US" sz="2800" dirty="0" smtClean="0"/>
              <a:t>(b) It </a:t>
            </a:r>
            <a:r>
              <a:rPr lang="en-US" sz="2800" dirty="0"/>
              <a:t>is impossible to have a deadlock involving only one single process</a:t>
            </a:r>
            <a:r>
              <a:rPr lang="en-US" sz="2800" dirty="0" smtClean="0"/>
              <a:t>.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(c) If </a:t>
            </a:r>
            <a:r>
              <a:rPr lang="en-US" sz="2800" dirty="0"/>
              <a:t>a resource allocation graph contains a cycle, then a deadlock </a:t>
            </a:r>
            <a:r>
              <a:rPr lang="en-US" sz="2800" dirty="0" smtClean="0"/>
              <a:t>has occurred.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Resource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1955972" cy="285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2988129" y="3408109"/>
            <a:ext cx="381000" cy="249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191000" y="2438400"/>
            <a:ext cx="544286" cy="544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279917" y="2525877"/>
            <a:ext cx="4251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P1</a:t>
            </a:r>
          </a:p>
        </p:txBody>
      </p:sp>
      <p:sp>
        <p:nvSpPr>
          <p:cNvPr id="10" name="Oval 9"/>
          <p:cNvSpPr/>
          <p:nvPr/>
        </p:nvSpPr>
        <p:spPr>
          <a:xfrm>
            <a:off x="5257800" y="2438400"/>
            <a:ext cx="544286" cy="544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346717" y="2525877"/>
            <a:ext cx="4251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P2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191000" y="38862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62345" y="3908363"/>
            <a:ext cx="3145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129877" y="3875705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11641" y="3897868"/>
            <a:ext cx="2936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6096000" y="38862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75359" y="3908363"/>
            <a:ext cx="2984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T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8600" y="2982686"/>
            <a:ext cx="3810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3" idx="4"/>
          </p:cNvCxnSpPr>
          <p:nvPr/>
        </p:nvCxnSpPr>
        <p:spPr>
          <a:xfrm flipV="1">
            <a:off x="4419600" y="2982686"/>
            <a:ext cx="43543" cy="9035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4"/>
          </p:cNvCxnSpPr>
          <p:nvPr/>
        </p:nvCxnSpPr>
        <p:spPr>
          <a:xfrm flipH="1" flipV="1">
            <a:off x="5529943" y="2982686"/>
            <a:ext cx="794656" cy="8930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93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Resource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1955972" cy="285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2988129" y="3408109"/>
            <a:ext cx="381000" cy="249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191000" y="2438400"/>
            <a:ext cx="544286" cy="544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279917" y="2525877"/>
            <a:ext cx="4251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P1</a:t>
            </a:r>
          </a:p>
        </p:txBody>
      </p:sp>
      <p:sp>
        <p:nvSpPr>
          <p:cNvPr id="10" name="Oval 9"/>
          <p:cNvSpPr/>
          <p:nvPr/>
        </p:nvSpPr>
        <p:spPr>
          <a:xfrm>
            <a:off x="5257800" y="2438400"/>
            <a:ext cx="544286" cy="544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346717" y="2525877"/>
            <a:ext cx="4251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P2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191000" y="38862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62345" y="3908363"/>
            <a:ext cx="3145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129877" y="3875705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11641" y="3897868"/>
            <a:ext cx="2936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6096000" y="38862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75359" y="3908363"/>
            <a:ext cx="2984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T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8600" y="3385652"/>
            <a:ext cx="3810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3" idx="4"/>
          </p:cNvCxnSpPr>
          <p:nvPr/>
        </p:nvCxnSpPr>
        <p:spPr>
          <a:xfrm flipV="1">
            <a:off x="4419600" y="2982686"/>
            <a:ext cx="43543" cy="9035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4"/>
          </p:cNvCxnSpPr>
          <p:nvPr/>
        </p:nvCxnSpPr>
        <p:spPr>
          <a:xfrm flipH="1" flipV="1">
            <a:off x="5529943" y="2982686"/>
            <a:ext cx="794656" cy="8930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0"/>
            <a:endCxn id="3" idx="4"/>
          </p:cNvCxnSpPr>
          <p:nvPr/>
        </p:nvCxnSpPr>
        <p:spPr>
          <a:xfrm flipH="1" flipV="1">
            <a:off x="4463143" y="2982686"/>
            <a:ext cx="895334" cy="8930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8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Resource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1955972" cy="285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2988129" y="3408109"/>
            <a:ext cx="381000" cy="249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191000" y="2438400"/>
            <a:ext cx="544286" cy="544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279917" y="2525877"/>
            <a:ext cx="4251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P1</a:t>
            </a:r>
          </a:p>
        </p:txBody>
      </p:sp>
      <p:sp>
        <p:nvSpPr>
          <p:cNvPr id="10" name="Oval 9"/>
          <p:cNvSpPr/>
          <p:nvPr/>
        </p:nvSpPr>
        <p:spPr>
          <a:xfrm>
            <a:off x="5257800" y="2438400"/>
            <a:ext cx="544286" cy="544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346717" y="2525877"/>
            <a:ext cx="4251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P2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191000" y="38862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62345" y="3908363"/>
            <a:ext cx="3145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129877" y="3875705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11641" y="3897868"/>
            <a:ext cx="2936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6096000" y="38862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75359" y="3908363"/>
            <a:ext cx="2984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T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8600" y="3810000"/>
            <a:ext cx="3810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3" idx="4"/>
          </p:cNvCxnSpPr>
          <p:nvPr/>
        </p:nvCxnSpPr>
        <p:spPr>
          <a:xfrm flipV="1">
            <a:off x="4419600" y="2982686"/>
            <a:ext cx="43543" cy="9035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4"/>
          </p:cNvCxnSpPr>
          <p:nvPr/>
        </p:nvCxnSpPr>
        <p:spPr>
          <a:xfrm flipH="1" flipV="1">
            <a:off x="5529943" y="2982686"/>
            <a:ext cx="794656" cy="8930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0"/>
            <a:endCxn id="3" idx="4"/>
          </p:cNvCxnSpPr>
          <p:nvPr/>
        </p:nvCxnSpPr>
        <p:spPr>
          <a:xfrm flipH="1" flipV="1">
            <a:off x="4463143" y="2982686"/>
            <a:ext cx="895334" cy="8930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4"/>
            <a:endCxn id="16" idx="0"/>
          </p:cNvCxnSpPr>
          <p:nvPr/>
        </p:nvCxnSpPr>
        <p:spPr>
          <a:xfrm flipH="1">
            <a:off x="5358477" y="2982686"/>
            <a:ext cx="171466" cy="8930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04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Resource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1955972" cy="285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2988129" y="3408109"/>
            <a:ext cx="381000" cy="249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191000" y="2438400"/>
            <a:ext cx="544286" cy="544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279917" y="2525877"/>
            <a:ext cx="4251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P1</a:t>
            </a:r>
          </a:p>
        </p:txBody>
      </p:sp>
      <p:sp>
        <p:nvSpPr>
          <p:cNvPr id="10" name="Oval 9"/>
          <p:cNvSpPr/>
          <p:nvPr/>
        </p:nvSpPr>
        <p:spPr>
          <a:xfrm>
            <a:off x="5257800" y="2438400"/>
            <a:ext cx="544286" cy="544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346717" y="2525877"/>
            <a:ext cx="4251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P2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191000" y="38862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62345" y="3908363"/>
            <a:ext cx="3145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129877" y="3875705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11641" y="3897868"/>
            <a:ext cx="2936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6096000" y="38862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75359" y="3908363"/>
            <a:ext cx="2984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T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9357" y="4191000"/>
            <a:ext cx="3810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3" idx="4"/>
          </p:cNvCxnSpPr>
          <p:nvPr/>
        </p:nvCxnSpPr>
        <p:spPr>
          <a:xfrm flipV="1">
            <a:off x="4419600" y="2982686"/>
            <a:ext cx="43543" cy="9035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4"/>
          </p:cNvCxnSpPr>
          <p:nvPr/>
        </p:nvCxnSpPr>
        <p:spPr>
          <a:xfrm flipH="1" flipV="1">
            <a:off x="5529943" y="2982686"/>
            <a:ext cx="794656" cy="8930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0"/>
            <a:endCxn id="3" idx="4"/>
          </p:cNvCxnSpPr>
          <p:nvPr/>
        </p:nvCxnSpPr>
        <p:spPr>
          <a:xfrm flipH="1" flipV="1">
            <a:off x="4463143" y="2982686"/>
            <a:ext cx="895334" cy="8930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4"/>
            <a:endCxn id="16" idx="0"/>
          </p:cNvCxnSpPr>
          <p:nvPr/>
        </p:nvCxnSpPr>
        <p:spPr>
          <a:xfrm flipH="1">
            <a:off x="5358477" y="2982686"/>
            <a:ext cx="171466" cy="8930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77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Resource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1955972" cy="285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2988129" y="3408109"/>
            <a:ext cx="381000" cy="249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191000" y="2438400"/>
            <a:ext cx="544286" cy="544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279917" y="2525877"/>
            <a:ext cx="4251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P1</a:t>
            </a:r>
          </a:p>
        </p:txBody>
      </p:sp>
      <p:sp>
        <p:nvSpPr>
          <p:cNvPr id="10" name="Oval 9"/>
          <p:cNvSpPr/>
          <p:nvPr/>
        </p:nvSpPr>
        <p:spPr>
          <a:xfrm>
            <a:off x="5257800" y="2438400"/>
            <a:ext cx="544286" cy="544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346717" y="2525877"/>
            <a:ext cx="4251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P2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191000" y="38862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62345" y="3908363"/>
            <a:ext cx="3145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129877" y="3875705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11641" y="3897868"/>
            <a:ext cx="2936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6096000" y="38862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75359" y="3908363"/>
            <a:ext cx="2984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T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9357" y="4572000"/>
            <a:ext cx="3810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4"/>
          </p:cNvCxnSpPr>
          <p:nvPr/>
        </p:nvCxnSpPr>
        <p:spPr>
          <a:xfrm flipH="1" flipV="1">
            <a:off x="5529943" y="2982686"/>
            <a:ext cx="794656" cy="8930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0"/>
            <a:endCxn id="3" idx="4"/>
          </p:cNvCxnSpPr>
          <p:nvPr/>
        </p:nvCxnSpPr>
        <p:spPr>
          <a:xfrm flipH="1" flipV="1">
            <a:off x="4463143" y="2982686"/>
            <a:ext cx="895334" cy="8930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4"/>
            <a:endCxn id="16" idx="0"/>
          </p:cNvCxnSpPr>
          <p:nvPr/>
        </p:nvCxnSpPr>
        <p:spPr>
          <a:xfrm flipH="1">
            <a:off x="5358477" y="2982686"/>
            <a:ext cx="171466" cy="8930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21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Resource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1955972" cy="285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2988129" y="3408109"/>
            <a:ext cx="381000" cy="249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191000" y="2438400"/>
            <a:ext cx="544286" cy="544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279917" y="2525877"/>
            <a:ext cx="4251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P1</a:t>
            </a:r>
          </a:p>
        </p:txBody>
      </p:sp>
      <p:sp>
        <p:nvSpPr>
          <p:cNvPr id="10" name="Oval 9"/>
          <p:cNvSpPr/>
          <p:nvPr/>
        </p:nvSpPr>
        <p:spPr>
          <a:xfrm>
            <a:off x="5257800" y="2438400"/>
            <a:ext cx="544286" cy="544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346717" y="2525877"/>
            <a:ext cx="4251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P2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191000" y="38862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62345" y="3908363"/>
            <a:ext cx="3145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129877" y="3875705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11641" y="3897868"/>
            <a:ext cx="2936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6096000" y="38862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75359" y="3908363"/>
            <a:ext cx="2984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T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9357" y="4572000"/>
            <a:ext cx="3810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4"/>
          </p:cNvCxnSpPr>
          <p:nvPr/>
        </p:nvCxnSpPr>
        <p:spPr>
          <a:xfrm flipH="1" flipV="1">
            <a:off x="5529943" y="2982686"/>
            <a:ext cx="794656" cy="8930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0"/>
            <a:endCxn id="10" idx="4"/>
          </p:cNvCxnSpPr>
          <p:nvPr/>
        </p:nvCxnSpPr>
        <p:spPr>
          <a:xfrm flipV="1">
            <a:off x="5358477" y="2982686"/>
            <a:ext cx="171466" cy="8930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24400" y="4953000"/>
            <a:ext cx="2464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omic Sans MS" pitchFamily="66" charset="0"/>
              </a:rPr>
              <a:t>No deadlock.</a:t>
            </a:r>
            <a:endParaRPr lang="en-US" sz="28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3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Resource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352800" y="3408109"/>
            <a:ext cx="381000" cy="249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52573"/>
            <a:ext cx="3958116" cy="196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724400" y="4953000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omic Sans MS" pitchFamily="66" charset="0"/>
              </a:rPr>
              <a:t>Deadlock!</a:t>
            </a:r>
            <a:endParaRPr lang="en-US" sz="28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606143" y="2971687"/>
            <a:ext cx="1868553" cy="1154656"/>
          </a:xfrm>
          <a:custGeom>
            <a:avLst/>
            <a:gdLst>
              <a:gd name="connsiteX0" fmla="*/ 0 w 1868553"/>
              <a:gd name="connsiteY0" fmla="*/ 130742 h 1154656"/>
              <a:gd name="connsiteX1" fmla="*/ 1817914 w 1868553"/>
              <a:gd name="connsiteY1" fmla="*/ 1153999 h 1154656"/>
              <a:gd name="connsiteX2" fmla="*/ 1295400 w 1868553"/>
              <a:gd name="connsiteY2" fmla="*/ 113 h 1154656"/>
              <a:gd name="connsiteX3" fmla="*/ 576943 w 1868553"/>
              <a:gd name="connsiteY3" fmla="*/ 1077799 h 1154656"/>
              <a:gd name="connsiteX4" fmla="*/ 32657 w 1868553"/>
              <a:gd name="connsiteY4" fmla="*/ 196056 h 115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8553" h="1154656">
                <a:moveTo>
                  <a:pt x="0" y="130742"/>
                </a:moveTo>
                <a:cubicBezTo>
                  <a:pt x="801007" y="653256"/>
                  <a:pt x="1602014" y="1175770"/>
                  <a:pt x="1817914" y="1153999"/>
                </a:cubicBezTo>
                <a:cubicBezTo>
                  <a:pt x="2033814" y="1132228"/>
                  <a:pt x="1502228" y="12813"/>
                  <a:pt x="1295400" y="113"/>
                </a:cubicBezTo>
                <a:cubicBezTo>
                  <a:pt x="1088572" y="-12587"/>
                  <a:pt x="787400" y="1045142"/>
                  <a:pt x="576943" y="1077799"/>
                </a:cubicBezTo>
                <a:cubicBezTo>
                  <a:pt x="366486" y="1110456"/>
                  <a:pt x="199571" y="653256"/>
                  <a:pt x="32657" y="196056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2590800" cy="2725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23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/>
              <a:t>A resource-allocation state is given </a:t>
            </a:r>
            <a:r>
              <a:rPr lang="en-US" dirty="0" smtClean="0"/>
              <a:t>below. </a:t>
            </a:r>
            <a:r>
              <a:rPr lang="en-US" dirty="0"/>
              <a:t>Assume Available = 2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lphaLcParenBoth"/>
            </a:pPr>
            <a:r>
              <a:rPr lang="en-US" dirty="0" smtClean="0"/>
              <a:t>If </a:t>
            </a:r>
            <a:r>
              <a:rPr lang="en-US" dirty="0" smtClean="0"/>
              <a:t>PROCESS 4 requests for </a:t>
            </a:r>
            <a:r>
              <a:rPr lang="en-US" dirty="0"/>
              <a:t>one more </a:t>
            </a:r>
            <a:r>
              <a:rPr lang="en-US" dirty="0" smtClean="0"/>
              <a:t>unit of the resource, </a:t>
            </a:r>
            <a:r>
              <a:rPr lang="en-US" dirty="0"/>
              <a:t>does this lead to a safe state or an unsafe </a:t>
            </a:r>
            <a:r>
              <a:rPr lang="en-US" dirty="0" smtClean="0"/>
              <a:t>one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(b) If PROCESS 3 requests for </a:t>
            </a:r>
            <a:r>
              <a:rPr lang="en-US" dirty="0"/>
              <a:t>one more </a:t>
            </a:r>
            <a:r>
              <a:rPr lang="en-US" dirty="0" smtClean="0"/>
              <a:t>unit of the resource, </a:t>
            </a:r>
            <a:r>
              <a:rPr lang="en-US" dirty="0"/>
              <a:t>does this lead to a safe state or an </a:t>
            </a:r>
            <a:r>
              <a:rPr lang="en-US" dirty="0" smtClean="0"/>
              <a:t>unsafe one?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480570"/>
              </p:ext>
            </p:extLst>
          </p:nvPr>
        </p:nvGraphicFramePr>
        <p:xfrm>
          <a:off x="2133600" y="2743200"/>
          <a:ext cx="3962400" cy="10668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  <a:gridCol w="990600"/>
              </a:tblGrid>
              <a:tr h="0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 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Allocation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Max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Need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PROCESS 1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1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6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5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PROCESS 2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1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5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4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Helvetica" charset="0"/>
                          <a:ea typeface="Times New Roman" charset="0"/>
                        </a:rPr>
                        <a:t>PROCESS </a:t>
                      </a: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3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2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4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2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PROCESS 4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4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7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3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37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/>
              <a:t>If </a:t>
            </a:r>
            <a:r>
              <a:rPr lang="en-US" smtClean="0"/>
              <a:t>PROCESS </a:t>
            </a:r>
            <a:r>
              <a:rPr lang="en-US"/>
              <a:t>4 </a:t>
            </a:r>
            <a:r>
              <a:rPr lang="en-US" smtClean="0"/>
              <a:t>requests </a:t>
            </a:r>
            <a:r>
              <a:rPr lang="en-US" dirty="0"/>
              <a:t>for one more </a:t>
            </a:r>
            <a:r>
              <a:rPr lang="en-US" dirty="0" smtClean="0"/>
              <a:t>unit…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114800" y="2849336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5638800"/>
            <a:ext cx="7401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unsafe, since </a:t>
            </a:r>
            <a:r>
              <a:rPr lang="en-US" sz="2800" dirty="0" err="1" smtClean="0">
                <a:solidFill>
                  <a:srgbClr val="FF0000"/>
                </a:solidFill>
                <a:latin typeface="Comic Sans MS" pitchFamily="66" charset="0"/>
              </a:rPr>
              <a:t>Need</a:t>
            </a:r>
            <a:r>
              <a:rPr lang="en-US" sz="2800" i="1" baseline="-25000" dirty="0" err="1" smtClean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sz="2800" i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mic Sans MS" pitchFamily="66" charset="0"/>
              </a:rPr>
              <a:t>&gt;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A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vailable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for all </a:t>
            </a:r>
            <a:r>
              <a:rPr lang="en-US" sz="2800" i="1" dirty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.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216249"/>
              </p:ext>
            </p:extLst>
          </p:nvPr>
        </p:nvGraphicFramePr>
        <p:xfrm>
          <a:off x="2514600" y="1318419"/>
          <a:ext cx="3962400" cy="11430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  <a:gridCol w="990600"/>
              </a:tblGrid>
              <a:tr h="228600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 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Allocation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Max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Need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PROCESS 1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1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6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5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PROCESS 2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1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5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4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Helvetica" charset="0"/>
                          <a:ea typeface="Times New Roman" charset="0"/>
                        </a:rPr>
                        <a:t>PROCESS </a:t>
                      </a: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3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2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4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2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PROCESS 4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4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7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3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0" y="2494518"/>
            <a:ext cx="136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Available = 2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123090"/>
              </p:ext>
            </p:extLst>
          </p:nvPr>
        </p:nvGraphicFramePr>
        <p:xfrm>
          <a:off x="2514600" y="3579302"/>
          <a:ext cx="3962400" cy="11430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  <a:gridCol w="990600"/>
              </a:tblGrid>
              <a:tr h="228600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 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Allocation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Max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Need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PROCESS 1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1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6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5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PROCESS 2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1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5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4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Helvetica" charset="0"/>
                          <a:ea typeface="Times New Roman" charset="0"/>
                        </a:rPr>
                        <a:t>PROCESS </a:t>
                      </a: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3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2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4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2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PROCESS 4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effectLst/>
                          <a:latin typeface="Helvetica" charset="0"/>
                          <a:ea typeface="Times New Roman" charset="0"/>
                        </a:rPr>
                        <a:t>5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7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effectLst/>
                          <a:latin typeface="Helvetica" charset="0"/>
                          <a:ea typeface="Times New Roman" charset="0"/>
                        </a:rPr>
                        <a:t>2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4886602"/>
            <a:ext cx="136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Available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95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If </a:t>
            </a:r>
            <a:r>
              <a:rPr lang="en-US" dirty="0" smtClean="0"/>
              <a:t>PROCESS </a:t>
            </a:r>
            <a:r>
              <a:rPr lang="en-US" dirty="0"/>
              <a:t>3</a:t>
            </a:r>
            <a:r>
              <a:rPr lang="en-US" dirty="0" smtClean="0"/>
              <a:t> requests </a:t>
            </a:r>
            <a:r>
              <a:rPr lang="en-US" dirty="0"/>
              <a:t>for one more </a:t>
            </a:r>
            <a:r>
              <a:rPr lang="en-US" dirty="0" smtClean="0"/>
              <a:t>unit…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114800" y="2849336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514600" y="1318419"/>
          <a:ext cx="3962400" cy="11430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  <a:gridCol w="990600"/>
              </a:tblGrid>
              <a:tr h="228600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 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Allocation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Max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Need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PROCESS 1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1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6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5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PROCESS 2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1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5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4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Helvetica" charset="0"/>
                          <a:ea typeface="Times New Roman" charset="0"/>
                        </a:rPr>
                        <a:t>PROCESS </a:t>
                      </a: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3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2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4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2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PROCESS 4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4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7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3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0" y="2494518"/>
            <a:ext cx="136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Available = 2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644664"/>
              </p:ext>
            </p:extLst>
          </p:nvPr>
        </p:nvGraphicFramePr>
        <p:xfrm>
          <a:off x="2514600" y="3579302"/>
          <a:ext cx="3962400" cy="11430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  <a:gridCol w="990600"/>
              </a:tblGrid>
              <a:tr h="228600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 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Allocation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Max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Need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PROCESS 1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1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6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5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PROCESS 2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1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5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4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Helvetica" charset="0"/>
                          <a:ea typeface="Times New Roman" charset="0"/>
                        </a:rPr>
                        <a:t>PROCESS </a:t>
                      </a: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3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effectLst/>
                          <a:latin typeface="Helvetica" charset="0"/>
                          <a:ea typeface="Times New Roman" charset="0"/>
                        </a:rPr>
                        <a:t>3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4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effectLst/>
                          <a:latin typeface="Helvetica" charset="0"/>
                          <a:ea typeface="Times New Roman" charset="0"/>
                        </a:rPr>
                        <a:t>1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Helvetica" charset="0"/>
                          <a:ea typeface="Times New Roman" charset="0"/>
                        </a:rPr>
                        <a:t>PROCESS 4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Times New Roman" charset="0"/>
                        </a:rPr>
                        <a:t>5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Helvetica" charset="0"/>
                          <a:ea typeface="Times New Roman" charset="0"/>
                        </a:rPr>
                        <a:t>7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Times New Roman" charset="0"/>
                        </a:rPr>
                        <a:t>2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4886602"/>
            <a:ext cx="136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Available =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5386626"/>
            <a:ext cx="9144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5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</a:t>
            </a:r>
            <a:r>
              <a:rPr lang="en-US" sz="25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</a:t>
            </a:r>
            <a:r>
              <a:rPr lang="en-US" sz="2500" dirty="0" smtClean="0">
                <a:solidFill>
                  <a:srgbClr val="FF0000"/>
                </a:solidFill>
                <a:latin typeface="Comic Sans MS" pitchFamily="66" charset="0"/>
              </a:rPr>
              <a:t>afe, since </a:t>
            </a:r>
            <a:r>
              <a:rPr lang="en-US" sz="2500" dirty="0">
                <a:solidFill>
                  <a:srgbClr val="FF0000"/>
                </a:solidFill>
                <a:latin typeface="Comic Sans MS" pitchFamily="66" charset="0"/>
              </a:rPr>
              <a:t>sequence </a:t>
            </a:r>
            <a:r>
              <a:rPr lang="en-US" sz="2500" dirty="0" smtClean="0">
                <a:solidFill>
                  <a:srgbClr val="FF0000"/>
                </a:solidFill>
                <a:latin typeface="Comic Sans MS" pitchFamily="66" charset="0"/>
              </a:rPr>
              <a:t>&lt;PROCESS 3</a:t>
            </a:r>
            <a:r>
              <a:rPr lang="en-US" sz="2500" dirty="0">
                <a:solidFill>
                  <a:srgbClr val="FF0000"/>
                </a:solidFill>
                <a:latin typeface="Comic Sans MS" pitchFamily="66" charset="0"/>
              </a:rPr>
              <a:t>, </a:t>
            </a:r>
            <a:r>
              <a:rPr lang="en-US" sz="2500" dirty="0" smtClean="0">
                <a:solidFill>
                  <a:srgbClr val="FF0000"/>
                </a:solidFill>
                <a:latin typeface="Comic Sans MS" pitchFamily="66" charset="0"/>
              </a:rPr>
              <a:t>PROCESS 2</a:t>
            </a:r>
            <a:r>
              <a:rPr lang="en-US" sz="2500" dirty="0">
                <a:solidFill>
                  <a:srgbClr val="FF0000"/>
                </a:solidFill>
                <a:latin typeface="Comic Sans MS" pitchFamily="66" charset="0"/>
              </a:rPr>
              <a:t>, </a:t>
            </a:r>
            <a:r>
              <a:rPr lang="en-US" sz="2500" dirty="0" smtClean="0">
                <a:solidFill>
                  <a:srgbClr val="FF0000"/>
                </a:solidFill>
                <a:latin typeface="Comic Sans MS" pitchFamily="66" charset="0"/>
              </a:rPr>
              <a:t>PROCESS 1</a:t>
            </a:r>
            <a:r>
              <a:rPr lang="en-US" sz="2500">
                <a:solidFill>
                  <a:srgbClr val="FF0000"/>
                </a:solidFill>
                <a:latin typeface="Comic Sans MS" pitchFamily="66" charset="0"/>
              </a:rPr>
              <a:t>, </a:t>
            </a:r>
            <a:r>
              <a:rPr lang="en-US" sz="2500" smtClean="0">
                <a:solidFill>
                  <a:srgbClr val="FF0000"/>
                </a:solidFill>
                <a:latin typeface="Comic Sans MS" pitchFamily="66" charset="0"/>
              </a:rPr>
              <a:t>PROCESS 4&gt; satisfies safety requirement.</a:t>
            </a:r>
            <a:endParaRPr lang="en-US" sz="25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07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1a</a:t>
            </a:r>
            <a:r>
              <a:rPr lang="en-US" dirty="0"/>
              <a:t>)	In the </a:t>
            </a:r>
            <a:r>
              <a:rPr lang="en-US" dirty="0" smtClean="0"/>
              <a:t>dining-philosopher problem with five philosophers, </a:t>
            </a:r>
            <a:r>
              <a:rPr lang="en-US" dirty="0"/>
              <a:t>if we allow at most four </a:t>
            </a:r>
            <a:r>
              <a:rPr lang="en-US" dirty="0" smtClean="0"/>
              <a:t>of them to </a:t>
            </a:r>
            <a:r>
              <a:rPr lang="en-US" dirty="0"/>
              <a:t>be hungry simultaneously, deadlock may still occur.</a:t>
            </a:r>
          </a:p>
          <a:p>
            <a:pPr>
              <a:buFont typeface="Wingdings"/>
              <a:buChar char="à"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sym typeface="Wingdings" pitchFamily="2" charset="2"/>
              </a:rPr>
              <a:t>False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r>
              <a:rPr lang="en-US" i="1" dirty="0" smtClean="0"/>
              <a:t>Justification:</a:t>
            </a:r>
            <a:r>
              <a:rPr lang="en-US" dirty="0" smtClean="0"/>
              <a:t> </a:t>
            </a:r>
            <a:r>
              <a:rPr lang="en-US" dirty="0"/>
              <a:t>Deadlock does not occur, since at least one philosopher can get both chopsticks</a:t>
            </a:r>
            <a:r>
              <a:rPr lang="en-US" dirty="0" smtClean="0"/>
              <a:t>.</a:t>
            </a: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6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4. Consider </a:t>
            </a:r>
            <a:r>
              <a:rPr lang="en-US" sz="2800" dirty="0"/>
              <a:t>the following snapshot of a system’s state, with four processes (P0, P1, P2 and P3) and three resource types (A, B and C). The current Allocation, Need and Available matrices are shown in the below table. Compute the minimum value for </a:t>
            </a:r>
            <a:r>
              <a:rPr lang="en-US" sz="2800" i="1" dirty="0"/>
              <a:t>x</a:t>
            </a:r>
            <a:r>
              <a:rPr lang="en-US" sz="2800" dirty="0"/>
              <a:t>, so that this system state is safe. Justify your answer.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28624"/>
              </p:ext>
            </p:extLst>
          </p:nvPr>
        </p:nvGraphicFramePr>
        <p:xfrm>
          <a:off x="2514600" y="3329940"/>
          <a:ext cx="4419599" cy="2842260"/>
        </p:xfrm>
        <a:graphic>
          <a:graphicData uri="http://schemas.openxmlformats.org/drawingml/2006/table">
            <a:tbl>
              <a:tblPr firstRow="1" firstCol="1" bandRow="1"/>
              <a:tblGrid>
                <a:gridCol w="1088950"/>
                <a:gridCol w="1548730"/>
                <a:gridCol w="1781919"/>
              </a:tblGrid>
              <a:tr h="3276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</a:rPr>
                        <a:t>Available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8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5770" algn="l"/>
                          <a:tab pos="845820" algn="l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88620" algn="l"/>
                          <a:tab pos="794385" algn="l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</a:rPr>
                        <a:t>A B C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88620" algn="l"/>
                          <a:tab pos="794385" algn="l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</a:rPr>
                        <a:t> 0 1 </a:t>
                      </a:r>
                      <a:r>
                        <a:rPr lang="en-US" sz="1200" i="1">
                          <a:effectLst/>
                          <a:latin typeface="Times New Roman" charset="0"/>
                          <a:ea typeface="Times New Roman" charset="0"/>
                        </a:rPr>
                        <a:t>x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88620" algn="l"/>
                          <a:tab pos="794385" algn="l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</a:rPr>
                        <a:t>Process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5770" algn="l"/>
                          <a:tab pos="845820" algn="l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</a:rPr>
                        <a:t>Allocation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5770" algn="l"/>
                          <a:tab pos="845820" algn="l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</a:rPr>
                        <a:t>Need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5770" algn="l"/>
                          <a:tab pos="845820" algn="l"/>
                        </a:tabLst>
                      </a:pPr>
                      <a:r>
                        <a:rPr lang="en-US" sz="1200" dirty="0">
                          <a:effectLst/>
                          <a:latin typeface="Times New Roman" charset="0"/>
                          <a:ea typeface="Times New Roman" charset="0"/>
                        </a:rPr>
                        <a:t>A B C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88620" algn="l"/>
                          <a:tab pos="794385" algn="l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</a:rPr>
                        <a:t>A B C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</a:rPr>
                        <a:t>P0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5770" algn="l"/>
                          <a:tab pos="845820" algn="l"/>
                        </a:tabLst>
                      </a:pPr>
                      <a:r>
                        <a:rPr lang="en-US" sz="1200" dirty="0">
                          <a:effectLst/>
                          <a:latin typeface="Times New Roman" charset="0"/>
                          <a:ea typeface="Times New Roman" charset="0"/>
                        </a:rPr>
                        <a:t>2 1 1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88620" algn="l"/>
                          <a:tab pos="794385" algn="l"/>
                        </a:tabLst>
                      </a:pPr>
                      <a:r>
                        <a:rPr lang="en-US" sz="1200" dirty="0">
                          <a:effectLst/>
                          <a:latin typeface="Times New Roman" charset="0"/>
                          <a:ea typeface="Times New Roman" charset="0"/>
                        </a:rPr>
                        <a:t>0 1 0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</a:rPr>
                        <a:t>P1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5770" algn="l"/>
                          <a:tab pos="845820" algn="l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</a:rPr>
                        <a:t>1 1 0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88620" algn="l"/>
                          <a:tab pos="794385" algn="l"/>
                        </a:tabLst>
                      </a:pPr>
                      <a:r>
                        <a:rPr lang="en-US" sz="1200" dirty="0">
                          <a:effectLst/>
                          <a:latin typeface="Times New Roman" charset="0"/>
                          <a:ea typeface="Times New Roman" charset="0"/>
                        </a:rPr>
                        <a:t>2 1 2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55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</a:rPr>
                        <a:t>P2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</a:rPr>
                        <a:t>P3</a:t>
                      </a:r>
                      <a:endParaRPr lang="en-US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5770" algn="l"/>
                          <a:tab pos="845820" algn="l"/>
                        </a:tabLst>
                      </a:pPr>
                      <a:r>
                        <a:rPr lang="en-US" sz="1200" dirty="0">
                          <a:effectLst/>
                          <a:latin typeface="Times New Roman" charset="0"/>
                          <a:ea typeface="Times New Roman" charset="0"/>
                        </a:rPr>
                        <a:t>1 1 1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445770" algn="l"/>
                          <a:tab pos="845820" algn="l"/>
                        </a:tabLst>
                      </a:pPr>
                      <a:r>
                        <a:rPr lang="en-US" sz="1200" dirty="0">
                          <a:effectLst/>
                          <a:latin typeface="Times New Roman" charset="0"/>
                          <a:ea typeface="Times New Roman" charset="0"/>
                        </a:rPr>
                        <a:t>1 1 1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88620" algn="l"/>
                          <a:tab pos="794385" algn="l"/>
                        </a:tabLst>
                      </a:pPr>
                      <a:r>
                        <a:rPr lang="en-US" sz="1200" dirty="0">
                          <a:effectLst/>
                          <a:latin typeface="Times New Roman" charset="0"/>
                          <a:ea typeface="Times New Roman" charset="0"/>
                        </a:rPr>
                        <a:t>2 0 1 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88620" algn="l"/>
                          <a:tab pos="794385" algn="l"/>
                        </a:tabLst>
                      </a:pPr>
                      <a:r>
                        <a:rPr lang="en-US" sz="1200" dirty="0">
                          <a:effectLst/>
                          <a:latin typeface="Times New Roman" charset="0"/>
                          <a:ea typeface="Times New Roman" charset="0"/>
                        </a:rPr>
                        <a:t>4 1 0</a:t>
                      </a:r>
                      <a:endParaRPr lang="en-US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49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The minimum value of x is 0 with the safe sequence &lt;P0,P2,P1,P3&gt;.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smtClean="0"/>
              <a:t>Running </a:t>
            </a:r>
            <a:r>
              <a:rPr lang="en-US" dirty="0"/>
              <a:t>the safety algorithm, Available matrix evolves as </a:t>
            </a:r>
            <a:r>
              <a:rPr lang="en-US" dirty="0" smtClean="0"/>
              <a:t>follows.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u="sng" dirty="0" smtClean="0"/>
              <a:t>Available</a:t>
            </a:r>
            <a:r>
              <a:rPr lang="en-US" dirty="0"/>
              <a:t>	</a:t>
            </a:r>
            <a:r>
              <a:rPr lang="en-US" u="sng" dirty="0" smtClean="0"/>
              <a:t>Need</a:t>
            </a:r>
            <a:r>
              <a:rPr lang="en-US" dirty="0"/>
              <a:t>	</a:t>
            </a:r>
            <a:r>
              <a:rPr lang="en-US" u="sng" dirty="0" smtClean="0"/>
              <a:t>Allocation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u="sng" dirty="0"/>
              <a:t>Process completion</a:t>
            </a:r>
            <a:r>
              <a:rPr lang="en-US" dirty="0"/>
              <a:t>	 </a:t>
            </a:r>
            <a:endParaRPr lang="en-US" u="sng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/>
              <a:t>A B C	    A B C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0 </a:t>
            </a:r>
            <a:r>
              <a:rPr lang="en-US" dirty="0"/>
              <a:t>1 </a:t>
            </a:r>
            <a:r>
              <a:rPr lang="en-US" dirty="0" smtClean="0"/>
              <a:t>x=0	0 </a:t>
            </a:r>
            <a:r>
              <a:rPr lang="en-US" dirty="0"/>
              <a:t>1 0	    2 1 1 </a:t>
            </a:r>
            <a:r>
              <a:rPr lang="en-US" dirty="0" smtClean="0"/>
              <a:t>		P0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 2 1		2 0 1 	    1 1 1			P2		</a:t>
            </a:r>
          </a:p>
          <a:p>
            <a:pPr marL="0" indent="0">
              <a:buNone/>
            </a:pPr>
            <a:r>
              <a:rPr lang="en-US" dirty="0" smtClean="0"/>
              <a:t>3 3 2		2 1 2	    1 1 0			P1	</a:t>
            </a:r>
          </a:p>
          <a:p>
            <a:pPr marL="0" indent="0">
              <a:buNone/>
            </a:pPr>
            <a:r>
              <a:rPr lang="en-US" dirty="0" smtClean="0"/>
              <a:t>4 </a:t>
            </a:r>
            <a:r>
              <a:rPr lang="en-US" dirty="0"/>
              <a:t>4 2		</a:t>
            </a:r>
            <a:r>
              <a:rPr lang="en-US" dirty="0" smtClean="0"/>
              <a:t>4 1 0	    1 1 1			P3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5 5 3		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1b) </a:t>
            </a:r>
            <a:r>
              <a:rPr lang="en-US" dirty="0"/>
              <a:t>It is impossible to have a deadlock involving only one single process.</a:t>
            </a:r>
          </a:p>
          <a:p>
            <a:pPr>
              <a:buFont typeface="Wingdings"/>
              <a:buChar char="à"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sym typeface="Wingdings" pitchFamily="2" charset="2"/>
              </a:rPr>
              <a:t>True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r>
              <a:rPr lang="en-US" i="1" dirty="0" smtClean="0"/>
              <a:t>Justification:  </a:t>
            </a:r>
            <a:r>
              <a:rPr lang="en-US" dirty="0" smtClean="0"/>
              <a:t>The </a:t>
            </a:r>
            <a:r>
              <a:rPr lang="en-US" u="sng" dirty="0" smtClean="0"/>
              <a:t>hold-and-wait</a:t>
            </a:r>
            <a:r>
              <a:rPr lang="en-US" dirty="0" smtClean="0"/>
              <a:t> </a:t>
            </a:r>
            <a:r>
              <a:rPr lang="en-US" dirty="0"/>
              <a:t>condition can never be satisfied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6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1c</a:t>
            </a:r>
            <a:r>
              <a:rPr lang="en-US" dirty="0"/>
              <a:t>) If a resource allocation graph contains a cycle, then a deadlock </a:t>
            </a:r>
            <a:r>
              <a:rPr lang="en-US" dirty="0" smtClean="0"/>
              <a:t>has occurred.</a:t>
            </a:r>
            <a:endParaRPr lang="en-US" dirty="0"/>
          </a:p>
          <a:p>
            <a:pPr>
              <a:buFont typeface="Wingdings"/>
              <a:buChar char="à"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sym typeface="Wingdings" pitchFamily="2" charset="2"/>
              </a:rPr>
              <a:t>False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r>
              <a:rPr lang="en-US" i="1" dirty="0" smtClean="0"/>
              <a:t>Justification: </a:t>
            </a:r>
            <a:r>
              <a:rPr lang="en-US" dirty="0"/>
              <a:t>It depends on the number of instances </a:t>
            </a:r>
            <a:r>
              <a:rPr lang="en-US" dirty="0" smtClean="0"/>
              <a:t>per </a:t>
            </a:r>
            <a:r>
              <a:rPr lang="en-US" dirty="0"/>
              <a:t>resource type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1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Use resource-allocation graphs to model the following situations, and determine if deadlock </a:t>
            </a:r>
            <a:r>
              <a:rPr lang="en-US" dirty="0"/>
              <a:t>occurs in each case. There are three resource types, R, S, and T, each </a:t>
            </a:r>
            <a:r>
              <a:rPr lang="en-US" dirty="0" smtClean="0"/>
              <a:t>having a </a:t>
            </a:r>
            <a:r>
              <a:rPr lang="en-US" dirty="0"/>
              <a:t>single instance.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71800"/>
            <a:ext cx="610994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80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Resource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1955972" cy="285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2988129" y="3408109"/>
            <a:ext cx="381000" cy="249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191000" y="2438400"/>
            <a:ext cx="544286" cy="544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279917" y="2525877"/>
            <a:ext cx="4251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P1</a:t>
            </a:r>
          </a:p>
        </p:txBody>
      </p:sp>
      <p:sp>
        <p:nvSpPr>
          <p:cNvPr id="10" name="Oval 9"/>
          <p:cNvSpPr/>
          <p:nvPr/>
        </p:nvSpPr>
        <p:spPr>
          <a:xfrm>
            <a:off x="5257800" y="2438400"/>
            <a:ext cx="544286" cy="544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346717" y="2525877"/>
            <a:ext cx="4251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P2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191000" y="38862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62345" y="3908363"/>
            <a:ext cx="3145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129877" y="3875705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11641" y="3897868"/>
            <a:ext cx="2936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6096000" y="38862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75359" y="3908363"/>
            <a:ext cx="2984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99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Resource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1955972" cy="285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2988129" y="3408109"/>
            <a:ext cx="381000" cy="249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191000" y="2438400"/>
            <a:ext cx="544286" cy="544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279917" y="2525877"/>
            <a:ext cx="4251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P1</a:t>
            </a:r>
          </a:p>
        </p:txBody>
      </p:sp>
      <p:sp>
        <p:nvSpPr>
          <p:cNvPr id="10" name="Oval 9"/>
          <p:cNvSpPr/>
          <p:nvPr/>
        </p:nvSpPr>
        <p:spPr>
          <a:xfrm>
            <a:off x="5257800" y="2438400"/>
            <a:ext cx="544286" cy="544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346717" y="2525877"/>
            <a:ext cx="4251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P2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191000" y="38862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62345" y="3908363"/>
            <a:ext cx="3145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129877" y="3875705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11641" y="3897868"/>
            <a:ext cx="2936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6096000" y="38862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75359" y="3908363"/>
            <a:ext cx="2984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T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8600" y="2710543"/>
            <a:ext cx="3810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4"/>
            <a:endCxn id="9" idx="0"/>
          </p:cNvCxnSpPr>
          <p:nvPr/>
        </p:nvCxnSpPr>
        <p:spPr>
          <a:xfrm flipH="1">
            <a:off x="4419600" y="2982686"/>
            <a:ext cx="43543" cy="9035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9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Resource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1955972" cy="285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2988129" y="3408109"/>
            <a:ext cx="381000" cy="249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191000" y="2438400"/>
            <a:ext cx="544286" cy="544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279917" y="2525877"/>
            <a:ext cx="4251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P1</a:t>
            </a:r>
          </a:p>
        </p:txBody>
      </p:sp>
      <p:sp>
        <p:nvSpPr>
          <p:cNvPr id="10" name="Oval 9"/>
          <p:cNvSpPr/>
          <p:nvPr/>
        </p:nvSpPr>
        <p:spPr>
          <a:xfrm>
            <a:off x="5257800" y="2438400"/>
            <a:ext cx="544286" cy="544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346717" y="2525877"/>
            <a:ext cx="4251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P2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191000" y="38862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62345" y="3908363"/>
            <a:ext cx="3145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129877" y="3875705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11641" y="3897868"/>
            <a:ext cx="2936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6096000" y="38862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75359" y="3908363"/>
            <a:ext cx="2984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T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8600" y="2710543"/>
            <a:ext cx="3810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3" idx="4"/>
          </p:cNvCxnSpPr>
          <p:nvPr/>
        </p:nvCxnSpPr>
        <p:spPr>
          <a:xfrm flipV="1">
            <a:off x="4419600" y="2982686"/>
            <a:ext cx="43543" cy="90351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2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Resource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1955972" cy="285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2988129" y="3408109"/>
            <a:ext cx="381000" cy="249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191000" y="2438400"/>
            <a:ext cx="544286" cy="544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279917" y="2525877"/>
            <a:ext cx="4251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P1</a:t>
            </a:r>
          </a:p>
        </p:txBody>
      </p:sp>
      <p:sp>
        <p:nvSpPr>
          <p:cNvPr id="10" name="Oval 9"/>
          <p:cNvSpPr/>
          <p:nvPr/>
        </p:nvSpPr>
        <p:spPr>
          <a:xfrm>
            <a:off x="5257800" y="2438400"/>
            <a:ext cx="544286" cy="544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346717" y="2525877"/>
            <a:ext cx="4251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P2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191000" y="38862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62345" y="3908363"/>
            <a:ext cx="3145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129877" y="3875705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11641" y="3897868"/>
            <a:ext cx="2936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6096000" y="38862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75359" y="3908363"/>
            <a:ext cx="2984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T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8600" y="2982686"/>
            <a:ext cx="3810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3" idx="4"/>
          </p:cNvCxnSpPr>
          <p:nvPr/>
        </p:nvCxnSpPr>
        <p:spPr>
          <a:xfrm flipV="1">
            <a:off x="4419600" y="2982686"/>
            <a:ext cx="43543" cy="9035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4"/>
            <a:endCxn id="18" idx="0"/>
          </p:cNvCxnSpPr>
          <p:nvPr/>
        </p:nvCxnSpPr>
        <p:spPr>
          <a:xfrm>
            <a:off x="5529943" y="2982686"/>
            <a:ext cx="794657" cy="9035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45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650</Words>
  <Application>Microsoft Macintosh PowerPoint</Application>
  <PresentationFormat>On-screen Show (4:3)</PresentationFormat>
  <Paragraphs>284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Comic Sans MS</vt:lpstr>
      <vt:lpstr>Helvetica</vt:lpstr>
      <vt:lpstr>Times New Roman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1: Resource Graph</vt:lpstr>
      <vt:lpstr>Case 1: Resource Graph</vt:lpstr>
      <vt:lpstr>Case 1: Resource Graph</vt:lpstr>
      <vt:lpstr>Case 1: Resource Graph</vt:lpstr>
      <vt:lpstr>Case 1: Resource Graph</vt:lpstr>
      <vt:lpstr>Case 1: Resource Graph</vt:lpstr>
      <vt:lpstr>Case 1: Resource Graph</vt:lpstr>
      <vt:lpstr>Case 1: Resource Graph</vt:lpstr>
      <vt:lpstr>Case 1: Resource Graph</vt:lpstr>
      <vt:lpstr>Case 1: Resource Graph</vt:lpstr>
      <vt:lpstr>Case 2: Resource Graph</vt:lpstr>
      <vt:lpstr>PowerPoint Presentation</vt:lpstr>
      <vt:lpstr>If PROCESS 4 requests for one more unit…</vt:lpstr>
      <vt:lpstr>If PROCESS 3 requests for one more unit…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Tutorial 1</dc:title>
  <dc:creator>He Bingsheng (Asst Prof)</dc:creator>
  <cp:lastModifiedBy>Arvind Easwaran</cp:lastModifiedBy>
  <cp:revision>69</cp:revision>
  <dcterms:created xsi:type="dcterms:W3CDTF">2006-08-16T00:00:00Z</dcterms:created>
  <dcterms:modified xsi:type="dcterms:W3CDTF">2018-06-21T08:51:37Z</dcterms:modified>
</cp:coreProperties>
</file>