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71" r:id="rId3"/>
    <p:sldId id="272" r:id="rId4"/>
    <p:sldId id="257" r:id="rId5"/>
    <p:sldId id="258" r:id="rId6"/>
    <p:sldId id="262" r:id="rId7"/>
    <p:sldId id="265" r:id="rId8"/>
    <p:sldId id="261" r:id="rId9"/>
    <p:sldId id="281" r:id="rId10"/>
    <p:sldId id="282" r:id="rId11"/>
    <p:sldId id="273" r:id="rId12"/>
    <p:sldId id="267" r:id="rId13"/>
    <p:sldId id="274" r:id="rId14"/>
    <p:sldId id="285" r:id="rId15"/>
    <p:sldId id="286" r:id="rId16"/>
    <p:sldId id="287" r:id="rId17"/>
    <p:sldId id="288" r:id="rId1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5586" autoAdjust="0"/>
  </p:normalViewPr>
  <p:slideViewPr>
    <p:cSldViewPr>
      <p:cViewPr varScale="1">
        <p:scale>
          <a:sx n="106" d="100"/>
          <a:sy n="106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2F5D6B85-ED21-48F4-BC3A-4DAA1E4A3EB0}" type="datetimeFigureOut">
              <a:rPr lang="en-US"/>
              <a:pPr>
                <a:defRPr/>
              </a:pPr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CAD5B66-EE1F-4E78-97BF-384FA480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1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D5B66-EE1F-4E78-97BF-384FA480B5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B1E62-496D-45DF-AAE2-A574E9CD7A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424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13808-922B-4644-9936-0EF3D0F1D7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245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BB96E-7F2B-4089-B265-ECEBB62D03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916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BF81B-31F3-4160-A06F-F48043DCD4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484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CDC12-39B1-4B37-B0A9-B56726CC4A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26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484A1-6BA5-48F4-BD07-C67FBB68EE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253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70454-B3DE-4DE2-9C3B-1B4EF319B0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332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745A8-F334-40D3-A552-8D1C02C40B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17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4BDCE-A21D-4A01-920D-E749B143D7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265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1E71B-1654-405F-A654-86FB5DA023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965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52788-D322-47E8-8952-81E2EEDA69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522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单击此处编辑母版文本样式</a:t>
            </a:r>
          </a:p>
          <a:p>
            <a:pPr lvl="1"/>
            <a:r>
              <a:rPr lang="zh-TW" altLang="en-US" smtClean="0"/>
              <a:t>第二级</a:t>
            </a:r>
          </a:p>
          <a:p>
            <a:pPr lvl="2"/>
            <a:r>
              <a:rPr lang="zh-TW" altLang="en-US" smtClean="0"/>
              <a:t>第三级</a:t>
            </a:r>
          </a:p>
          <a:p>
            <a:pPr lvl="3"/>
            <a:r>
              <a:rPr lang="zh-TW" altLang="en-US" smtClean="0"/>
              <a:t>第四级</a:t>
            </a:r>
          </a:p>
          <a:p>
            <a:pPr lvl="4"/>
            <a:r>
              <a:rPr lang="zh-TW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fld id="{71DE11C2-DEDC-458F-A040-6961A42746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m.sg/imgres?q=question+mark&amp;hl=en&amp;biw=999&amp;bih=554&amp;gbv=2&amp;tbs=isch:1&amp;tbnid=0XJSFC9M0e58xM:&amp;imgrefurl=http://www.gerryriskin.com/cat-law-firm-diversity.html&amp;imgurl=http://www.gerryriskin.com/Question%20Mark.jpg&amp;ei=VEOHTbNSzM-tB4zUyS4&amp;zoom=1&amp;w=600&amp;h=800&amp;iact=hc&amp;vpx=220&amp;vpy=78&amp;dur=977&amp;hovh=259&amp;hovw=194&amp;tx=149&amp;ty=210&amp;oei=VEOHTbNSzM-tB4zUyS4&amp;page=1&amp;tbnh=133&amp;tbnw=95&amp;start=0&amp;ndsp=19&amp;ved=1t:429,r:1,s: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Q1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1. A particular computer system provides a total memory of 4800 words to users. It supports multiprogramming with multiple-partition. At a given moment in time, the memory is occupied by four processes: 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77724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AA5248EE-F0B8-4328-A6A5-053C573F0AA2}" type="slidenum">
              <a:rPr kumimoji="0" lang="en-US" altLang="zh-TW" smtClean="0"/>
              <a:pPr eaLnBrk="1" hangingPunct="1"/>
              <a:t>1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Q2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/>
              <a:t>2. b</a:t>
            </a:r>
            <a:r>
              <a:rPr lang="en-US" sz="3000" dirty="0"/>
              <a:t>) 	Explain why memory compaction cannot be performed if absolute address format is used in the code.</a:t>
            </a:r>
          </a:p>
          <a:p>
            <a:pPr>
              <a:buFont typeface="Wingdings" pitchFamily="2" charset="2"/>
              <a:buChar char="à"/>
            </a:pP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If absolute address is used, the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code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and data cannot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be moved around in the memory (otherwise,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addressing error happens).  </a:t>
            </a:r>
          </a:p>
          <a:p>
            <a:pPr>
              <a:buFont typeface="Wingdings" pitchFamily="2" charset="2"/>
              <a:buChar char="à"/>
            </a:pP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Compaction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requires moving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code and data in the memory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and so it cannot be performed.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48ACC8B-082D-4039-A6CD-6F2BC8618D48}" type="slidenum">
              <a:rPr kumimoji="0" lang="en-US" altLang="zh-TW" smtClean="0"/>
              <a:pPr eaLnBrk="1" hangingPunct="1"/>
              <a:t>10</a:t>
            </a:fld>
            <a:endParaRPr kumimoji="0"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7397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Q3 Memory Access Time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800" smtClean="0"/>
              <a:t>Consider a paging system with the page table stored in memory.  </a:t>
            </a:r>
          </a:p>
          <a:p>
            <a:pPr marL="0" indent="0">
              <a:buFontTx/>
              <a:buNone/>
            </a:pPr>
            <a:r>
              <a:rPr lang="en-US" sz="2800" smtClean="0"/>
              <a:t>a) If a memory reference takes 200 nanoseconds, how long does a paged memory reference take? </a:t>
            </a:r>
          </a:p>
          <a:p>
            <a:pPr marL="0" indent="0">
              <a:buFontTx/>
              <a:buNone/>
            </a:pPr>
            <a:r>
              <a:rPr lang="en-US" sz="2800" smtClean="0"/>
              <a:t>b) If we add associative registers, and 75 percent of all page-table references are found in the associative registers, what is the effective memory reference time? (Assume that finding a page-table entry in the associative registers takes zero time, if the entry is there.) </a:t>
            </a:r>
          </a:p>
        </p:txBody>
      </p:sp>
      <p:sp>
        <p:nvSpPr>
          <p:cNvPr id="1229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D4F9ADD-30BE-455B-89E3-5F98FB73BBDB}" type="slidenum">
              <a:rPr kumimoji="0" lang="en-US" altLang="zh-TW" smtClean="0"/>
              <a:pPr eaLnBrk="1" hangingPunct="1"/>
              <a:t>11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Q3 (a)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400 nanoseconds, two memory accesses:</a:t>
            </a:r>
          </a:p>
          <a:p>
            <a:pPr lvl="1"/>
            <a:r>
              <a:rPr lang="en-US" smtClean="0"/>
              <a:t>One for the page table</a:t>
            </a:r>
          </a:p>
          <a:p>
            <a:pPr lvl="1"/>
            <a:r>
              <a:rPr lang="en-US" smtClean="0"/>
              <a:t>One for the word in memory.</a:t>
            </a:r>
          </a:p>
        </p:txBody>
      </p:sp>
      <p:sp>
        <p:nvSpPr>
          <p:cNvPr id="133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EF178E4-523F-410C-AA37-011FAE20235C}" type="slidenum">
              <a:rPr kumimoji="0" lang="en-US" altLang="zh-TW" smtClean="0"/>
              <a:pPr eaLnBrk="1" hangingPunct="1"/>
              <a:t>12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Q3 (b)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Access time</a:t>
            </a:r>
          </a:p>
          <a:p>
            <a:pPr lvl="1"/>
            <a:r>
              <a:rPr lang="en-US" smtClean="0"/>
              <a:t>200, when the reference in associative registers.</a:t>
            </a:r>
          </a:p>
          <a:p>
            <a:pPr lvl="1"/>
            <a:r>
              <a:rPr lang="en-US" smtClean="0"/>
              <a:t>400, otherwise.</a:t>
            </a:r>
          </a:p>
          <a:p>
            <a:r>
              <a:rPr lang="en-US" smtClean="0"/>
              <a:t>Effective access time = 0.75 x (200 nanoseconds) + 0.25 x (400 nanoseconds) = 250 nanoseconds.  </a:t>
            </a:r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5765570-6B92-468A-BD33-C9D6DAE06B56}" type="slidenum">
              <a:rPr kumimoji="0" lang="en-US" altLang="zh-TW" smtClean="0"/>
              <a:pPr eaLnBrk="1" hangingPunct="1"/>
              <a:t>13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SG" sz="2800" dirty="0"/>
              <a:t>Consider a computer system with a 32-bit logical address and 1-Kbyte page size</a:t>
            </a:r>
            <a:r>
              <a:rPr lang="en-SG" sz="2800" dirty="0" smtClean="0"/>
              <a:t>. The </a:t>
            </a:r>
            <a:r>
              <a:rPr lang="en-SG" sz="2800" dirty="0"/>
              <a:t>system has 1 </a:t>
            </a:r>
            <a:r>
              <a:rPr lang="en-SG" sz="2800" dirty="0" err="1"/>
              <a:t>Gbyes</a:t>
            </a:r>
            <a:r>
              <a:rPr lang="en-SG" sz="2800" dirty="0"/>
              <a:t> of physical memory</a:t>
            </a:r>
            <a:r>
              <a:rPr lang="en-SG" sz="2800" dirty="0" smtClean="0"/>
              <a:t>.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a)</a:t>
            </a:r>
            <a:r>
              <a:rPr lang="en-US" sz="2800" dirty="0"/>
              <a:t> </a:t>
            </a:r>
            <a:r>
              <a:rPr lang="en-SG" sz="2800" dirty="0" smtClean="0"/>
              <a:t>Give </a:t>
            </a:r>
            <a:r>
              <a:rPr lang="en-SG" sz="2800" dirty="0"/>
              <a:t>the format of both the logical and physical addresses of this system.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b) </a:t>
            </a:r>
            <a:r>
              <a:rPr lang="en-SG" sz="2800" dirty="0" smtClean="0"/>
              <a:t>How </a:t>
            </a:r>
            <a:r>
              <a:rPr lang="en-SG" sz="2800" dirty="0"/>
              <a:t>many entries are there in a page table</a:t>
            </a:r>
            <a:r>
              <a:rPr lang="en-SG" sz="2800" dirty="0" smtClean="0"/>
              <a:t>?</a:t>
            </a:r>
            <a:r>
              <a:rPr lang="en-SG" sz="2800" dirty="0"/>
              <a:t> 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c) </a:t>
            </a:r>
            <a:r>
              <a:rPr lang="en-SG" sz="2800" dirty="0" smtClean="0"/>
              <a:t>If </a:t>
            </a:r>
            <a:r>
              <a:rPr lang="en-SG" sz="2800" dirty="0"/>
              <a:t>an inverted page table is used, how many entries are there?</a:t>
            </a:r>
            <a:endParaRPr lang="en-US" sz="2800" dirty="0"/>
          </a:p>
        </p:txBody>
      </p:sp>
      <p:sp>
        <p:nvSpPr>
          <p:cNvPr id="153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D397AC1-290C-4682-8AA7-C4A98B220F1F}" type="slidenum">
              <a:rPr kumimoji="0" lang="en-US" altLang="zh-TW" smtClean="0"/>
              <a:pPr eaLnBrk="1" hangingPunct="1"/>
              <a:t>14</a:t>
            </a:fld>
            <a:endParaRPr kumimoji="0"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7882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 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3999"/>
          </a:xfrm>
        </p:spPr>
        <p:txBody>
          <a:bodyPr/>
          <a:lstStyle/>
          <a:p>
            <a:pPr marL="0" indent="0">
              <a:buNone/>
            </a:pPr>
            <a:r>
              <a:rPr lang="en-SG" sz="2200" dirty="0" smtClean="0"/>
              <a:t>Consider a computer system with a 32-bit logical address and 1-Kbyte page size. The system has 1 </a:t>
            </a:r>
            <a:r>
              <a:rPr lang="en-SG" sz="2200" dirty="0" err="1" smtClean="0"/>
              <a:t>GByes</a:t>
            </a:r>
            <a:r>
              <a:rPr lang="en-SG" sz="2200" dirty="0" smtClean="0"/>
              <a:t> of physical memory.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a) </a:t>
            </a:r>
            <a:r>
              <a:rPr lang="en-SG" sz="2200" dirty="0" smtClean="0"/>
              <a:t>Give the format of both the logical and physical addresses of this system.</a:t>
            </a:r>
            <a:endParaRPr lang="en-US" sz="22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4246E-6F28-4EDC-A764-2C521A3F0EAE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6684" y="3581400"/>
            <a:ext cx="138684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sz="2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33613" y="3581400"/>
            <a:ext cx="16002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sz="2400" dirty="0"/>
          </a:p>
        </p:txBody>
      </p:sp>
      <p:pic>
        <p:nvPicPr>
          <p:cNvPr id="7" name="Picture 4" descr="http://t2.gstatic.com/images?q=tbn:ANd9GcRE6Xs5BfjowguWvbWRX3j9sb-Rki782O8P2Noqbzin98iozwjudg">
            <a:hlinkClick r:id="rId2" invalidUrl="http://www.google.com.sg/imgres?q=question+mark&amp;hl=en&amp;biw=999&amp;bih=554&amp;gbv=2&amp;tbs=isch:1&amp;tbnid=0XJSFC9M0e58xM:&amp;imgrefurl=http://www.gerryriskin.com/cat-law-firm-diversity.html&amp;imgurl=http://www.gerryriskin.com/Question Mark.jpg&amp;ei=VEOHTbNSzM-tB4zUyS4&amp;zoom=1&amp;w=600&amp;h=800&amp;iact=hc&amp;vpx=220&amp;vpy=78&amp;dur=977&amp;hovh=259&amp;hovw=194&amp;tx=149&amp;ty=210&amp;oei=VEOHTbNSzM-tB4zUyS4&amp;page=1&amp;tbnh=133&amp;tbnw=95&amp;start=0&amp;ndsp=19&amp;ved=1t:429,r:1,s:0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6" y="4224338"/>
            <a:ext cx="485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t2.gstatic.com/images?q=tbn:ANd9GcRE6Xs5BfjowguWvbWRX3j9sb-Rki782O8P2Noqbzin98iozwjudg">
            <a:hlinkClick r:id="rId2" invalidUrl="http://www.google.com.sg/imgres?q=question+mark&amp;hl=en&amp;biw=999&amp;bih=554&amp;gbv=2&amp;tbs=isch:1&amp;tbnid=0XJSFC9M0e58xM:&amp;imgrefurl=http://www.gerryriskin.com/cat-law-firm-diversity.html&amp;imgurl=http://www.gerryriskin.com/Question Mark.jpg&amp;ei=VEOHTbNSzM-tB4zUyS4&amp;zoom=1&amp;w=600&amp;h=800&amp;iact=hc&amp;vpx=220&amp;vpy=78&amp;dur=977&amp;hovh=259&amp;hovw=194&amp;tx=149&amp;ty=210&amp;oei=VEOHTbNSzM-tB4zUyS4&amp;page=1&amp;tbnh=133&amp;tbnw=95&amp;start=0&amp;ndsp=19&amp;ved=1t:429,r:1,s:0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6" y="4224338"/>
            <a:ext cx="485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3413" y="3051175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Logical Address</a:t>
            </a:r>
            <a:endParaRPr lang="en-US" u="sng" dirty="0"/>
          </a:p>
        </p:txBody>
      </p:sp>
      <p:sp>
        <p:nvSpPr>
          <p:cNvPr id="10" name="Rectangle 9"/>
          <p:cNvSpPr/>
          <p:nvPr/>
        </p:nvSpPr>
        <p:spPr>
          <a:xfrm>
            <a:off x="1124603" y="3581400"/>
            <a:ext cx="9669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Page </a:t>
            </a:r>
          </a:p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6638" y="3566496"/>
            <a:ext cx="787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Page </a:t>
            </a:r>
          </a:p>
          <a:p>
            <a:pPr algn="ctr"/>
            <a:r>
              <a:rPr lang="en-US" dirty="0" smtClean="0"/>
              <a:t>offset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885284" y="3581400"/>
            <a:ext cx="138684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sz="24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272213" y="3581400"/>
            <a:ext cx="16002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sz="2400" dirty="0"/>
          </a:p>
        </p:txBody>
      </p:sp>
      <p:pic>
        <p:nvPicPr>
          <p:cNvPr id="14" name="Picture 4" descr="http://t2.gstatic.com/images?q=tbn:ANd9GcRE6Xs5BfjowguWvbWRX3j9sb-Rki782O8P2Noqbzin98iozwjudg">
            <a:hlinkClick r:id="rId2" invalidUrl="http://www.google.com.sg/imgres?q=question+mark&amp;hl=en&amp;biw=999&amp;bih=554&amp;gbv=2&amp;tbs=isch:1&amp;tbnid=0XJSFC9M0e58xM:&amp;imgrefurl=http://www.gerryriskin.com/cat-law-firm-diversity.html&amp;imgurl=http://www.gerryriskin.com/Question Mark.jpg&amp;ei=VEOHTbNSzM-tB4zUyS4&amp;zoom=1&amp;w=600&amp;h=800&amp;iact=hc&amp;vpx=220&amp;vpy=78&amp;dur=977&amp;hovh=259&amp;hovw=194&amp;tx=149&amp;ty=210&amp;oei=VEOHTbNSzM-tB4zUyS4&amp;page=1&amp;tbnh=133&amp;tbnw=95&amp;start=0&amp;ndsp=19&amp;ved=1t:429,r:1,s:0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6" y="4224338"/>
            <a:ext cx="485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http://t2.gstatic.com/images?q=tbn:ANd9GcRE6Xs5BfjowguWvbWRX3j9sb-Rki782O8P2Noqbzin98iozwjudg">
            <a:hlinkClick r:id="rId2" invalidUrl="http://www.google.com.sg/imgres?q=question+mark&amp;hl=en&amp;biw=999&amp;bih=554&amp;gbv=2&amp;tbs=isch:1&amp;tbnid=0XJSFC9M0e58xM:&amp;imgrefurl=http://www.gerryriskin.com/cat-law-firm-diversity.html&amp;imgurl=http://www.gerryriskin.com/Question Mark.jpg&amp;ei=VEOHTbNSzM-tB4zUyS4&amp;zoom=1&amp;w=600&amp;h=800&amp;iact=hc&amp;vpx=220&amp;vpy=78&amp;dur=977&amp;hovh=259&amp;hovw=194&amp;tx=149&amp;ty=210&amp;oei=VEOHTbNSzM-tB4zUyS4&amp;page=1&amp;tbnh=133&amp;tbnw=95&amp;start=0&amp;ndsp=19&amp;ved=1t:429,r:1,s:0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6" y="4224338"/>
            <a:ext cx="485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72013" y="3051175"/>
            <a:ext cx="19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Physical Address</a:t>
            </a:r>
            <a:endParaRPr lang="en-US" u="sng" dirty="0"/>
          </a:p>
        </p:txBody>
      </p:sp>
      <p:sp>
        <p:nvSpPr>
          <p:cNvPr id="17" name="Rectangle 16"/>
          <p:cNvSpPr/>
          <p:nvPr/>
        </p:nvSpPr>
        <p:spPr>
          <a:xfrm>
            <a:off x="5163203" y="3581400"/>
            <a:ext cx="9669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Frame</a:t>
            </a:r>
          </a:p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45238" y="3566496"/>
            <a:ext cx="787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Page </a:t>
            </a:r>
          </a:p>
          <a:p>
            <a:pPr algn="ctr"/>
            <a:r>
              <a:rPr lang="en-US" dirty="0" smtClean="0"/>
              <a:t>offset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" y="480060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total number of bits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0323" y="5491162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offset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601980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3: </a:t>
            </a:r>
            <a:r>
              <a:rPr lang="en-US" dirty="0" smtClean="0"/>
              <a:t>page/frame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80245" y="48047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32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089276" y="4800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30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773413" y="55198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3033713" y="4224338"/>
            <a:ext cx="0" cy="12668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957083" y="55262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7239000" y="4212827"/>
            <a:ext cx="0" cy="13070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1403440" y="6324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1699515" y="4235960"/>
            <a:ext cx="0" cy="21392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425541" y="6324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5662613" y="4185304"/>
            <a:ext cx="0" cy="21392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5522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9" grpId="0"/>
      <p:bldP spid="31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 (b)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SG" sz="2800" dirty="0"/>
              <a:t>Consider a computer system with a 32-bit logical address and </a:t>
            </a:r>
            <a:r>
              <a:rPr lang="en-SG" sz="2800" dirty="0" smtClean="0"/>
              <a:t>1-KByte </a:t>
            </a:r>
            <a:r>
              <a:rPr lang="en-SG" sz="2800" dirty="0"/>
              <a:t>page size</a:t>
            </a:r>
            <a:r>
              <a:rPr lang="en-SG" sz="2800" dirty="0" smtClean="0"/>
              <a:t>. The </a:t>
            </a:r>
            <a:r>
              <a:rPr lang="en-SG" sz="2800" dirty="0"/>
              <a:t>system has 1 </a:t>
            </a:r>
            <a:r>
              <a:rPr lang="en-SG" sz="2800" dirty="0" err="1" smtClean="0"/>
              <a:t>GByes</a:t>
            </a:r>
            <a:r>
              <a:rPr lang="en-SG" sz="2800" dirty="0" smtClean="0"/>
              <a:t> </a:t>
            </a:r>
            <a:r>
              <a:rPr lang="en-SG" sz="2800" dirty="0"/>
              <a:t>of physical </a:t>
            </a:r>
            <a:r>
              <a:rPr lang="en-SG" sz="2800" dirty="0" smtClean="0"/>
              <a:t>memory</a:t>
            </a:r>
          </a:p>
          <a:p>
            <a:pPr marL="0" indent="0">
              <a:buNone/>
            </a:pPr>
            <a:r>
              <a:rPr lang="en-US" sz="2800" dirty="0" smtClean="0"/>
              <a:t>b) </a:t>
            </a:r>
            <a:r>
              <a:rPr lang="en-SG" sz="2800" dirty="0" smtClean="0"/>
              <a:t>How </a:t>
            </a:r>
            <a:r>
              <a:rPr lang="en-SG" sz="2800" dirty="0"/>
              <a:t>many entries are there in a page table</a:t>
            </a:r>
            <a:r>
              <a:rPr lang="en-SG" sz="2800" dirty="0" smtClean="0"/>
              <a:t>?</a:t>
            </a:r>
            <a:r>
              <a:rPr lang="en-SG" sz="2800" dirty="0"/>
              <a:t> </a:t>
            </a:r>
            <a:endParaRPr lang="en-SG" sz="2800" dirty="0" smtClean="0"/>
          </a:p>
          <a:p>
            <a:pPr marL="0" indent="0">
              <a:buNone/>
            </a:pPr>
            <a:r>
              <a:rPr lang="en-SG" sz="2800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SG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SG" dirty="0" smtClean="0">
                <a:solidFill>
                  <a:srgbClr val="FF0000"/>
                </a:solidFill>
              </a:rPr>
              <a:t>2</a:t>
            </a:r>
            <a:r>
              <a:rPr lang="en-SG" baseline="30000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3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D397AC1-290C-4682-8AA7-C4A98B220F1F}" type="slidenum">
              <a:rPr kumimoji="0" lang="en-US" altLang="zh-TW" smtClean="0"/>
              <a:pPr eaLnBrk="1" hangingPunct="1"/>
              <a:t>16</a:t>
            </a:fld>
            <a:endParaRPr kumimoji="0" lang="en-US" altLang="zh-TW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271" y="5449669"/>
            <a:ext cx="138684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sz="2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05200" y="5449669"/>
            <a:ext cx="16002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4919444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Logical Address</a:t>
            </a:r>
            <a:endParaRPr lang="en-US" u="sng" dirty="0"/>
          </a:p>
        </p:txBody>
      </p:sp>
      <p:sp>
        <p:nvSpPr>
          <p:cNvPr id="8" name="Rectangle 7"/>
          <p:cNvSpPr/>
          <p:nvPr/>
        </p:nvSpPr>
        <p:spPr>
          <a:xfrm>
            <a:off x="2396190" y="5449669"/>
            <a:ext cx="9669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Page </a:t>
            </a:r>
          </a:p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8225" y="5434765"/>
            <a:ext cx="787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Page </a:t>
            </a:r>
          </a:p>
          <a:p>
            <a:pPr algn="ctr"/>
            <a:r>
              <a:rPr lang="en-US" dirty="0" smtClean="0"/>
              <a:t>offset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 bwMode="auto">
          <a:xfrm>
            <a:off x="1687132" y="3406821"/>
            <a:ext cx="1359387" cy="2118216"/>
          </a:xfrm>
          <a:custGeom>
            <a:avLst/>
            <a:gdLst>
              <a:gd name="connsiteX0" fmla="*/ 0 w 1359387"/>
              <a:gd name="connsiteY0" fmla="*/ 6080 h 2118216"/>
              <a:gd name="connsiteX1" fmla="*/ 1223493 w 1359387"/>
              <a:gd name="connsiteY1" fmla="*/ 328052 h 2118216"/>
              <a:gd name="connsiteX2" fmla="*/ 1275009 w 1359387"/>
              <a:gd name="connsiteY2" fmla="*/ 2118216 h 211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9387" h="2118216">
                <a:moveTo>
                  <a:pt x="0" y="6080"/>
                </a:moveTo>
                <a:cubicBezTo>
                  <a:pt x="505496" y="-8946"/>
                  <a:pt x="1010992" y="-23971"/>
                  <a:pt x="1223493" y="328052"/>
                </a:cubicBezTo>
                <a:cubicBezTo>
                  <a:pt x="1435994" y="680075"/>
                  <a:pt x="1355501" y="1399145"/>
                  <a:pt x="1275009" y="2118216"/>
                </a:cubicBezTo>
              </a:path>
            </a:pathLst>
          </a:custGeom>
          <a:noFill/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96190" y="617220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22 bits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01281" y="617220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10 bits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60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6" grpId="0" animBg="1"/>
      <p:bldP spid="17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 (c)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SG" sz="2800" dirty="0"/>
              <a:t>Consider a computer system with a 32-bit logical address and 1-Kbyte page size</a:t>
            </a:r>
            <a:r>
              <a:rPr lang="en-SG" sz="2800" dirty="0" smtClean="0"/>
              <a:t>. The </a:t>
            </a:r>
            <a:r>
              <a:rPr lang="en-SG" sz="2800" dirty="0"/>
              <a:t>system has 1 </a:t>
            </a:r>
            <a:r>
              <a:rPr lang="en-SG" sz="2800" dirty="0" err="1"/>
              <a:t>Gbyes</a:t>
            </a:r>
            <a:r>
              <a:rPr lang="en-SG" sz="2800" dirty="0"/>
              <a:t> of physical </a:t>
            </a:r>
            <a:r>
              <a:rPr lang="en-SG" sz="2800" dirty="0" smtClean="0"/>
              <a:t>memory</a:t>
            </a:r>
          </a:p>
          <a:p>
            <a:pPr marL="0" indent="0">
              <a:buNone/>
            </a:pPr>
            <a:r>
              <a:rPr lang="en-US" sz="2800" dirty="0" smtClean="0"/>
              <a:t>c) </a:t>
            </a:r>
            <a:r>
              <a:rPr lang="en-SG" sz="2800" dirty="0" smtClean="0"/>
              <a:t>If </a:t>
            </a:r>
            <a:r>
              <a:rPr lang="en-SG" sz="2800" dirty="0"/>
              <a:t>an inverted page table is used, how many entries are there</a:t>
            </a:r>
            <a:r>
              <a:rPr lang="en-SG" sz="2800" dirty="0" smtClean="0"/>
              <a:t>?</a:t>
            </a:r>
          </a:p>
          <a:p>
            <a:pPr marL="0" indent="0">
              <a:buNone/>
            </a:pPr>
            <a:r>
              <a:rPr lang="en-SG" sz="28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SG" dirty="0">
                <a:solidFill>
                  <a:srgbClr val="FF0000"/>
                </a:solidFill>
              </a:rPr>
              <a:t>2</a:t>
            </a:r>
            <a:r>
              <a:rPr lang="en-SG" baseline="30000" dirty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3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D397AC1-290C-4682-8AA7-C4A98B220F1F}" type="slidenum">
              <a:rPr kumimoji="0" lang="en-US" altLang="zh-TW" smtClean="0"/>
              <a:pPr eaLnBrk="1" hangingPunct="1"/>
              <a:t>17</a:t>
            </a:fld>
            <a:endParaRPr kumimoji="0" lang="en-US" altLang="zh-TW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46871" y="5163234"/>
            <a:ext cx="138684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33800" y="5163234"/>
            <a:ext cx="16002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4633009"/>
            <a:ext cx="19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Physical Address</a:t>
            </a:r>
            <a:endParaRPr lang="en-US" u="sng" dirty="0"/>
          </a:p>
        </p:txBody>
      </p:sp>
      <p:sp>
        <p:nvSpPr>
          <p:cNvPr id="13" name="Rectangle 12"/>
          <p:cNvSpPr/>
          <p:nvPr/>
        </p:nvSpPr>
        <p:spPr>
          <a:xfrm>
            <a:off x="2624790" y="5163234"/>
            <a:ext cx="9669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Frame</a:t>
            </a:r>
          </a:p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06825" y="5148330"/>
            <a:ext cx="787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Page </a:t>
            </a:r>
          </a:p>
          <a:p>
            <a:pPr algn="ctr"/>
            <a:r>
              <a:rPr lang="en-US" dirty="0" smtClean="0"/>
              <a:t>offset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 bwMode="auto">
          <a:xfrm>
            <a:off x="1839531" y="3654618"/>
            <a:ext cx="1359387" cy="1634158"/>
          </a:xfrm>
          <a:custGeom>
            <a:avLst/>
            <a:gdLst>
              <a:gd name="connsiteX0" fmla="*/ 0 w 1359387"/>
              <a:gd name="connsiteY0" fmla="*/ 6080 h 2118216"/>
              <a:gd name="connsiteX1" fmla="*/ 1223493 w 1359387"/>
              <a:gd name="connsiteY1" fmla="*/ 328052 h 2118216"/>
              <a:gd name="connsiteX2" fmla="*/ 1275009 w 1359387"/>
              <a:gd name="connsiteY2" fmla="*/ 2118216 h 211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9387" h="2118216">
                <a:moveTo>
                  <a:pt x="0" y="6080"/>
                </a:moveTo>
                <a:cubicBezTo>
                  <a:pt x="505496" y="-8946"/>
                  <a:pt x="1010992" y="-23971"/>
                  <a:pt x="1223493" y="328052"/>
                </a:cubicBezTo>
                <a:cubicBezTo>
                  <a:pt x="1435994" y="680075"/>
                  <a:pt x="1355501" y="1399145"/>
                  <a:pt x="1275009" y="2118216"/>
                </a:cubicBezTo>
              </a:path>
            </a:pathLst>
          </a:custGeom>
          <a:noFill/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03664" y="586740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20 bits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08755" y="586740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10 bits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02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/>
      <p:bldP spid="17" grpId="0" animBg="1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Q1 (2)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 smtClean="0"/>
              <a:t>When a new process requests memory, the following method is employed:  </a:t>
            </a:r>
          </a:p>
          <a:p>
            <a:pPr lvl="1"/>
            <a:r>
              <a:rPr lang="en-US" sz="2400" smtClean="0"/>
              <a:t>STEP 1: Use the Best-fit algorithm to allocate memory for this new process. Do Step 2 only if there is no hole which fits the memory request. </a:t>
            </a:r>
          </a:p>
          <a:p>
            <a:pPr lvl="1"/>
            <a:r>
              <a:rPr lang="en-US" sz="2400" smtClean="0"/>
              <a:t>STEP 2: Do memory compaction by moving occupied partitions towards lower memory addresses. Compaction stops when a sufficiently large hole is formed for the new memory request. If, at the end of compaction, there is still insufficient space, the process requesting for more memory is blocked</a:t>
            </a:r>
            <a:r>
              <a:rPr lang="en-US" smtClean="0"/>
              <a:t>. </a:t>
            </a:r>
          </a:p>
        </p:txBody>
      </p:sp>
      <p:sp>
        <p:nvSpPr>
          <p:cNvPr id="41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A0E6691-BBC2-4856-B717-CB5583F5E6E2}" type="slidenum">
              <a:rPr kumimoji="0" lang="en-US" altLang="zh-TW" smtClean="0"/>
              <a:pPr eaLnBrk="1" hangingPunct="1"/>
              <a:t>2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Q1 (3)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400" smtClean="0"/>
              <a:t>The Operating System receives three new memory requirements from processes: 600, 250 and 1050 words (requested in this order).  </a:t>
            </a:r>
          </a:p>
          <a:p>
            <a:pPr marL="0" indent="0">
              <a:buFontTx/>
              <a:buNone/>
            </a:pPr>
            <a:r>
              <a:rPr lang="en-US" sz="2400" smtClean="0"/>
              <a:t> a) Show the memory allocation after all three requests have been serviced.  </a:t>
            </a:r>
          </a:p>
          <a:p>
            <a:pPr marL="0" indent="0">
              <a:buFontTx/>
              <a:buNone/>
            </a:pPr>
            <a:r>
              <a:rPr lang="en-US" sz="2400" smtClean="0"/>
              <a:t> b) If the algorithm in Step 1 had been First-fit, show the memory allocation after all three requests have been serviced.  </a:t>
            </a:r>
          </a:p>
          <a:p>
            <a:pPr marL="0" indent="0">
              <a:buFontTx/>
              <a:buNone/>
            </a:pPr>
            <a:r>
              <a:rPr lang="en-US" sz="2400" smtClean="0"/>
              <a:t> c) In this particular case, which algorithm yields a lower overhead in terms of total relocation of occupied partitions? </a:t>
            </a:r>
          </a:p>
        </p:txBody>
      </p:sp>
      <p:sp>
        <p:nvSpPr>
          <p:cNvPr id="51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A9A02680-9552-4E11-8ED3-E43E8BDC430C}" type="slidenum">
              <a:rPr kumimoji="0" lang="en-US" altLang="zh-TW" smtClean="0"/>
              <a:pPr eaLnBrk="1" hangingPunct="1"/>
              <a:t>3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Q1 (Best Fit)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844550" y="1676400"/>
            <a:ext cx="1295400" cy="457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457200" y="1462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228600" y="19192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1000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844550" y="2133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234950" y="23764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2200</a:t>
            </a: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844550" y="2590800"/>
            <a:ext cx="1295400" cy="457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844550" y="30480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234950" y="28194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3100</a:t>
            </a:r>
          </a:p>
        </p:txBody>
      </p:sp>
      <p:sp>
        <p:nvSpPr>
          <p:cNvPr id="6155" name="Text Box 12"/>
          <p:cNvSpPr txBox="1">
            <a:spLocks noChangeArrowheads="1"/>
          </p:cNvSpPr>
          <p:nvPr/>
        </p:nvSpPr>
        <p:spPr bwMode="auto">
          <a:xfrm>
            <a:off x="234950" y="32908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3800</a:t>
            </a:r>
          </a:p>
        </p:txBody>
      </p:sp>
      <p:sp>
        <p:nvSpPr>
          <p:cNvPr id="5132" name="Rectangle 13"/>
          <p:cNvSpPr>
            <a:spLocks noChangeArrowheads="1"/>
          </p:cNvSpPr>
          <p:nvPr/>
        </p:nvSpPr>
        <p:spPr bwMode="auto">
          <a:xfrm>
            <a:off x="844550" y="3505200"/>
            <a:ext cx="1295400" cy="457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6157" name="Rectangle 14"/>
          <p:cNvSpPr>
            <a:spLocks noChangeArrowheads="1"/>
          </p:cNvSpPr>
          <p:nvPr/>
        </p:nvSpPr>
        <p:spPr bwMode="auto">
          <a:xfrm>
            <a:off x="844550" y="3962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Text Box 15"/>
          <p:cNvSpPr txBox="1">
            <a:spLocks noChangeArrowheads="1"/>
          </p:cNvSpPr>
          <p:nvPr/>
        </p:nvSpPr>
        <p:spPr bwMode="auto">
          <a:xfrm>
            <a:off x="234950" y="37480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4000</a:t>
            </a:r>
          </a:p>
        </p:txBody>
      </p:sp>
      <p:sp>
        <p:nvSpPr>
          <p:cNvPr id="6159" name="Text Box 16"/>
          <p:cNvSpPr txBox="1">
            <a:spLocks noChangeArrowheads="1"/>
          </p:cNvSpPr>
          <p:nvPr/>
        </p:nvSpPr>
        <p:spPr bwMode="auto">
          <a:xfrm>
            <a:off x="234950" y="4267200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/>
              <a:t>4400</a:t>
            </a:r>
            <a:endParaRPr lang="en-US" altLang="zh-TW" dirty="0"/>
          </a:p>
        </p:txBody>
      </p:sp>
      <p:sp>
        <p:nvSpPr>
          <p:cNvPr id="6160" name="Rectangle 17"/>
          <p:cNvSpPr>
            <a:spLocks noChangeArrowheads="1"/>
          </p:cNvSpPr>
          <p:nvPr/>
        </p:nvSpPr>
        <p:spPr bwMode="auto">
          <a:xfrm>
            <a:off x="844550" y="4419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Rectangle 18"/>
          <p:cNvSpPr>
            <a:spLocks noChangeArrowheads="1"/>
          </p:cNvSpPr>
          <p:nvPr/>
        </p:nvSpPr>
        <p:spPr bwMode="auto">
          <a:xfrm>
            <a:off x="844550" y="4876800"/>
            <a:ext cx="1295400" cy="457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6162" name="Text Box 19"/>
          <p:cNvSpPr txBox="1">
            <a:spLocks noChangeArrowheads="1"/>
          </p:cNvSpPr>
          <p:nvPr/>
        </p:nvSpPr>
        <p:spPr bwMode="auto">
          <a:xfrm>
            <a:off x="234950" y="46624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4600</a:t>
            </a:r>
          </a:p>
        </p:txBody>
      </p:sp>
      <p:sp>
        <p:nvSpPr>
          <p:cNvPr id="6163" name="Text Box 20"/>
          <p:cNvSpPr txBox="1">
            <a:spLocks noChangeArrowheads="1"/>
          </p:cNvSpPr>
          <p:nvPr/>
        </p:nvSpPr>
        <p:spPr bwMode="auto">
          <a:xfrm>
            <a:off x="228600" y="51196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4800</a:t>
            </a:r>
          </a:p>
        </p:txBody>
      </p:sp>
      <p:sp>
        <p:nvSpPr>
          <p:cNvPr id="6164" name="Text Box 21"/>
          <p:cNvSpPr txBox="1">
            <a:spLocks noChangeArrowheads="1"/>
          </p:cNvSpPr>
          <p:nvPr/>
        </p:nvSpPr>
        <p:spPr bwMode="auto">
          <a:xfrm>
            <a:off x="1149350" y="17526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1000</a:t>
            </a:r>
          </a:p>
        </p:txBody>
      </p:sp>
      <p:sp>
        <p:nvSpPr>
          <p:cNvPr id="6165" name="Text Box 22"/>
          <p:cNvSpPr txBox="1">
            <a:spLocks noChangeArrowheads="1"/>
          </p:cNvSpPr>
          <p:nvPr/>
        </p:nvSpPr>
        <p:spPr bwMode="auto">
          <a:xfrm>
            <a:off x="1149350" y="26670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900</a:t>
            </a:r>
          </a:p>
        </p:txBody>
      </p:sp>
      <p:sp>
        <p:nvSpPr>
          <p:cNvPr id="6166" name="Text Box 23"/>
          <p:cNvSpPr txBox="1">
            <a:spLocks noChangeArrowheads="1"/>
          </p:cNvSpPr>
          <p:nvPr/>
        </p:nvSpPr>
        <p:spPr bwMode="auto">
          <a:xfrm>
            <a:off x="1117600" y="35052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200</a:t>
            </a:r>
          </a:p>
        </p:txBody>
      </p:sp>
      <p:sp>
        <p:nvSpPr>
          <p:cNvPr id="6167" name="Text Box 24"/>
          <p:cNvSpPr txBox="1">
            <a:spLocks noChangeArrowheads="1"/>
          </p:cNvSpPr>
          <p:nvPr/>
        </p:nvSpPr>
        <p:spPr bwMode="auto">
          <a:xfrm>
            <a:off x="1117600" y="49530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200</a:t>
            </a:r>
          </a:p>
        </p:txBody>
      </p:sp>
      <p:sp>
        <p:nvSpPr>
          <p:cNvPr id="5166" name="AutoShape 46"/>
          <p:cNvSpPr>
            <a:spLocks noChangeArrowheads="1"/>
          </p:cNvSpPr>
          <p:nvPr/>
        </p:nvSpPr>
        <p:spPr bwMode="auto">
          <a:xfrm>
            <a:off x="2209800" y="35052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67" name="Text Box 47"/>
          <p:cNvSpPr txBox="1">
            <a:spLocks noChangeArrowheads="1"/>
          </p:cNvSpPr>
          <p:nvPr/>
        </p:nvSpPr>
        <p:spPr bwMode="auto">
          <a:xfrm>
            <a:off x="2292350" y="2632085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600</a:t>
            </a:r>
          </a:p>
        </p:txBody>
      </p:sp>
      <p:sp>
        <p:nvSpPr>
          <p:cNvPr id="5168" name="Rectangle 48"/>
          <p:cNvSpPr>
            <a:spLocks noChangeArrowheads="1"/>
          </p:cNvSpPr>
          <p:nvPr/>
        </p:nvSpPr>
        <p:spPr bwMode="auto">
          <a:xfrm>
            <a:off x="609600" y="2438400"/>
            <a:ext cx="1752600" cy="762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2736850" y="1371600"/>
            <a:ext cx="1911350" cy="4495800"/>
            <a:chOff x="2736850" y="1371600"/>
            <a:chExt cx="1911350" cy="4495800"/>
          </a:xfrm>
        </p:grpSpPr>
        <p:sp>
          <p:nvSpPr>
            <p:cNvPr id="5179" name="Rectangle 25"/>
            <p:cNvSpPr>
              <a:spLocks noChangeArrowheads="1"/>
            </p:cNvSpPr>
            <p:nvPr/>
          </p:nvSpPr>
          <p:spPr bwMode="auto">
            <a:xfrm>
              <a:off x="3352800" y="1585913"/>
              <a:ext cx="12954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新細明體" charset="-120"/>
              </a:endParaRPr>
            </a:p>
          </p:txBody>
        </p:sp>
        <p:sp>
          <p:nvSpPr>
            <p:cNvPr id="6211" name="Text Box 26"/>
            <p:cNvSpPr txBox="1">
              <a:spLocks noChangeArrowheads="1"/>
            </p:cNvSpPr>
            <p:nvPr/>
          </p:nvSpPr>
          <p:spPr bwMode="auto">
            <a:xfrm>
              <a:off x="2965450" y="13716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6212" name="Text Box 27"/>
            <p:cNvSpPr txBox="1">
              <a:spLocks noChangeArrowheads="1"/>
            </p:cNvSpPr>
            <p:nvPr/>
          </p:nvSpPr>
          <p:spPr bwMode="auto">
            <a:xfrm>
              <a:off x="2736850" y="1828800"/>
              <a:ext cx="692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1000</a:t>
              </a:r>
            </a:p>
          </p:txBody>
        </p:sp>
        <p:sp>
          <p:nvSpPr>
            <p:cNvPr id="6213" name="Rectangle 28"/>
            <p:cNvSpPr>
              <a:spLocks noChangeArrowheads="1"/>
            </p:cNvSpPr>
            <p:nvPr/>
          </p:nvSpPr>
          <p:spPr bwMode="auto">
            <a:xfrm>
              <a:off x="3352800" y="2043113"/>
              <a:ext cx="1295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4" name="Text Box 29"/>
            <p:cNvSpPr txBox="1">
              <a:spLocks noChangeArrowheads="1"/>
            </p:cNvSpPr>
            <p:nvPr/>
          </p:nvSpPr>
          <p:spPr bwMode="auto">
            <a:xfrm>
              <a:off x="2743200" y="2286000"/>
              <a:ext cx="692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2200</a:t>
              </a:r>
            </a:p>
          </p:txBody>
        </p:sp>
        <p:sp>
          <p:nvSpPr>
            <p:cNvPr id="6215" name="Rectangle 30"/>
            <p:cNvSpPr>
              <a:spLocks noChangeArrowheads="1"/>
            </p:cNvSpPr>
            <p:nvPr/>
          </p:nvSpPr>
          <p:spPr bwMode="auto">
            <a:xfrm>
              <a:off x="3352800" y="2489200"/>
              <a:ext cx="1295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6" name="Rectangle 31"/>
            <p:cNvSpPr>
              <a:spLocks noChangeArrowheads="1"/>
            </p:cNvSpPr>
            <p:nvPr/>
          </p:nvSpPr>
          <p:spPr bwMode="auto">
            <a:xfrm>
              <a:off x="3352800" y="3429000"/>
              <a:ext cx="1295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7" name="Text Box 32"/>
            <p:cNvSpPr txBox="1">
              <a:spLocks noChangeArrowheads="1"/>
            </p:cNvSpPr>
            <p:nvPr/>
          </p:nvSpPr>
          <p:spPr bwMode="auto">
            <a:xfrm>
              <a:off x="2743200" y="3200400"/>
              <a:ext cx="692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3100</a:t>
              </a:r>
            </a:p>
          </p:txBody>
        </p:sp>
        <p:sp>
          <p:nvSpPr>
            <p:cNvPr id="6218" name="Text Box 33"/>
            <p:cNvSpPr txBox="1">
              <a:spLocks noChangeArrowheads="1"/>
            </p:cNvSpPr>
            <p:nvPr/>
          </p:nvSpPr>
          <p:spPr bwMode="auto">
            <a:xfrm>
              <a:off x="2743200" y="3671888"/>
              <a:ext cx="692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3800</a:t>
              </a:r>
            </a:p>
          </p:txBody>
        </p:sp>
        <p:sp>
          <p:nvSpPr>
            <p:cNvPr id="5188" name="Rectangle 34"/>
            <p:cNvSpPr>
              <a:spLocks noChangeArrowheads="1"/>
            </p:cNvSpPr>
            <p:nvPr/>
          </p:nvSpPr>
          <p:spPr bwMode="auto">
            <a:xfrm>
              <a:off x="3352800" y="3886200"/>
              <a:ext cx="12954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新細明體" charset="-120"/>
              </a:endParaRPr>
            </a:p>
          </p:txBody>
        </p:sp>
        <p:sp>
          <p:nvSpPr>
            <p:cNvPr id="6220" name="Rectangle 35"/>
            <p:cNvSpPr>
              <a:spLocks noChangeArrowheads="1"/>
            </p:cNvSpPr>
            <p:nvPr/>
          </p:nvSpPr>
          <p:spPr bwMode="auto">
            <a:xfrm>
              <a:off x="3352800" y="4343400"/>
              <a:ext cx="1295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Text Box 36"/>
            <p:cNvSpPr txBox="1">
              <a:spLocks noChangeArrowheads="1"/>
            </p:cNvSpPr>
            <p:nvPr/>
          </p:nvSpPr>
          <p:spPr bwMode="auto">
            <a:xfrm>
              <a:off x="2743200" y="4129088"/>
              <a:ext cx="692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4000</a:t>
              </a:r>
            </a:p>
          </p:txBody>
        </p:sp>
        <p:sp>
          <p:nvSpPr>
            <p:cNvPr id="6222" name="Text Box 37"/>
            <p:cNvSpPr txBox="1">
              <a:spLocks noChangeArrowheads="1"/>
            </p:cNvSpPr>
            <p:nvPr/>
          </p:nvSpPr>
          <p:spPr bwMode="auto">
            <a:xfrm>
              <a:off x="2743200" y="4648200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dirty="0" smtClean="0"/>
                <a:t>4400</a:t>
              </a:r>
              <a:endParaRPr lang="en-US" altLang="zh-TW" dirty="0"/>
            </a:p>
          </p:txBody>
        </p:sp>
        <p:sp>
          <p:nvSpPr>
            <p:cNvPr id="6223" name="Rectangle 38"/>
            <p:cNvSpPr>
              <a:spLocks noChangeArrowheads="1"/>
            </p:cNvSpPr>
            <p:nvPr/>
          </p:nvSpPr>
          <p:spPr bwMode="auto">
            <a:xfrm>
              <a:off x="3352800" y="4800600"/>
              <a:ext cx="1295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Rectangle 39"/>
            <p:cNvSpPr>
              <a:spLocks noChangeArrowheads="1"/>
            </p:cNvSpPr>
            <p:nvPr/>
          </p:nvSpPr>
          <p:spPr bwMode="auto">
            <a:xfrm>
              <a:off x="3352800" y="5257800"/>
              <a:ext cx="12954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新細明體" charset="-120"/>
              </a:endParaRPr>
            </a:p>
          </p:txBody>
        </p:sp>
        <p:sp>
          <p:nvSpPr>
            <p:cNvPr id="6225" name="Text Box 40"/>
            <p:cNvSpPr txBox="1">
              <a:spLocks noChangeArrowheads="1"/>
            </p:cNvSpPr>
            <p:nvPr/>
          </p:nvSpPr>
          <p:spPr bwMode="auto">
            <a:xfrm>
              <a:off x="2743200" y="5043488"/>
              <a:ext cx="692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4600</a:t>
              </a:r>
            </a:p>
          </p:txBody>
        </p:sp>
        <p:sp>
          <p:nvSpPr>
            <p:cNvPr id="6226" name="Text Box 41"/>
            <p:cNvSpPr txBox="1">
              <a:spLocks noChangeArrowheads="1"/>
            </p:cNvSpPr>
            <p:nvPr/>
          </p:nvSpPr>
          <p:spPr bwMode="auto">
            <a:xfrm>
              <a:off x="2736850" y="5500688"/>
              <a:ext cx="692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4800</a:t>
              </a:r>
            </a:p>
          </p:txBody>
        </p:sp>
        <p:sp>
          <p:nvSpPr>
            <p:cNvPr id="6227" name="Text Box 42"/>
            <p:cNvSpPr txBox="1">
              <a:spLocks noChangeArrowheads="1"/>
            </p:cNvSpPr>
            <p:nvPr/>
          </p:nvSpPr>
          <p:spPr bwMode="auto">
            <a:xfrm>
              <a:off x="3657600" y="1662113"/>
              <a:ext cx="692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1000</a:t>
              </a:r>
            </a:p>
          </p:txBody>
        </p:sp>
        <p:sp>
          <p:nvSpPr>
            <p:cNvPr id="6228" name="Text Box 43"/>
            <p:cNvSpPr txBox="1">
              <a:spLocks noChangeArrowheads="1"/>
            </p:cNvSpPr>
            <p:nvPr/>
          </p:nvSpPr>
          <p:spPr bwMode="auto">
            <a:xfrm>
              <a:off x="3657600" y="2590800"/>
              <a:ext cx="565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600</a:t>
              </a:r>
            </a:p>
          </p:txBody>
        </p:sp>
        <p:sp>
          <p:nvSpPr>
            <p:cNvPr id="6229" name="Text Box 44"/>
            <p:cNvSpPr txBox="1">
              <a:spLocks noChangeArrowheads="1"/>
            </p:cNvSpPr>
            <p:nvPr/>
          </p:nvSpPr>
          <p:spPr bwMode="auto">
            <a:xfrm>
              <a:off x="3625850" y="3886200"/>
              <a:ext cx="565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200</a:t>
              </a:r>
            </a:p>
          </p:txBody>
        </p:sp>
        <p:sp>
          <p:nvSpPr>
            <p:cNvPr id="6230" name="Text Box 45"/>
            <p:cNvSpPr txBox="1">
              <a:spLocks noChangeArrowheads="1"/>
            </p:cNvSpPr>
            <p:nvPr/>
          </p:nvSpPr>
          <p:spPr bwMode="auto">
            <a:xfrm>
              <a:off x="3625850" y="5334000"/>
              <a:ext cx="565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200</a:t>
              </a:r>
            </a:p>
          </p:txBody>
        </p:sp>
        <p:sp>
          <p:nvSpPr>
            <p:cNvPr id="5200" name="Rectangle 49"/>
            <p:cNvSpPr>
              <a:spLocks noChangeArrowheads="1"/>
            </p:cNvSpPr>
            <p:nvPr/>
          </p:nvSpPr>
          <p:spPr bwMode="auto">
            <a:xfrm>
              <a:off x="3352800" y="2959100"/>
              <a:ext cx="12954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新細明體" charset="-120"/>
              </a:endParaRPr>
            </a:p>
          </p:txBody>
        </p:sp>
        <p:sp>
          <p:nvSpPr>
            <p:cNvPr id="6232" name="Text Box 50"/>
            <p:cNvSpPr txBox="1">
              <a:spLocks noChangeArrowheads="1"/>
            </p:cNvSpPr>
            <p:nvPr/>
          </p:nvSpPr>
          <p:spPr bwMode="auto">
            <a:xfrm>
              <a:off x="36576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300</a:t>
              </a:r>
            </a:p>
          </p:txBody>
        </p:sp>
        <p:sp>
          <p:nvSpPr>
            <p:cNvPr id="6233" name="Text Box 51"/>
            <p:cNvSpPr txBox="1">
              <a:spLocks noChangeArrowheads="1"/>
            </p:cNvSpPr>
            <p:nvPr/>
          </p:nvSpPr>
          <p:spPr bwMode="auto">
            <a:xfrm>
              <a:off x="2743200" y="2757488"/>
              <a:ext cx="692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2800</a:t>
              </a:r>
            </a:p>
          </p:txBody>
        </p:sp>
      </p:grp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5251450" y="1371600"/>
            <a:ext cx="1911350" cy="4953000"/>
            <a:chOff x="5251450" y="1371600"/>
            <a:chExt cx="1911350" cy="4953000"/>
          </a:xfrm>
        </p:grpSpPr>
        <p:sp>
          <p:nvSpPr>
            <p:cNvPr id="5152" name="Rectangle 52"/>
            <p:cNvSpPr>
              <a:spLocks noChangeArrowheads="1"/>
            </p:cNvSpPr>
            <p:nvPr/>
          </p:nvSpPr>
          <p:spPr bwMode="auto">
            <a:xfrm>
              <a:off x="5867400" y="1585913"/>
              <a:ext cx="12954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新細明體" charset="-120"/>
              </a:endParaRPr>
            </a:p>
          </p:txBody>
        </p:sp>
        <p:sp>
          <p:nvSpPr>
            <p:cNvPr id="6184" name="Text Box 53"/>
            <p:cNvSpPr txBox="1">
              <a:spLocks noChangeArrowheads="1"/>
            </p:cNvSpPr>
            <p:nvPr/>
          </p:nvSpPr>
          <p:spPr bwMode="auto">
            <a:xfrm>
              <a:off x="5480050" y="13716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6185" name="Text Box 54"/>
            <p:cNvSpPr txBox="1">
              <a:spLocks noChangeArrowheads="1"/>
            </p:cNvSpPr>
            <p:nvPr/>
          </p:nvSpPr>
          <p:spPr bwMode="auto">
            <a:xfrm>
              <a:off x="5251450" y="1828800"/>
              <a:ext cx="692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1000</a:t>
              </a:r>
            </a:p>
          </p:txBody>
        </p:sp>
        <p:sp>
          <p:nvSpPr>
            <p:cNvPr id="6186" name="Rectangle 55"/>
            <p:cNvSpPr>
              <a:spLocks noChangeArrowheads="1"/>
            </p:cNvSpPr>
            <p:nvPr/>
          </p:nvSpPr>
          <p:spPr bwMode="auto">
            <a:xfrm>
              <a:off x="5867400" y="2043113"/>
              <a:ext cx="1295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Text Box 56"/>
            <p:cNvSpPr txBox="1">
              <a:spLocks noChangeArrowheads="1"/>
            </p:cNvSpPr>
            <p:nvPr/>
          </p:nvSpPr>
          <p:spPr bwMode="auto">
            <a:xfrm>
              <a:off x="5257800" y="2286000"/>
              <a:ext cx="692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2200</a:t>
              </a:r>
            </a:p>
          </p:txBody>
        </p:sp>
        <p:sp>
          <p:nvSpPr>
            <p:cNvPr id="6188" name="Rectangle 57"/>
            <p:cNvSpPr>
              <a:spLocks noChangeArrowheads="1"/>
            </p:cNvSpPr>
            <p:nvPr/>
          </p:nvSpPr>
          <p:spPr bwMode="auto">
            <a:xfrm>
              <a:off x="5867400" y="2489200"/>
              <a:ext cx="1295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Rectangle 58"/>
            <p:cNvSpPr>
              <a:spLocks noChangeArrowheads="1"/>
            </p:cNvSpPr>
            <p:nvPr/>
          </p:nvSpPr>
          <p:spPr bwMode="auto">
            <a:xfrm>
              <a:off x="5867400" y="3886200"/>
              <a:ext cx="1295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Text Box 59"/>
            <p:cNvSpPr txBox="1">
              <a:spLocks noChangeArrowheads="1"/>
            </p:cNvSpPr>
            <p:nvPr/>
          </p:nvSpPr>
          <p:spPr bwMode="auto">
            <a:xfrm>
              <a:off x="5257800" y="3657600"/>
              <a:ext cx="692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3100</a:t>
              </a:r>
            </a:p>
          </p:txBody>
        </p:sp>
        <p:sp>
          <p:nvSpPr>
            <p:cNvPr id="6191" name="Text Box 60"/>
            <p:cNvSpPr txBox="1">
              <a:spLocks noChangeArrowheads="1"/>
            </p:cNvSpPr>
            <p:nvPr/>
          </p:nvSpPr>
          <p:spPr bwMode="auto">
            <a:xfrm>
              <a:off x="5257800" y="4129088"/>
              <a:ext cx="692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3800</a:t>
              </a:r>
            </a:p>
          </p:txBody>
        </p:sp>
        <p:sp>
          <p:nvSpPr>
            <p:cNvPr id="5161" name="Rectangle 61"/>
            <p:cNvSpPr>
              <a:spLocks noChangeArrowheads="1"/>
            </p:cNvSpPr>
            <p:nvPr/>
          </p:nvSpPr>
          <p:spPr bwMode="auto">
            <a:xfrm>
              <a:off x="5867400" y="4343400"/>
              <a:ext cx="12954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新細明體" charset="-120"/>
              </a:endParaRPr>
            </a:p>
          </p:txBody>
        </p:sp>
        <p:sp>
          <p:nvSpPr>
            <p:cNvPr id="6193" name="Rectangle 62"/>
            <p:cNvSpPr>
              <a:spLocks noChangeArrowheads="1"/>
            </p:cNvSpPr>
            <p:nvPr/>
          </p:nvSpPr>
          <p:spPr bwMode="auto">
            <a:xfrm>
              <a:off x="5867400" y="4800600"/>
              <a:ext cx="1295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4" name="Text Box 63"/>
            <p:cNvSpPr txBox="1">
              <a:spLocks noChangeArrowheads="1"/>
            </p:cNvSpPr>
            <p:nvPr/>
          </p:nvSpPr>
          <p:spPr bwMode="auto">
            <a:xfrm>
              <a:off x="5257800" y="4586288"/>
              <a:ext cx="692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4000</a:t>
              </a:r>
            </a:p>
          </p:txBody>
        </p:sp>
        <p:sp>
          <p:nvSpPr>
            <p:cNvPr id="6195" name="Text Box 64"/>
            <p:cNvSpPr txBox="1">
              <a:spLocks noChangeArrowheads="1"/>
            </p:cNvSpPr>
            <p:nvPr/>
          </p:nvSpPr>
          <p:spPr bwMode="auto">
            <a:xfrm>
              <a:off x="5257800" y="5105400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dirty="0" smtClean="0"/>
                <a:t>4400</a:t>
              </a:r>
              <a:endParaRPr lang="en-US" altLang="zh-TW" dirty="0"/>
            </a:p>
          </p:txBody>
        </p:sp>
        <p:sp>
          <p:nvSpPr>
            <p:cNvPr id="6196" name="Rectangle 65"/>
            <p:cNvSpPr>
              <a:spLocks noChangeArrowheads="1"/>
            </p:cNvSpPr>
            <p:nvPr/>
          </p:nvSpPr>
          <p:spPr bwMode="auto">
            <a:xfrm>
              <a:off x="5867400" y="5257800"/>
              <a:ext cx="1295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5867400" y="5715000"/>
              <a:ext cx="12954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新細明體" charset="-120"/>
              </a:endParaRPr>
            </a:p>
          </p:txBody>
        </p:sp>
        <p:sp>
          <p:nvSpPr>
            <p:cNvPr id="6198" name="Text Box 67"/>
            <p:cNvSpPr txBox="1">
              <a:spLocks noChangeArrowheads="1"/>
            </p:cNvSpPr>
            <p:nvPr/>
          </p:nvSpPr>
          <p:spPr bwMode="auto">
            <a:xfrm>
              <a:off x="5257800" y="5500688"/>
              <a:ext cx="692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4600</a:t>
              </a:r>
            </a:p>
          </p:txBody>
        </p:sp>
        <p:sp>
          <p:nvSpPr>
            <p:cNvPr id="6199" name="Text Box 68"/>
            <p:cNvSpPr txBox="1">
              <a:spLocks noChangeArrowheads="1"/>
            </p:cNvSpPr>
            <p:nvPr/>
          </p:nvSpPr>
          <p:spPr bwMode="auto">
            <a:xfrm>
              <a:off x="5251450" y="5957888"/>
              <a:ext cx="692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4800</a:t>
              </a:r>
            </a:p>
          </p:txBody>
        </p:sp>
        <p:sp>
          <p:nvSpPr>
            <p:cNvPr id="6200" name="Text Box 69"/>
            <p:cNvSpPr txBox="1">
              <a:spLocks noChangeArrowheads="1"/>
            </p:cNvSpPr>
            <p:nvPr/>
          </p:nvSpPr>
          <p:spPr bwMode="auto">
            <a:xfrm>
              <a:off x="6172200" y="1662113"/>
              <a:ext cx="692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1000</a:t>
              </a:r>
            </a:p>
          </p:txBody>
        </p:sp>
        <p:sp>
          <p:nvSpPr>
            <p:cNvPr id="6201" name="Text Box 70"/>
            <p:cNvSpPr txBox="1">
              <a:spLocks noChangeArrowheads="1"/>
            </p:cNvSpPr>
            <p:nvPr/>
          </p:nvSpPr>
          <p:spPr bwMode="auto">
            <a:xfrm>
              <a:off x="6172200" y="2590800"/>
              <a:ext cx="565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600</a:t>
              </a:r>
            </a:p>
          </p:txBody>
        </p:sp>
        <p:sp>
          <p:nvSpPr>
            <p:cNvPr id="6202" name="Text Box 71"/>
            <p:cNvSpPr txBox="1">
              <a:spLocks noChangeArrowheads="1"/>
            </p:cNvSpPr>
            <p:nvPr/>
          </p:nvSpPr>
          <p:spPr bwMode="auto">
            <a:xfrm>
              <a:off x="6140450" y="4343400"/>
              <a:ext cx="565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200</a:t>
              </a:r>
            </a:p>
          </p:txBody>
        </p:sp>
        <p:sp>
          <p:nvSpPr>
            <p:cNvPr id="6203" name="Text Box 72"/>
            <p:cNvSpPr txBox="1">
              <a:spLocks noChangeArrowheads="1"/>
            </p:cNvSpPr>
            <p:nvPr/>
          </p:nvSpPr>
          <p:spPr bwMode="auto">
            <a:xfrm>
              <a:off x="6140450" y="5791200"/>
              <a:ext cx="565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200</a:t>
              </a:r>
            </a:p>
          </p:txBody>
        </p:sp>
        <p:sp>
          <p:nvSpPr>
            <p:cNvPr id="6204" name="Rectangle 75"/>
            <p:cNvSpPr>
              <a:spLocks noChangeArrowheads="1"/>
            </p:cNvSpPr>
            <p:nvPr/>
          </p:nvSpPr>
          <p:spPr bwMode="auto">
            <a:xfrm>
              <a:off x="5867400" y="2959100"/>
              <a:ext cx="1295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Text Box 76"/>
            <p:cNvSpPr txBox="1">
              <a:spLocks noChangeArrowheads="1"/>
            </p:cNvSpPr>
            <p:nvPr/>
          </p:nvSpPr>
          <p:spPr bwMode="auto">
            <a:xfrm>
              <a:off x="6172200" y="3519488"/>
              <a:ext cx="438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50</a:t>
              </a:r>
            </a:p>
          </p:txBody>
        </p:sp>
        <p:sp>
          <p:nvSpPr>
            <p:cNvPr id="6206" name="Text Box 77"/>
            <p:cNvSpPr txBox="1">
              <a:spLocks noChangeArrowheads="1"/>
            </p:cNvSpPr>
            <p:nvPr/>
          </p:nvSpPr>
          <p:spPr bwMode="auto">
            <a:xfrm>
              <a:off x="5257800" y="2757488"/>
              <a:ext cx="692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2800</a:t>
              </a:r>
            </a:p>
          </p:txBody>
        </p:sp>
        <p:sp>
          <p:nvSpPr>
            <p:cNvPr id="6207" name="Text Box 78"/>
            <p:cNvSpPr txBox="1">
              <a:spLocks noChangeArrowheads="1"/>
            </p:cNvSpPr>
            <p:nvPr/>
          </p:nvSpPr>
          <p:spPr bwMode="auto">
            <a:xfrm>
              <a:off x="6172200" y="3048000"/>
              <a:ext cx="565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250</a:t>
              </a:r>
            </a:p>
          </p:txBody>
        </p:sp>
        <p:sp>
          <p:nvSpPr>
            <p:cNvPr id="5177" name="Rectangle 79"/>
            <p:cNvSpPr>
              <a:spLocks noChangeArrowheads="1"/>
            </p:cNvSpPr>
            <p:nvPr/>
          </p:nvSpPr>
          <p:spPr bwMode="auto"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新細明體" charset="-120"/>
                </a:rPr>
                <a:t>50</a:t>
              </a:r>
            </a:p>
          </p:txBody>
        </p:sp>
        <p:sp>
          <p:nvSpPr>
            <p:cNvPr id="6209" name="Text Box 80"/>
            <p:cNvSpPr txBox="1">
              <a:spLocks noChangeArrowheads="1"/>
            </p:cNvSpPr>
            <p:nvPr/>
          </p:nvSpPr>
          <p:spPr bwMode="auto">
            <a:xfrm>
              <a:off x="5257800" y="3214688"/>
              <a:ext cx="692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3050</a:t>
              </a:r>
            </a:p>
          </p:txBody>
        </p:sp>
      </p:grpSp>
      <p:sp>
        <p:nvSpPr>
          <p:cNvPr id="5201" name="Rectangle 81"/>
          <p:cNvSpPr>
            <a:spLocks noChangeArrowheads="1"/>
          </p:cNvSpPr>
          <p:nvPr/>
        </p:nvSpPr>
        <p:spPr bwMode="auto">
          <a:xfrm>
            <a:off x="3124200" y="2819400"/>
            <a:ext cx="1752600" cy="762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2" name="AutoShape 82"/>
          <p:cNvSpPr>
            <a:spLocks noChangeArrowheads="1"/>
          </p:cNvSpPr>
          <p:nvPr/>
        </p:nvSpPr>
        <p:spPr bwMode="auto">
          <a:xfrm>
            <a:off x="4724400" y="35052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03" name="Text Box 83"/>
          <p:cNvSpPr txBox="1">
            <a:spLocks noChangeArrowheads="1"/>
          </p:cNvSpPr>
          <p:nvPr/>
        </p:nvSpPr>
        <p:spPr bwMode="auto">
          <a:xfrm>
            <a:off x="4816475" y="2917031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250</a:t>
            </a:r>
          </a:p>
        </p:txBody>
      </p:sp>
      <p:sp>
        <p:nvSpPr>
          <p:cNvPr id="6176" name="Rectangle 7"/>
          <p:cNvSpPr>
            <a:spLocks noChangeArrowheads="1"/>
          </p:cNvSpPr>
          <p:nvPr/>
        </p:nvSpPr>
        <p:spPr bwMode="auto">
          <a:xfrm>
            <a:off x="152400" y="5873750"/>
            <a:ext cx="936625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TextBox 8"/>
          <p:cNvSpPr txBox="1">
            <a:spLocks noChangeArrowheads="1"/>
          </p:cNvSpPr>
          <p:nvPr/>
        </p:nvSpPr>
        <p:spPr bwMode="auto">
          <a:xfrm>
            <a:off x="1120775" y="5873750"/>
            <a:ext cx="1160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Occupied</a:t>
            </a:r>
          </a:p>
        </p:txBody>
      </p:sp>
      <p:sp>
        <p:nvSpPr>
          <p:cNvPr id="85" name="Rectangle 7"/>
          <p:cNvSpPr>
            <a:spLocks noChangeArrowheads="1"/>
          </p:cNvSpPr>
          <p:nvPr/>
        </p:nvSpPr>
        <p:spPr bwMode="auto">
          <a:xfrm>
            <a:off x="152400" y="6308725"/>
            <a:ext cx="936625" cy="3429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6179" name="TextBox 85"/>
          <p:cNvSpPr txBox="1">
            <a:spLocks noChangeArrowheads="1"/>
          </p:cNvSpPr>
          <p:nvPr/>
        </p:nvSpPr>
        <p:spPr bwMode="auto">
          <a:xfrm>
            <a:off x="1127125" y="6335713"/>
            <a:ext cx="658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Free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189163" y="1081088"/>
            <a:ext cx="673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Req:</a:t>
            </a:r>
          </a:p>
          <a:p>
            <a:pPr eaLnBrk="1" hangingPunct="1"/>
            <a:r>
              <a:rPr lang="en-US" b="1"/>
              <a:t>600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4724400" y="1081088"/>
            <a:ext cx="6715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Req:</a:t>
            </a:r>
          </a:p>
          <a:p>
            <a:pPr eaLnBrk="1" hangingPunct="1"/>
            <a:r>
              <a:rPr lang="en-US" b="1"/>
              <a:t>250</a:t>
            </a:r>
          </a:p>
        </p:txBody>
      </p:sp>
      <p:sp>
        <p:nvSpPr>
          <p:cNvPr id="61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24229BF-6CBC-4145-B4A6-2398D9316EF1}" type="slidenum">
              <a:rPr kumimoji="0" lang="en-US" altLang="zh-TW" smtClean="0"/>
              <a:pPr eaLnBrk="1" hangingPunct="1"/>
              <a:t>4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6" grpId="0" animBg="1"/>
      <p:bldP spid="5167" grpId="0"/>
      <p:bldP spid="5168" grpId="0" animBg="1"/>
      <p:bldP spid="5201" grpId="0" animBg="1"/>
      <p:bldP spid="5202" grpId="0" animBg="1"/>
      <p:bldP spid="5203" grpId="0"/>
      <p:bldP spid="10" grpId="0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Q1 </a:t>
            </a:r>
            <a:r>
              <a:rPr lang="en-US" altLang="zh-TW" smtClean="0"/>
              <a:t>(Best Fit)</a:t>
            </a:r>
            <a:endParaRPr lang="en-US" smtClean="0"/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1301750" y="1814513"/>
            <a:ext cx="1295400" cy="457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914400" y="1600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685800" y="20574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1000</a:t>
            </a:r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1301750" y="2271713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1200</a:t>
            </a: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692150" y="25146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2200</a:t>
            </a:r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1301750" y="2717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1295400" y="4114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700</a:t>
            </a:r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692150" y="38862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3100</a:t>
            </a:r>
          </a:p>
        </p:txBody>
      </p:sp>
      <p:sp>
        <p:nvSpPr>
          <p:cNvPr id="7179" name="Text Box 12"/>
          <p:cNvSpPr txBox="1">
            <a:spLocks noChangeArrowheads="1"/>
          </p:cNvSpPr>
          <p:nvPr/>
        </p:nvSpPr>
        <p:spPr bwMode="auto">
          <a:xfrm>
            <a:off x="692150" y="43576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3800</a:t>
            </a:r>
          </a:p>
        </p:txBody>
      </p:sp>
      <p:sp>
        <p:nvSpPr>
          <p:cNvPr id="6156" name="Rectangle 13"/>
          <p:cNvSpPr>
            <a:spLocks noChangeArrowheads="1"/>
          </p:cNvSpPr>
          <p:nvPr/>
        </p:nvSpPr>
        <p:spPr bwMode="auto">
          <a:xfrm>
            <a:off x="1301750" y="4572000"/>
            <a:ext cx="1295400" cy="457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7181" name="Rectangle 14"/>
          <p:cNvSpPr>
            <a:spLocks noChangeArrowheads="1"/>
          </p:cNvSpPr>
          <p:nvPr/>
        </p:nvSpPr>
        <p:spPr bwMode="auto">
          <a:xfrm>
            <a:off x="1295400" y="50292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200</a:t>
            </a:r>
          </a:p>
        </p:txBody>
      </p:sp>
      <p:sp>
        <p:nvSpPr>
          <p:cNvPr id="7182" name="Text Box 15"/>
          <p:cNvSpPr txBox="1">
            <a:spLocks noChangeArrowheads="1"/>
          </p:cNvSpPr>
          <p:nvPr/>
        </p:nvSpPr>
        <p:spPr bwMode="auto">
          <a:xfrm>
            <a:off x="692150" y="48148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4000</a:t>
            </a:r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692150" y="53340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/>
              <a:t>4400</a:t>
            </a:r>
            <a:endParaRPr lang="en-US" altLang="zh-TW" dirty="0"/>
          </a:p>
        </p:txBody>
      </p:sp>
      <p:sp>
        <p:nvSpPr>
          <p:cNvPr id="7184" name="Rectangle 17"/>
          <p:cNvSpPr>
            <a:spLocks noChangeArrowheads="1"/>
          </p:cNvSpPr>
          <p:nvPr/>
        </p:nvSpPr>
        <p:spPr bwMode="auto">
          <a:xfrm>
            <a:off x="1295400" y="5486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400</a:t>
            </a:r>
          </a:p>
        </p:txBody>
      </p:sp>
      <p:sp>
        <p:nvSpPr>
          <p:cNvPr id="6161" name="Rectangle 18"/>
          <p:cNvSpPr>
            <a:spLocks noChangeArrowheads="1"/>
          </p:cNvSpPr>
          <p:nvPr/>
        </p:nvSpPr>
        <p:spPr bwMode="auto">
          <a:xfrm>
            <a:off x="1295400" y="5943600"/>
            <a:ext cx="1295400" cy="457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7186" name="Text Box 19"/>
          <p:cNvSpPr txBox="1">
            <a:spLocks noChangeArrowheads="1"/>
          </p:cNvSpPr>
          <p:nvPr/>
        </p:nvSpPr>
        <p:spPr bwMode="auto">
          <a:xfrm>
            <a:off x="692150" y="57292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4600</a:t>
            </a:r>
          </a:p>
        </p:txBody>
      </p:sp>
      <p:sp>
        <p:nvSpPr>
          <p:cNvPr id="7187" name="Text Box 20"/>
          <p:cNvSpPr txBox="1">
            <a:spLocks noChangeArrowheads="1"/>
          </p:cNvSpPr>
          <p:nvPr/>
        </p:nvSpPr>
        <p:spPr bwMode="auto">
          <a:xfrm>
            <a:off x="685800" y="61864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4800</a:t>
            </a:r>
          </a:p>
        </p:txBody>
      </p:sp>
      <p:sp>
        <p:nvSpPr>
          <p:cNvPr id="7188" name="Text Box 21"/>
          <p:cNvSpPr txBox="1">
            <a:spLocks noChangeArrowheads="1"/>
          </p:cNvSpPr>
          <p:nvPr/>
        </p:nvSpPr>
        <p:spPr bwMode="auto">
          <a:xfrm>
            <a:off x="1606550" y="18907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1000</a:t>
            </a:r>
          </a:p>
        </p:txBody>
      </p:sp>
      <p:sp>
        <p:nvSpPr>
          <p:cNvPr id="7189" name="Text Box 22"/>
          <p:cNvSpPr txBox="1">
            <a:spLocks noChangeArrowheads="1"/>
          </p:cNvSpPr>
          <p:nvPr/>
        </p:nvSpPr>
        <p:spPr bwMode="auto">
          <a:xfrm>
            <a:off x="1606550" y="28194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600</a:t>
            </a:r>
          </a:p>
        </p:txBody>
      </p:sp>
      <p:sp>
        <p:nvSpPr>
          <p:cNvPr id="7190" name="Text Box 23"/>
          <p:cNvSpPr txBox="1">
            <a:spLocks noChangeArrowheads="1"/>
          </p:cNvSpPr>
          <p:nvPr/>
        </p:nvSpPr>
        <p:spPr bwMode="auto">
          <a:xfrm>
            <a:off x="1574800" y="45720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200</a:t>
            </a:r>
          </a:p>
        </p:txBody>
      </p:sp>
      <p:sp>
        <p:nvSpPr>
          <p:cNvPr id="7191" name="Text Box 24"/>
          <p:cNvSpPr txBox="1">
            <a:spLocks noChangeArrowheads="1"/>
          </p:cNvSpPr>
          <p:nvPr/>
        </p:nvSpPr>
        <p:spPr bwMode="auto">
          <a:xfrm>
            <a:off x="1574800" y="60198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200</a:t>
            </a:r>
          </a:p>
        </p:txBody>
      </p:sp>
      <p:sp>
        <p:nvSpPr>
          <p:cNvPr id="7192" name="Rectangle 25"/>
          <p:cNvSpPr>
            <a:spLocks noChangeArrowheads="1"/>
          </p:cNvSpPr>
          <p:nvPr/>
        </p:nvSpPr>
        <p:spPr bwMode="auto">
          <a:xfrm>
            <a:off x="1301750" y="31877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Text Box 26"/>
          <p:cNvSpPr txBox="1">
            <a:spLocks noChangeArrowheads="1"/>
          </p:cNvSpPr>
          <p:nvPr/>
        </p:nvSpPr>
        <p:spPr bwMode="auto">
          <a:xfrm>
            <a:off x="1606550" y="3748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50</a:t>
            </a:r>
          </a:p>
        </p:txBody>
      </p:sp>
      <p:sp>
        <p:nvSpPr>
          <p:cNvPr id="7194" name="Text Box 27"/>
          <p:cNvSpPr txBox="1">
            <a:spLocks noChangeArrowheads="1"/>
          </p:cNvSpPr>
          <p:nvPr/>
        </p:nvSpPr>
        <p:spPr bwMode="auto">
          <a:xfrm>
            <a:off x="692150" y="29860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2800</a:t>
            </a:r>
          </a:p>
        </p:txBody>
      </p:sp>
      <p:sp>
        <p:nvSpPr>
          <p:cNvPr id="7195" name="Text Box 28"/>
          <p:cNvSpPr txBox="1">
            <a:spLocks noChangeArrowheads="1"/>
          </p:cNvSpPr>
          <p:nvPr/>
        </p:nvSpPr>
        <p:spPr bwMode="auto">
          <a:xfrm>
            <a:off x="1606550" y="32766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250</a:t>
            </a:r>
          </a:p>
        </p:txBody>
      </p:sp>
      <p:sp>
        <p:nvSpPr>
          <p:cNvPr id="6172" name="Rectangle 29"/>
          <p:cNvSpPr>
            <a:spLocks noChangeArrowheads="1"/>
          </p:cNvSpPr>
          <p:nvPr/>
        </p:nvSpPr>
        <p:spPr bwMode="auto">
          <a:xfrm>
            <a:off x="1301750" y="3657600"/>
            <a:ext cx="1295400" cy="457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新細明體" charset="-120"/>
              </a:rPr>
              <a:t>50</a:t>
            </a:r>
          </a:p>
        </p:txBody>
      </p:sp>
      <p:sp>
        <p:nvSpPr>
          <p:cNvPr id="7197" name="Text Box 30"/>
          <p:cNvSpPr txBox="1">
            <a:spLocks noChangeArrowheads="1"/>
          </p:cNvSpPr>
          <p:nvPr/>
        </p:nvSpPr>
        <p:spPr bwMode="auto">
          <a:xfrm>
            <a:off x="692150" y="34432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3050</a:t>
            </a:r>
          </a:p>
        </p:txBody>
      </p:sp>
      <p:sp>
        <p:nvSpPr>
          <p:cNvPr id="6175" name="AutoShape 31"/>
          <p:cNvSpPr>
            <a:spLocks noChangeArrowheads="1"/>
          </p:cNvSpPr>
          <p:nvPr/>
        </p:nvSpPr>
        <p:spPr bwMode="auto">
          <a:xfrm>
            <a:off x="2743200" y="36576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2743200" y="32004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Compact</a:t>
            </a:r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4114800" y="3276600"/>
            <a:ext cx="1295400" cy="457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4114800" y="1905000"/>
            <a:ext cx="1295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ea typeface="新細明體" charset="-120"/>
              </a:rPr>
              <a:t>1200</a:t>
            </a:r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4114800" y="2351088"/>
            <a:ext cx="1295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6183" name="Rectangle 39"/>
          <p:cNvSpPr>
            <a:spLocks noChangeArrowheads="1"/>
          </p:cNvSpPr>
          <p:nvPr/>
        </p:nvSpPr>
        <p:spPr bwMode="auto">
          <a:xfrm>
            <a:off x="4114800" y="41910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700</a:t>
            </a:r>
          </a:p>
        </p:txBody>
      </p:sp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4114800" y="4648200"/>
            <a:ext cx="1295400" cy="457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4114800" y="5105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200</a:t>
            </a:r>
          </a:p>
        </p:txBody>
      </p:sp>
      <p:sp>
        <p:nvSpPr>
          <p:cNvPr id="6190" name="Rectangle 46"/>
          <p:cNvSpPr>
            <a:spLocks noChangeArrowheads="1"/>
          </p:cNvSpPr>
          <p:nvPr/>
        </p:nvSpPr>
        <p:spPr bwMode="auto">
          <a:xfrm>
            <a:off x="4114800" y="5562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400</a:t>
            </a:r>
          </a:p>
        </p:txBody>
      </p:sp>
      <p:sp>
        <p:nvSpPr>
          <p:cNvPr id="6191" name="Rectangle 47"/>
          <p:cNvSpPr>
            <a:spLocks noChangeArrowheads="1"/>
          </p:cNvSpPr>
          <p:nvPr/>
        </p:nvSpPr>
        <p:spPr bwMode="auto">
          <a:xfrm>
            <a:off x="4114800" y="6019800"/>
            <a:ext cx="1295400" cy="457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6194" name="Text Box 50"/>
          <p:cNvSpPr txBox="1">
            <a:spLocks noChangeArrowheads="1"/>
          </p:cNvSpPr>
          <p:nvPr/>
        </p:nvSpPr>
        <p:spPr bwMode="auto">
          <a:xfrm>
            <a:off x="4419600" y="33528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1000</a:t>
            </a:r>
          </a:p>
        </p:txBody>
      </p:sp>
      <p:sp>
        <p:nvSpPr>
          <p:cNvPr id="6195" name="Text Box 51"/>
          <p:cNvSpPr txBox="1">
            <a:spLocks noChangeArrowheads="1"/>
          </p:cNvSpPr>
          <p:nvPr/>
        </p:nvSpPr>
        <p:spPr bwMode="auto">
          <a:xfrm>
            <a:off x="4419600" y="24526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600</a:t>
            </a:r>
          </a:p>
        </p:txBody>
      </p:sp>
      <p:sp>
        <p:nvSpPr>
          <p:cNvPr id="6196" name="Text Box 52"/>
          <p:cNvSpPr txBox="1">
            <a:spLocks noChangeArrowheads="1"/>
          </p:cNvSpPr>
          <p:nvPr/>
        </p:nvSpPr>
        <p:spPr bwMode="auto">
          <a:xfrm>
            <a:off x="4387850" y="46482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200</a:t>
            </a:r>
          </a:p>
        </p:txBody>
      </p:sp>
      <p:sp>
        <p:nvSpPr>
          <p:cNvPr id="6197" name="Text Box 53"/>
          <p:cNvSpPr txBox="1">
            <a:spLocks noChangeArrowheads="1"/>
          </p:cNvSpPr>
          <p:nvPr/>
        </p:nvSpPr>
        <p:spPr bwMode="auto">
          <a:xfrm>
            <a:off x="4387850" y="60960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200</a:t>
            </a:r>
          </a:p>
        </p:txBody>
      </p:sp>
      <p:sp>
        <p:nvSpPr>
          <p:cNvPr id="6198" name="Rectangle 54"/>
          <p:cNvSpPr>
            <a:spLocks noChangeArrowheads="1"/>
          </p:cNvSpPr>
          <p:nvPr/>
        </p:nvSpPr>
        <p:spPr bwMode="auto">
          <a:xfrm>
            <a:off x="4114800" y="2820988"/>
            <a:ext cx="1295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6199" name="Text Box 55"/>
          <p:cNvSpPr txBox="1">
            <a:spLocks noChangeArrowheads="1"/>
          </p:cNvSpPr>
          <p:nvPr/>
        </p:nvSpPr>
        <p:spPr bwMode="auto">
          <a:xfrm>
            <a:off x="4419600" y="3824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50</a:t>
            </a:r>
          </a:p>
        </p:txBody>
      </p:sp>
      <p:sp>
        <p:nvSpPr>
          <p:cNvPr id="6201" name="Text Box 57"/>
          <p:cNvSpPr txBox="1">
            <a:spLocks noChangeArrowheads="1"/>
          </p:cNvSpPr>
          <p:nvPr/>
        </p:nvSpPr>
        <p:spPr bwMode="auto">
          <a:xfrm>
            <a:off x="4419600" y="29098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250</a:t>
            </a:r>
          </a:p>
        </p:txBody>
      </p:sp>
      <p:sp>
        <p:nvSpPr>
          <p:cNvPr id="6202" name="Rectangle 58"/>
          <p:cNvSpPr>
            <a:spLocks noChangeArrowheads="1"/>
          </p:cNvSpPr>
          <p:nvPr/>
        </p:nvSpPr>
        <p:spPr bwMode="auto">
          <a:xfrm>
            <a:off x="4114800" y="3733800"/>
            <a:ext cx="1295400" cy="457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新細明體" charset="-120"/>
              </a:rPr>
              <a:t>50</a:t>
            </a:r>
          </a:p>
        </p:txBody>
      </p:sp>
      <p:sp>
        <p:nvSpPr>
          <p:cNvPr id="6204" name="AutoShape 60"/>
          <p:cNvSpPr>
            <a:spLocks noChangeArrowheads="1"/>
          </p:cNvSpPr>
          <p:nvPr/>
        </p:nvSpPr>
        <p:spPr bwMode="auto">
          <a:xfrm>
            <a:off x="5708650" y="36576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05" name="Text Box 61"/>
          <p:cNvSpPr txBox="1">
            <a:spLocks noChangeArrowheads="1"/>
          </p:cNvSpPr>
          <p:nvPr/>
        </p:nvSpPr>
        <p:spPr bwMode="auto">
          <a:xfrm>
            <a:off x="5708650" y="32004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1050</a:t>
            </a:r>
          </a:p>
        </p:txBody>
      </p:sp>
      <p:sp>
        <p:nvSpPr>
          <p:cNvPr id="6206" name="Rectangle 62"/>
          <p:cNvSpPr>
            <a:spLocks noChangeArrowheads="1"/>
          </p:cNvSpPr>
          <p:nvPr/>
        </p:nvSpPr>
        <p:spPr bwMode="auto">
          <a:xfrm>
            <a:off x="3886200" y="1752600"/>
            <a:ext cx="1752600" cy="2514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7" name="Rectangle 63"/>
          <p:cNvSpPr>
            <a:spLocks noChangeArrowheads="1"/>
          </p:cNvSpPr>
          <p:nvPr/>
        </p:nvSpPr>
        <p:spPr bwMode="auto">
          <a:xfrm>
            <a:off x="6553200" y="3276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8" name="Rectangle 64"/>
          <p:cNvSpPr>
            <a:spLocks noChangeArrowheads="1"/>
          </p:cNvSpPr>
          <p:nvPr/>
        </p:nvSpPr>
        <p:spPr bwMode="auto">
          <a:xfrm>
            <a:off x="6553200" y="19050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1200</a:t>
            </a:r>
          </a:p>
        </p:txBody>
      </p:sp>
      <p:sp>
        <p:nvSpPr>
          <p:cNvPr id="6209" name="Rectangle 65"/>
          <p:cNvSpPr>
            <a:spLocks noChangeArrowheads="1"/>
          </p:cNvSpPr>
          <p:nvPr/>
        </p:nvSpPr>
        <p:spPr bwMode="auto">
          <a:xfrm>
            <a:off x="6553200" y="2351088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6553200" y="3733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700</a:t>
            </a:r>
          </a:p>
        </p:txBody>
      </p:sp>
      <p:sp>
        <p:nvSpPr>
          <p:cNvPr id="6211" name="Rectangle 67"/>
          <p:cNvSpPr>
            <a:spLocks noChangeArrowheads="1"/>
          </p:cNvSpPr>
          <p:nvPr/>
        </p:nvSpPr>
        <p:spPr bwMode="auto">
          <a:xfrm>
            <a:off x="6553200" y="4191000"/>
            <a:ext cx="1295400" cy="457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6212" name="Rectangle 68"/>
          <p:cNvSpPr>
            <a:spLocks noChangeArrowheads="1"/>
          </p:cNvSpPr>
          <p:nvPr/>
        </p:nvSpPr>
        <p:spPr bwMode="auto">
          <a:xfrm>
            <a:off x="6553200" y="46482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200</a:t>
            </a:r>
          </a:p>
        </p:txBody>
      </p:sp>
      <p:sp>
        <p:nvSpPr>
          <p:cNvPr id="6213" name="Rectangle 69"/>
          <p:cNvSpPr>
            <a:spLocks noChangeArrowheads="1"/>
          </p:cNvSpPr>
          <p:nvPr/>
        </p:nvSpPr>
        <p:spPr bwMode="auto">
          <a:xfrm>
            <a:off x="6553200" y="5105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400</a:t>
            </a:r>
          </a:p>
        </p:txBody>
      </p:sp>
      <p:sp>
        <p:nvSpPr>
          <p:cNvPr id="6214" name="Rectangle 70"/>
          <p:cNvSpPr>
            <a:spLocks noChangeArrowheads="1"/>
          </p:cNvSpPr>
          <p:nvPr/>
        </p:nvSpPr>
        <p:spPr bwMode="auto">
          <a:xfrm>
            <a:off x="6553200" y="5562600"/>
            <a:ext cx="1295400" cy="457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6215" name="Text Box 71"/>
          <p:cNvSpPr txBox="1">
            <a:spLocks noChangeArrowheads="1"/>
          </p:cNvSpPr>
          <p:nvPr/>
        </p:nvSpPr>
        <p:spPr bwMode="auto">
          <a:xfrm>
            <a:off x="6858000" y="33528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1050</a:t>
            </a:r>
          </a:p>
        </p:txBody>
      </p:sp>
      <p:sp>
        <p:nvSpPr>
          <p:cNvPr id="6216" name="Text Box 72"/>
          <p:cNvSpPr txBox="1">
            <a:spLocks noChangeArrowheads="1"/>
          </p:cNvSpPr>
          <p:nvPr/>
        </p:nvSpPr>
        <p:spPr bwMode="auto">
          <a:xfrm>
            <a:off x="6858000" y="24526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600</a:t>
            </a:r>
          </a:p>
        </p:txBody>
      </p:sp>
      <p:sp>
        <p:nvSpPr>
          <p:cNvPr id="6217" name="Text Box 73"/>
          <p:cNvSpPr txBox="1">
            <a:spLocks noChangeArrowheads="1"/>
          </p:cNvSpPr>
          <p:nvPr/>
        </p:nvSpPr>
        <p:spPr bwMode="auto">
          <a:xfrm>
            <a:off x="6826250" y="41910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200</a:t>
            </a:r>
          </a:p>
        </p:txBody>
      </p:sp>
      <p:sp>
        <p:nvSpPr>
          <p:cNvPr id="6218" name="Text Box 74"/>
          <p:cNvSpPr txBox="1">
            <a:spLocks noChangeArrowheads="1"/>
          </p:cNvSpPr>
          <p:nvPr/>
        </p:nvSpPr>
        <p:spPr bwMode="auto">
          <a:xfrm>
            <a:off x="6826250" y="56388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200</a:t>
            </a:r>
          </a:p>
        </p:txBody>
      </p:sp>
      <p:sp>
        <p:nvSpPr>
          <p:cNvPr id="6219" name="Rectangle 75"/>
          <p:cNvSpPr>
            <a:spLocks noChangeArrowheads="1"/>
          </p:cNvSpPr>
          <p:nvPr/>
        </p:nvSpPr>
        <p:spPr bwMode="auto">
          <a:xfrm>
            <a:off x="6553200" y="2820988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1" name="Text Box 77"/>
          <p:cNvSpPr txBox="1">
            <a:spLocks noChangeArrowheads="1"/>
          </p:cNvSpPr>
          <p:nvPr/>
        </p:nvSpPr>
        <p:spPr bwMode="auto">
          <a:xfrm>
            <a:off x="6858000" y="29098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250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2895600" y="1258888"/>
            <a:ext cx="6969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Req:</a:t>
            </a:r>
          </a:p>
          <a:p>
            <a:pPr eaLnBrk="1" hangingPunct="1"/>
            <a:r>
              <a:rPr lang="en-US" b="1"/>
              <a:t>1050</a:t>
            </a:r>
          </a:p>
        </p:txBody>
      </p:sp>
      <p:sp>
        <p:nvSpPr>
          <p:cNvPr id="66" name="Rectangle 36"/>
          <p:cNvSpPr>
            <a:spLocks noChangeArrowheads="1"/>
          </p:cNvSpPr>
          <p:nvPr/>
        </p:nvSpPr>
        <p:spPr bwMode="auto">
          <a:xfrm>
            <a:off x="4229100" y="1223963"/>
            <a:ext cx="946150" cy="3571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ea typeface="新細明體" charset="-120"/>
              </a:rPr>
              <a:t>Moved</a:t>
            </a:r>
          </a:p>
        </p:txBody>
      </p:sp>
      <p:sp>
        <p:nvSpPr>
          <p:cNvPr id="723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72848B1-C2DB-4CC0-8581-DFCC5583A28E}" type="slidenum">
              <a:rPr kumimoji="0" lang="en-US" altLang="zh-TW" smtClean="0"/>
              <a:pPr eaLnBrk="1" hangingPunct="1"/>
              <a:t>5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5" grpId="0" animBg="1"/>
      <p:bldP spid="6176" grpId="0"/>
      <p:bldP spid="6177" grpId="0" animBg="1"/>
      <p:bldP spid="6180" grpId="0" animBg="1"/>
      <p:bldP spid="6182" grpId="0" animBg="1"/>
      <p:bldP spid="6183" grpId="0" animBg="1"/>
      <p:bldP spid="6186" grpId="0" animBg="1"/>
      <p:bldP spid="6187" grpId="0" animBg="1"/>
      <p:bldP spid="6190" grpId="0" animBg="1"/>
      <p:bldP spid="6191" grpId="0" animBg="1"/>
      <p:bldP spid="6194" grpId="0"/>
      <p:bldP spid="6195" grpId="0"/>
      <p:bldP spid="6196" grpId="0"/>
      <p:bldP spid="6197" grpId="0"/>
      <p:bldP spid="6198" grpId="0" animBg="1"/>
      <p:bldP spid="6199" grpId="0"/>
      <p:bldP spid="6201" grpId="0"/>
      <p:bldP spid="6202" grpId="0" animBg="1"/>
      <p:bldP spid="6204" grpId="0" animBg="1"/>
      <p:bldP spid="6205" grpId="0"/>
      <p:bldP spid="6206" grpId="0" animBg="1"/>
      <p:bldP spid="6207" grpId="0" animBg="1"/>
      <p:bldP spid="6208" grpId="0" animBg="1"/>
      <p:bldP spid="6209" grpId="0" animBg="1"/>
      <p:bldP spid="6210" grpId="0" animBg="1"/>
      <p:bldP spid="6211" grpId="0" animBg="1"/>
      <p:bldP spid="6212" grpId="0" animBg="1"/>
      <p:bldP spid="6213" grpId="0" animBg="1"/>
      <p:bldP spid="6214" grpId="0" animBg="1"/>
      <p:bldP spid="6215" grpId="0"/>
      <p:bldP spid="6216" grpId="0"/>
      <p:bldP spid="6217" grpId="0"/>
      <p:bldP spid="6218" grpId="0"/>
      <p:bldP spid="6219" grpId="0" animBg="1"/>
      <p:bldP spid="6221" grpId="0"/>
      <p:bldP spid="65" grpId="0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Q1 (b): First Fit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33147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14538"/>
            <a:ext cx="2871788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5824538" y="2895600"/>
            <a:ext cx="19812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altLang="zh-TW" dirty="0">
              <a:ea typeface="新細明體" charset="-120"/>
            </a:endParaRPr>
          </a:p>
        </p:txBody>
      </p:sp>
      <p:sp>
        <p:nvSpPr>
          <p:cNvPr id="2" name="Right Arrow 1"/>
          <p:cNvSpPr>
            <a:spLocks noChangeArrowheads="1"/>
          </p:cNvSpPr>
          <p:nvPr/>
        </p:nvSpPr>
        <p:spPr bwMode="auto">
          <a:xfrm>
            <a:off x="3962400" y="3429000"/>
            <a:ext cx="762000" cy="434975"/>
          </a:xfrm>
          <a:prstGeom prst="rightArrow">
            <a:avLst>
              <a:gd name="adj1" fmla="val 50000"/>
              <a:gd name="adj2" fmla="val 5004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6207125" y="2940050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/>
              <a:t>1200</a:t>
            </a:r>
          </a:p>
        </p:txBody>
      </p:sp>
      <p:sp>
        <p:nvSpPr>
          <p:cNvPr id="820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238D900-5AC5-4FC4-839D-020171793E9B}" type="slidenum">
              <a:rPr kumimoji="0" lang="en-US" altLang="zh-TW" smtClean="0"/>
              <a:pPr eaLnBrk="1" hangingPunct="1"/>
              <a:t>6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81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Q1 (c )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828800"/>
            <a:ext cx="7696200" cy="2246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ea typeface="新細明體" charset="-120"/>
              </a:rPr>
              <a:t> The  total  movement  of  partitions:</a:t>
            </a:r>
          </a:p>
          <a:p>
            <a:pPr>
              <a:defRPr/>
            </a:pPr>
            <a:r>
              <a:rPr lang="en-US" sz="2800" dirty="0">
                <a:ea typeface="新細明體" charset="-120"/>
              </a:rPr>
              <a:t>-   Best  Fit: 2050  words  (1200  + 600 + 250)</a:t>
            </a:r>
          </a:p>
          <a:p>
            <a:pPr marL="457200" indent="-457200">
              <a:buFontTx/>
              <a:buChar char="-"/>
              <a:defRPr/>
            </a:pPr>
            <a:r>
              <a:rPr lang="en-US" sz="2800" dirty="0">
                <a:ea typeface="新細明體" charset="-120"/>
              </a:rPr>
              <a:t>First Fit: 1200 words. </a:t>
            </a:r>
          </a:p>
          <a:p>
            <a:pPr marL="457200" indent="-457200">
              <a:buFontTx/>
              <a:buChar char="-"/>
              <a:defRPr/>
            </a:pPr>
            <a:r>
              <a:rPr lang="en-US" sz="2800" dirty="0">
                <a:ea typeface="新細明體" charset="-120"/>
              </a:rPr>
              <a:t>In this particular case, First Fit has lower overhead. </a:t>
            </a:r>
          </a:p>
        </p:txBody>
      </p:sp>
      <p:sp>
        <p:nvSpPr>
          <p:cNvPr id="922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69578F3-3860-4A27-811D-94C7D9071363}" type="slidenum">
              <a:rPr kumimoji="0" lang="en-US" altLang="zh-TW" smtClean="0"/>
              <a:pPr eaLnBrk="1" hangingPunct="1"/>
              <a:t>7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Q2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/>
              <a:t>2. a</a:t>
            </a:r>
            <a:r>
              <a:rPr lang="en-US" sz="3000" dirty="0"/>
              <a:t>) 	Identify memory </a:t>
            </a:r>
            <a:r>
              <a:rPr lang="en-US" sz="3000" dirty="0" smtClean="0"/>
              <a:t>allocation schemes </a:t>
            </a:r>
            <a:r>
              <a:rPr lang="en-US" sz="3000" dirty="0"/>
              <a:t>that suffer from internal </a:t>
            </a:r>
            <a:r>
              <a:rPr lang="en-US" sz="3000" dirty="0" smtClean="0"/>
              <a:t>fragmentation.</a:t>
            </a:r>
          </a:p>
          <a:p>
            <a:pPr marL="0" indent="0">
              <a:buNone/>
            </a:pPr>
            <a:r>
              <a:rPr lang="en-US" sz="3000" dirty="0" smtClean="0"/>
              <a:t>b</a:t>
            </a:r>
            <a:r>
              <a:rPr lang="en-US" sz="3000" dirty="0"/>
              <a:t>) 	Explain why memory compaction cannot be performed if absolute address format is used in the code.</a:t>
            </a: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48ACC8B-082D-4039-A6CD-6F2BC8618D48}" type="slidenum">
              <a:rPr kumimoji="0" lang="en-US" altLang="zh-TW" smtClean="0"/>
              <a:pPr eaLnBrk="1" hangingPunct="1"/>
              <a:t>8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/>
              <a:t>2. a</a:t>
            </a:r>
            <a:r>
              <a:rPr lang="en-US" sz="3000" dirty="0"/>
              <a:t>) 	Identify memory </a:t>
            </a:r>
            <a:r>
              <a:rPr lang="en-US" sz="3000" dirty="0" smtClean="0"/>
              <a:t>allocation schemes </a:t>
            </a:r>
            <a:r>
              <a:rPr lang="en-US" sz="3000" dirty="0"/>
              <a:t>that suffer from internal </a:t>
            </a:r>
            <a:r>
              <a:rPr lang="en-US" sz="3000" dirty="0" smtClean="0"/>
              <a:t>fragmentation.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fixed partitioning and paging</a:t>
            </a:r>
            <a:endParaRPr lang="en-US" sz="3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48ACC8B-082D-4039-A6CD-6F2BC8618D48}" type="slidenum">
              <a:rPr kumimoji="0" lang="en-US" altLang="zh-TW" smtClean="0"/>
              <a:pPr eaLnBrk="1" hangingPunct="1"/>
              <a:t>9</a:t>
            </a:fld>
            <a:endParaRPr kumimoji="0"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7397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803</Words>
  <Application>Microsoft Office PowerPoint</Application>
  <PresentationFormat>On-screen Show (4:3)</PresentationFormat>
  <Paragraphs>211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默认设计模板</vt:lpstr>
      <vt:lpstr>Q1</vt:lpstr>
      <vt:lpstr>Q1 (2)</vt:lpstr>
      <vt:lpstr>Q1 (3)</vt:lpstr>
      <vt:lpstr>Q1 (Best Fit)</vt:lpstr>
      <vt:lpstr>Q1 (Best Fit)</vt:lpstr>
      <vt:lpstr>Q1 (b): First Fit</vt:lpstr>
      <vt:lpstr>Q1 (c )</vt:lpstr>
      <vt:lpstr>Q2</vt:lpstr>
      <vt:lpstr>Q2a</vt:lpstr>
      <vt:lpstr>Q2</vt:lpstr>
      <vt:lpstr>Q3 Memory Access Time</vt:lpstr>
      <vt:lpstr>Q3 (a)</vt:lpstr>
      <vt:lpstr>Q3 (b)</vt:lpstr>
      <vt:lpstr>Q4</vt:lpstr>
      <vt:lpstr>Q4 (a)</vt:lpstr>
      <vt:lpstr>Q4 (b)</vt:lpstr>
      <vt:lpstr>Q4 (c)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Cai Wentong (Prof)</cp:lastModifiedBy>
  <cp:revision>44</cp:revision>
  <cp:lastPrinted>1601-01-01T00:00:00Z</cp:lastPrinted>
  <dcterms:created xsi:type="dcterms:W3CDTF">2010-10-25T15:25:25Z</dcterms:created>
  <dcterms:modified xsi:type="dcterms:W3CDTF">2018-07-18T02:49:33Z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