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08" r:id="rId3"/>
    <p:sldId id="309" r:id="rId4"/>
    <p:sldId id="275" r:id="rId5"/>
    <p:sldId id="268" r:id="rId6"/>
    <p:sldId id="280" r:id="rId7"/>
    <p:sldId id="269" r:id="rId8"/>
    <p:sldId id="283" r:id="rId9"/>
    <p:sldId id="284" r:id="rId10"/>
    <p:sldId id="285" r:id="rId11"/>
    <p:sldId id="286" r:id="rId12"/>
    <p:sldId id="287" r:id="rId13"/>
    <p:sldId id="296" r:id="rId14"/>
    <p:sldId id="305" r:id="rId15"/>
    <p:sldId id="306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1"/>
    <p:restoredTop sz="85845" autoAdjust="0"/>
  </p:normalViewPr>
  <p:slideViewPr>
    <p:cSldViewPr>
      <p:cViewPr varScale="1">
        <p:scale>
          <a:sx n="95" d="100"/>
          <a:sy n="9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C773D6D-86E1-466D-830B-58DE71E67669}" type="datetimeFigureOut">
              <a:rPr lang="en-US"/>
              <a:pPr>
                <a:defRPr/>
              </a:pPr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775EA8B-82C5-47C0-8761-0A0A1CBE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新細明體" pitchFamily="18" charset="-120"/>
              </a:rPr>
              <a:t>2 to the 30</a:t>
            </a:r>
            <a:r>
              <a:rPr lang="en-US" baseline="30000" smtClean="0">
                <a:ea typeface="新細明體" pitchFamily="18" charset="-120"/>
              </a:rPr>
              <a:t>th</a:t>
            </a:r>
            <a:r>
              <a:rPr lang="en-US" smtClean="0">
                <a:ea typeface="新細明體" pitchFamily="18" charset="-120"/>
              </a:rPr>
              <a:t> power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40C4582-98DD-409E-993B-9E548959D3E3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新細明體" pitchFamily="18" charset="-120"/>
              </a:rPr>
              <a:t>2 to the 30</a:t>
            </a:r>
            <a:r>
              <a:rPr lang="en-US" baseline="30000" smtClean="0">
                <a:ea typeface="新細明體" pitchFamily="18" charset="-120"/>
              </a:rPr>
              <a:t>th</a:t>
            </a:r>
            <a:r>
              <a:rPr lang="en-US" smtClean="0">
                <a:ea typeface="新細明體" pitchFamily="18" charset="-120"/>
              </a:rPr>
              <a:t> power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40C4582-98DD-409E-993B-9E548959D3E3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新細明體" pitchFamily="18" charset="-120"/>
              </a:rPr>
              <a:t>2 to the 30</a:t>
            </a:r>
            <a:r>
              <a:rPr lang="en-US" baseline="30000" smtClean="0">
                <a:ea typeface="新細明體" pitchFamily="18" charset="-120"/>
              </a:rPr>
              <a:t>th</a:t>
            </a:r>
            <a:r>
              <a:rPr lang="en-US" smtClean="0">
                <a:ea typeface="新細明體" pitchFamily="18" charset="-120"/>
              </a:rPr>
              <a:t> power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8CC4EBE-9290-4ABC-A508-09FA61FA2819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5DA0-842F-4403-BF2C-B87FD0D18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00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B0872-BC8B-46BE-B353-0F27179406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38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0AC6-CBD9-4919-9A00-F5484BBFC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68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246E-6F28-4EDC-A764-2C521A3F0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28E08-EC5C-4900-B695-D22D413D0B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21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DECFE-E2D4-46A8-ACFD-3989CC6A92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4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2A74D-E2F2-4BEC-B331-0852ACA350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1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3EACA-6582-4EB7-9094-8C5CA362CA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1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16793-F99E-4D07-B354-4E996C4919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82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9D55-8AAA-4DC9-9C4D-5943F958CC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2B7B9-1FB7-46F0-824A-663727B0B9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1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fld id="{9578D846-CA14-4C85-9D68-EA66E61E03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.sg/imgres?q=question+mark&amp;hl=en&amp;biw=999&amp;bih=554&amp;gbv=2&amp;tbs=isch:1&amp;tbnid=0XJSFC9M0e58xM:&amp;imgrefurl=http://www.gerryriskin.com/cat-law-firm-diversity.html&amp;imgurl=http://www.gerryriskin.com/Question%20Mark.jpg&amp;ei=VEOHTbNSzM-tB4zUyS4&amp;zoom=1&amp;w=600&amp;h=800&amp;iact=hc&amp;vpx=220&amp;vpy=78&amp;dur=977&amp;hovh=259&amp;hovw=194&amp;tx=149&amp;ty=210&amp;oei=VEOHTbNSzM-tB4zUyS4&amp;page=1&amp;tbnh=133&amp;tbnw=95&amp;start=0&amp;ndsp=19&amp;ved=1t:429,r:1,s: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CBD4CA5-F196-48FA-B1FF-3A3023FC5650}" type="slidenum">
              <a:rPr kumimoji="0" lang="en-US" altLang="zh-TW" smtClean="0"/>
              <a:pPr eaLnBrk="1" hangingPunct="1"/>
              <a:t>1</a:t>
            </a:fld>
            <a:endParaRPr kumimoji="0" lang="en-US" altLang="zh-TW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81613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(b)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b) Which page will second chance replace?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AD9752D-7FD6-44D4-BDFC-E6FCC9AAC7ED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9342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2895600"/>
            <a:ext cx="67056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162800" y="2895600"/>
            <a:ext cx="762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2859088"/>
            <a:ext cx="1143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43400" y="1828800"/>
            <a:ext cx="3183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(different from FIFO)</a:t>
            </a:r>
            <a:endParaRPr lang="en-US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(c)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c) Which page will LRU replace?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1D79362-EE0F-4759-8C38-CF4C96F256EF}" type="slidenum">
              <a:rPr kumimoji="0" lang="en-US" altLang="zh-TW" smtClean="0"/>
              <a:pPr eaLnBrk="1" hangingPunct="1"/>
              <a:t>11</a:t>
            </a:fld>
            <a:endParaRPr kumimoji="0" lang="en-US" altLang="zh-TW" smtClean="0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9342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3276600"/>
            <a:ext cx="67056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81600" y="3276600"/>
            <a:ext cx="990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2. For each of the page replacement policies listed below, calculate the number of page faults encountered when referencing the following pages. Assume the availability of 4 empty page frames.</a:t>
            </a:r>
          </a:p>
          <a:p>
            <a:pPr marL="0" indent="0">
              <a:buFontTx/>
              <a:buNone/>
            </a:pPr>
            <a:r>
              <a:rPr lang="en-US" smtClean="0"/>
              <a:t> </a:t>
            </a:r>
          </a:p>
          <a:p>
            <a:pPr marL="0" indent="0">
              <a:buFontTx/>
              <a:buNone/>
            </a:pPr>
            <a:r>
              <a:rPr lang="en-US" smtClean="0"/>
              <a:t>a) FIFO </a:t>
            </a:r>
          </a:p>
          <a:p>
            <a:pPr marL="0" indent="0">
              <a:buFontTx/>
              <a:buNone/>
            </a:pPr>
            <a:r>
              <a:rPr lang="en-US" smtClean="0"/>
              <a:t>b) CLOCK  </a:t>
            </a:r>
          </a:p>
          <a:p>
            <a:pPr marL="0" indent="0">
              <a:buFontTx/>
              <a:buNone/>
            </a:pPr>
            <a:r>
              <a:rPr lang="en-US" smtClean="0"/>
              <a:t>c) LRU  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0937D54-3E23-4302-852D-75E1A08C30AE}" type="slidenum">
              <a:rPr kumimoji="0" lang="en-US" altLang="zh-TW" smtClean="0"/>
              <a:pPr eaLnBrk="1" hangingPunct="1"/>
              <a:t>12</a:t>
            </a:fld>
            <a:endParaRPr kumimoji="0" lang="en-US" altLang="zh-TW" smtClean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4149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(FIFO, Final)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FF44D81-0E33-49A6-B458-029791F6DB71}" type="slidenum">
              <a:rPr kumimoji="0" lang="en-US" altLang="zh-TW" smtClean="0"/>
              <a:pPr eaLnBrk="1" hangingPunct="1"/>
              <a:t>13</a:t>
            </a:fld>
            <a:endParaRPr kumimoji="0" lang="en-US" altLang="zh-TW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7010400" y="2209800"/>
            <a:ext cx="21336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4237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610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(CLOCK, Final)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AD9B5CA-F43A-4599-9BC5-86888DA729BC}" type="slidenum">
              <a:rPr kumimoji="0" lang="en-US" altLang="zh-TW" smtClean="0"/>
              <a:pPr eaLnBrk="1" hangingPunct="1"/>
              <a:t>14</a:t>
            </a:fld>
            <a:endParaRPr kumimoji="0" lang="en-US" altLang="zh-TW" smtClean="0"/>
          </a:p>
        </p:txBody>
      </p:sp>
      <p:sp>
        <p:nvSpPr>
          <p:cNvPr id="25604" name="TextBox 10"/>
          <p:cNvSpPr txBox="1">
            <a:spLocks noChangeArrowheads="1"/>
          </p:cNvSpPr>
          <p:nvPr/>
        </p:nvSpPr>
        <p:spPr bwMode="auto">
          <a:xfrm>
            <a:off x="838200" y="5715000"/>
            <a:ext cx="472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Clock hand in shaded entry.</a:t>
            </a: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3889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4" y="2057400"/>
            <a:ext cx="8788102" cy="2286000"/>
          </a:xfrm>
          <a:prstGeom prst="rect">
            <a:avLst/>
          </a:prstGeom>
        </p:spPr>
      </p:pic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3124200" y="1981200"/>
            <a:ext cx="233363" cy="2090737"/>
            <a:chOff x="6147179" y="1303361"/>
            <a:chExt cx="233149" cy="2090383"/>
          </a:xfrm>
        </p:grpSpPr>
        <p:cxnSp>
          <p:nvCxnSpPr>
            <p:cNvPr id="11" name="Straight Connector 13"/>
            <p:cNvCxnSpPr>
              <a:cxnSpLocks noChangeShapeType="1"/>
            </p:cNvCxnSpPr>
            <p:nvPr/>
          </p:nvCxnSpPr>
          <p:spPr bwMode="auto">
            <a:xfrm flipV="1">
              <a:off x="6372200" y="2565400"/>
              <a:ext cx="0" cy="21552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4"/>
            <p:cNvCxnSpPr>
              <a:cxnSpLocks noChangeShapeType="1"/>
            </p:cNvCxnSpPr>
            <p:nvPr/>
          </p:nvCxnSpPr>
          <p:spPr bwMode="auto">
            <a:xfrm flipV="1">
              <a:off x="6372200" y="2240868"/>
              <a:ext cx="0" cy="21552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5"/>
            <p:cNvCxnSpPr>
              <a:cxnSpLocks noChangeShapeType="1"/>
            </p:cNvCxnSpPr>
            <p:nvPr/>
          </p:nvCxnSpPr>
          <p:spPr bwMode="auto">
            <a:xfrm flipV="1">
              <a:off x="6372200" y="1916832"/>
              <a:ext cx="0" cy="21552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6147179" y="1303361"/>
              <a:ext cx="233149" cy="2090383"/>
            </a:xfrm>
            <a:custGeom>
              <a:avLst/>
              <a:gdLst>
                <a:gd name="T0" fmla="*/ 212678 w 233149"/>
                <a:gd name="T1" fmla="*/ 416257 h 2090383"/>
                <a:gd name="T2" fmla="*/ 28433 w 233149"/>
                <a:gd name="T3" fmla="*/ 238836 h 2090383"/>
                <a:gd name="T4" fmla="*/ 42081 w 233149"/>
                <a:gd name="T5" fmla="*/ 1849272 h 2090383"/>
                <a:gd name="T6" fmla="*/ 233149 w 233149"/>
                <a:gd name="T7" fmla="*/ 1685499 h 2090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49"/>
                <a:gd name="T13" fmla="*/ 0 h 2090383"/>
                <a:gd name="T14" fmla="*/ 233149 w 233149"/>
                <a:gd name="T15" fmla="*/ 2090383 h 2090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49" h="2090383">
                  <a:moveTo>
                    <a:pt x="212678" y="416257"/>
                  </a:moveTo>
                  <a:cubicBezTo>
                    <a:pt x="134772" y="208128"/>
                    <a:pt x="56866" y="0"/>
                    <a:pt x="28433" y="238836"/>
                  </a:cubicBezTo>
                  <a:cubicBezTo>
                    <a:pt x="0" y="477672"/>
                    <a:pt x="7962" y="1608161"/>
                    <a:pt x="42081" y="1849272"/>
                  </a:cubicBezTo>
                  <a:cubicBezTo>
                    <a:pt x="76200" y="2090383"/>
                    <a:pt x="154674" y="1887941"/>
                    <a:pt x="233149" y="1685499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8720" y="1668016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 smtClean="0"/>
              <a:t>R Bit</a:t>
            </a:r>
            <a:endParaRPr lang="en-US" altLang="en-US" sz="1800" dirty="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8600" y="1524000"/>
            <a:ext cx="100540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 smtClean="0"/>
              <a:t>Page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 smtClean="0"/>
              <a:t>Number</a:t>
            </a:r>
            <a:endParaRPr lang="en-US" altLang="en-US" sz="1800" dirty="0"/>
          </a:p>
        </p:txBody>
      </p:sp>
      <p:cxnSp>
        <p:nvCxnSpPr>
          <p:cNvPr id="17" name="Straight Connector 7"/>
          <p:cNvCxnSpPr>
            <a:cxnSpLocks noChangeShapeType="1"/>
          </p:cNvCxnSpPr>
          <p:nvPr/>
        </p:nvCxnSpPr>
        <p:spPr bwMode="auto">
          <a:xfrm>
            <a:off x="804664" y="2086684"/>
            <a:ext cx="252028" cy="409424"/>
          </a:xfrm>
          <a:prstGeom prst="line">
            <a:avLst/>
          </a:prstGeom>
          <a:noFill/>
          <a:ln w="12700" algn="ctr">
            <a:solidFill>
              <a:srgbClr val="00206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7"/>
          <p:cNvCxnSpPr>
            <a:cxnSpLocks noChangeShapeType="1"/>
            <a:stCxn id="15" idx="2"/>
          </p:cNvCxnSpPr>
          <p:nvPr/>
        </p:nvCxnSpPr>
        <p:spPr bwMode="auto">
          <a:xfrm flipH="1">
            <a:off x="1272716" y="2037348"/>
            <a:ext cx="378406" cy="458760"/>
          </a:xfrm>
          <a:prstGeom prst="line">
            <a:avLst/>
          </a:prstGeom>
          <a:noFill/>
          <a:ln w="12700" algn="ctr">
            <a:solidFill>
              <a:srgbClr val="00206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14600" y="1485467"/>
            <a:ext cx="1736374" cy="648133"/>
            <a:chOff x="-100278" y="4709466"/>
            <a:chExt cx="1457012" cy="1047868"/>
          </a:xfrm>
        </p:grpSpPr>
        <p:cxnSp>
          <p:nvCxnSpPr>
            <p:cNvPr id="20" name="Straight Connector 7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539126" y="5306583"/>
              <a:ext cx="89102" cy="450751"/>
            </a:xfrm>
            <a:prstGeom prst="line">
              <a:avLst/>
            </a:prstGeom>
            <a:noFill/>
            <a:ln w="12700" algn="ctr">
              <a:solidFill>
                <a:srgbClr val="00206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-100278" y="4709466"/>
              <a:ext cx="1457012" cy="59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 sz="28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sz="28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/>
                <a:t>Circular </a:t>
              </a:r>
              <a:r>
                <a:rPr lang="en-US" altLang="en-US" sz="1800" dirty="0" smtClean="0"/>
                <a:t>Queue</a:t>
              </a:r>
              <a:endParaRPr lang="en-US" altLang="en-US" sz="1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5800" y="3275111"/>
            <a:ext cx="381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3,1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(LRU)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2FBC73B-7744-4D2E-B9AE-28C943A09B87}" type="slidenum">
              <a:rPr kumimoji="0" lang="en-US" altLang="zh-TW" smtClean="0"/>
              <a:pPr eaLnBrk="1" hangingPunct="1"/>
              <a:t>15</a:t>
            </a:fld>
            <a:endParaRPr kumimoji="0" lang="en-US" altLang="zh-TW" smtClean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76800"/>
            <a:ext cx="439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" y="1981200"/>
            <a:ext cx="9057639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Given page size is 128 </a:t>
            </a:r>
            <a:r>
              <a:rPr lang="en-US" sz="2800" dirty="0" smtClean="0"/>
              <a:t>bytes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b="1" dirty="0" smtClean="0"/>
              <a:t>7</a:t>
            </a:r>
            <a:r>
              <a:rPr lang="en-US" sz="2800" dirty="0" smtClean="0"/>
              <a:t> </a:t>
            </a:r>
            <a:r>
              <a:rPr lang="en-US" sz="2800" dirty="0"/>
              <a:t>bits are needed for page offset and </a:t>
            </a:r>
            <a:r>
              <a:rPr lang="en-US" sz="2800" b="1" dirty="0"/>
              <a:t>3</a:t>
            </a:r>
            <a:r>
              <a:rPr lang="en-US" sz="2800" dirty="0"/>
              <a:t> bits for page number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D7B5A6B-B3B9-4C43-92D3-A46CACBA9C9B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04076"/>
            <a:ext cx="2413893" cy="42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Brace 1"/>
          <p:cNvSpPr/>
          <p:nvPr/>
        </p:nvSpPr>
        <p:spPr bwMode="auto">
          <a:xfrm rot="16200000">
            <a:off x="1930847" y="3246147"/>
            <a:ext cx="381000" cy="134709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1668" y="5486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51" y="3082172"/>
            <a:ext cx="1623070" cy="240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Brace 10"/>
          <p:cNvSpPr/>
          <p:nvPr/>
        </p:nvSpPr>
        <p:spPr bwMode="auto">
          <a:xfrm rot="16200000">
            <a:off x="792718" y="3587526"/>
            <a:ext cx="381000" cy="67354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114800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236" y="4131547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9649" y="4491613"/>
            <a:ext cx="3008773" cy="797055"/>
          </a:xfrm>
          <a:custGeom>
            <a:avLst/>
            <a:gdLst>
              <a:gd name="connsiteX0" fmla="*/ 124896 w 3008773"/>
              <a:gd name="connsiteY0" fmla="*/ 90435 h 797055"/>
              <a:gd name="connsiteX1" fmla="*/ 144993 w 3008773"/>
              <a:gd name="connsiteY1" fmla="*/ 713433 h 797055"/>
              <a:gd name="connsiteX2" fmla="*/ 1581907 w 3008773"/>
              <a:gd name="connsiteY2" fmla="*/ 713433 h 797055"/>
              <a:gd name="connsiteX3" fmla="*/ 3008773 w 3008773"/>
              <a:gd name="connsiteY3" fmla="*/ 0 h 79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773" h="797055">
                <a:moveTo>
                  <a:pt x="124896" y="90435"/>
                </a:moveTo>
                <a:cubicBezTo>
                  <a:pt x="13527" y="350017"/>
                  <a:pt x="-97842" y="609600"/>
                  <a:pt x="144993" y="713433"/>
                </a:cubicBezTo>
                <a:cubicBezTo>
                  <a:pt x="387828" y="817266"/>
                  <a:pt x="1104610" y="832338"/>
                  <a:pt x="1581907" y="713433"/>
                </a:cubicBezTo>
                <a:cubicBezTo>
                  <a:pt x="2059204" y="594528"/>
                  <a:pt x="2533988" y="297264"/>
                  <a:pt x="3008773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10200" y="43434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4131547"/>
            <a:ext cx="2855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/>
              <a:t>01001</a:t>
            </a:r>
            <a:r>
              <a:rPr lang="en-US" sz="3200" b="1" dirty="0"/>
              <a:t>0011011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2035627" y="4371033"/>
            <a:ext cx="5802087" cy="1938093"/>
          </a:xfrm>
          <a:custGeom>
            <a:avLst/>
            <a:gdLst>
              <a:gd name="connsiteX0" fmla="*/ 104672 w 5802087"/>
              <a:gd name="connsiteY0" fmla="*/ 0 h 1938093"/>
              <a:gd name="connsiteX1" fmla="*/ 566896 w 5802087"/>
              <a:gd name="connsiteY1" fmla="*/ 1728316 h 1938093"/>
              <a:gd name="connsiteX2" fmla="*/ 4475705 w 5802087"/>
              <a:gd name="connsiteY2" fmla="*/ 1748413 h 1938093"/>
              <a:gd name="connsiteX3" fmla="*/ 5802087 w 5802087"/>
              <a:gd name="connsiteY3" fmla="*/ 281354 h 1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087" h="1938093">
                <a:moveTo>
                  <a:pt x="104672" y="0"/>
                </a:moveTo>
                <a:cubicBezTo>
                  <a:pt x="-28469" y="718457"/>
                  <a:pt x="-161610" y="1436914"/>
                  <a:pt x="566896" y="1728316"/>
                </a:cubicBezTo>
                <a:cubicBezTo>
                  <a:pt x="1295402" y="2019718"/>
                  <a:pt x="3603173" y="1989573"/>
                  <a:pt x="4475705" y="1748413"/>
                </a:cubicBezTo>
                <a:cubicBezTo>
                  <a:pt x="5348237" y="1507253"/>
                  <a:pt x="5575162" y="894303"/>
                  <a:pt x="5802087" y="281354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5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5" grpId="0"/>
      <p:bldP spid="13" grpId="0"/>
      <p:bldP spid="7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dirty="0"/>
              <a:t>maximum segment size </a:t>
            </a:r>
            <a:r>
              <a:rPr lang="en-US" sz="2800" dirty="0" smtClean="0"/>
              <a:t>is </a:t>
            </a:r>
            <a:r>
              <a:rPr lang="en-US" sz="2800" dirty="0"/>
              <a:t>256 bytes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b="1" dirty="0"/>
              <a:t>8</a:t>
            </a:r>
            <a:r>
              <a:rPr lang="en-US" sz="2800" dirty="0"/>
              <a:t> bits are needed for the segment </a:t>
            </a:r>
            <a:r>
              <a:rPr lang="en-US" sz="2800" dirty="0" smtClean="0"/>
              <a:t>offset and </a:t>
            </a:r>
            <a:r>
              <a:rPr lang="en-US" sz="2800" b="1" dirty="0" smtClean="0"/>
              <a:t>2</a:t>
            </a:r>
            <a:r>
              <a:rPr lang="en-US" sz="2800" dirty="0" smtClean="0"/>
              <a:t> bits for segment number.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D7B5A6B-B3B9-4C43-92D3-A46CACBA9C9B}" type="slidenum">
              <a:rPr kumimoji="0" lang="en-US" altLang="zh-TW" smtClean="0"/>
              <a:pPr eaLnBrk="1" hangingPunct="1"/>
              <a:t>3</a:t>
            </a:fld>
            <a:endParaRPr kumimoji="0" lang="en-US" altLang="zh-TW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4" y="3304076"/>
            <a:ext cx="2413893" cy="42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Brace 1"/>
          <p:cNvSpPr/>
          <p:nvPr/>
        </p:nvSpPr>
        <p:spPr bwMode="auto">
          <a:xfrm rot="16200000">
            <a:off x="1482166" y="3064746"/>
            <a:ext cx="381000" cy="17526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53400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table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315439" y="3718171"/>
            <a:ext cx="381000" cy="4122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764" y="4114800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131547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331285" y="4284911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92744" y="4131547"/>
            <a:ext cx="365125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   00011011 </a:t>
            </a:r>
            <a:r>
              <a:rPr lang="en-US" sz="2200" dirty="0"/>
              <a:t>(offset) </a:t>
            </a:r>
            <a:endParaRPr lang="en-US" sz="2200" dirty="0" smtClean="0"/>
          </a:p>
          <a:p>
            <a:r>
              <a:rPr lang="en-US" sz="2600" dirty="0" smtClean="0"/>
              <a:t>+ </a:t>
            </a:r>
            <a:r>
              <a:rPr lang="en-US" sz="2600" dirty="0"/>
              <a:t>010011010000 </a:t>
            </a:r>
            <a:r>
              <a:rPr lang="en-US" sz="2200" dirty="0"/>
              <a:t>(base) </a:t>
            </a:r>
            <a:endParaRPr lang="en-US" sz="2200" dirty="0" smtClean="0"/>
          </a:p>
          <a:p>
            <a:r>
              <a:rPr lang="en-US" sz="2600" dirty="0" smtClean="0"/>
              <a:t>= </a:t>
            </a:r>
            <a:r>
              <a:rPr lang="en-US" sz="2600" dirty="0"/>
              <a:t>010011101011</a:t>
            </a:r>
            <a:endParaRPr lang="en-US" sz="26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91" y="4153196"/>
            <a:ext cx="3120996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270498" y="4712677"/>
            <a:ext cx="1985389" cy="378273"/>
          </a:xfrm>
          <a:custGeom>
            <a:avLst/>
            <a:gdLst>
              <a:gd name="connsiteX0" fmla="*/ 146541 w 1985389"/>
              <a:gd name="connsiteY0" fmla="*/ 0 h 378273"/>
              <a:gd name="connsiteX1" fmla="*/ 186734 w 1985389"/>
              <a:gd name="connsiteY1" fmla="*/ 371789 h 378273"/>
              <a:gd name="connsiteX2" fmla="*/ 1985389 w 1985389"/>
              <a:gd name="connsiteY2" fmla="*/ 200967 h 3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389" h="378273">
                <a:moveTo>
                  <a:pt x="146541" y="0"/>
                </a:moveTo>
                <a:cubicBezTo>
                  <a:pt x="13400" y="169147"/>
                  <a:pt x="-119741" y="338295"/>
                  <a:pt x="186734" y="371789"/>
                </a:cubicBezTo>
                <a:cubicBezTo>
                  <a:pt x="493209" y="405283"/>
                  <a:pt x="1239299" y="303125"/>
                  <a:pt x="1985389" y="20096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049864" y="3826701"/>
            <a:ext cx="4328110" cy="393607"/>
          </a:xfrm>
          <a:custGeom>
            <a:avLst/>
            <a:gdLst>
              <a:gd name="connsiteX0" fmla="*/ 0 w 4328110"/>
              <a:gd name="connsiteY0" fmla="*/ 373510 h 393607"/>
              <a:gd name="connsiteX1" fmla="*/ 2130250 w 4328110"/>
              <a:gd name="connsiteY1" fmla="*/ 122301 h 393607"/>
              <a:gd name="connsiteX2" fmla="*/ 4009292 w 4328110"/>
              <a:gd name="connsiteY2" fmla="*/ 11769 h 393607"/>
              <a:gd name="connsiteX3" fmla="*/ 4310743 w 4328110"/>
              <a:gd name="connsiteY3" fmla="*/ 393607 h 39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8110" h="393607">
                <a:moveTo>
                  <a:pt x="0" y="373510"/>
                </a:moveTo>
                <a:cubicBezTo>
                  <a:pt x="731017" y="278050"/>
                  <a:pt x="1462035" y="182591"/>
                  <a:pt x="2130250" y="122301"/>
                </a:cubicBezTo>
                <a:cubicBezTo>
                  <a:pt x="2798465" y="62011"/>
                  <a:pt x="3645876" y="-33449"/>
                  <a:pt x="4009292" y="11769"/>
                </a:cubicBezTo>
                <a:cubicBezTo>
                  <a:pt x="4372708" y="56987"/>
                  <a:pt x="4341725" y="225297"/>
                  <a:pt x="4310743" y="393607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smtClean="0"/>
              <a:t>A paged memory system uses the page size of 1024 bytes. Size of a page table entry is 4 bytes and the logical address space is 2</a:t>
            </a:r>
            <a:r>
              <a:rPr lang="en-US" sz="2800" baseline="30000" smtClean="0"/>
              <a:t>30</a:t>
            </a:r>
            <a:r>
              <a:rPr lang="en-US" sz="2800" smtClean="0"/>
              <a:t> bytes. </a:t>
            </a:r>
          </a:p>
          <a:p>
            <a:pPr marL="0" indent="0">
              <a:buFontTx/>
              <a:buNone/>
            </a:pPr>
            <a:r>
              <a:rPr lang="en-US" sz="2800" smtClean="0"/>
              <a:t>a) What is the size of the page table if single level of paging is used? </a:t>
            </a:r>
          </a:p>
          <a:p>
            <a:pPr marL="0" indent="0">
              <a:buFontTx/>
              <a:buNone/>
            </a:pPr>
            <a:r>
              <a:rPr lang="en-US" sz="2800" smtClean="0"/>
              <a:t>b) What is the minimum number of levels of page tables needed in this system to ensure that the outmost page table will fit within a single page frame? </a:t>
            </a:r>
          </a:p>
          <a:p>
            <a:pPr marL="0" indent="0">
              <a:buFontTx/>
              <a:buNone/>
            </a:pPr>
            <a:r>
              <a:rPr lang="en-US" sz="2800" smtClean="0"/>
              <a:t>c) Draw an address translation diagram to show how logical address translation is performed. 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D397AC1-290C-4682-8AA7-C4A98B220F1F}" type="slidenum">
              <a:rPr kumimoji="0" lang="en-US" altLang="zh-TW" smtClean="0"/>
              <a:pPr eaLnBrk="1" hangingPunct="1"/>
              <a:t>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a) size of page table: #pages × </a:t>
            </a:r>
            <a:r>
              <a:rPr lang="en-US" sz="2800" dirty="0" err="1" smtClean="0"/>
              <a:t>page_table_entry_size</a:t>
            </a: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  =2</a:t>
            </a:r>
            <a:r>
              <a:rPr lang="en-US" sz="2800" baseline="30000" dirty="0" smtClean="0"/>
              <a:t>30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× 4 = 2</a:t>
            </a:r>
            <a:r>
              <a:rPr lang="en-US" sz="2800" baseline="30000" dirty="0" smtClean="0"/>
              <a:t>22</a:t>
            </a:r>
            <a:r>
              <a:rPr lang="en-US" sz="2800" dirty="0" smtClean="0"/>
              <a:t> = 4 megabytes </a:t>
            </a:r>
          </a:p>
          <a:p>
            <a:pPr>
              <a:defRPr/>
            </a:pPr>
            <a:r>
              <a:rPr lang="en-US" sz="2800" dirty="0" smtClean="0"/>
              <a:t>b) If two-level paging is used, size of outer page table: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22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× 4 = 2</a:t>
            </a:r>
            <a:r>
              <a:rPr lang="en-US" sz="2800" baseline="30000" dirty="0" smtClean="0"/>
              <a:t>14</a:t>
            </a:r>
            <a:r>
              <a:rPr lang="en-US" sz="2800" dirty="0" smtClean="0"/>
              <a:t> = 16k bytes &gt; 1024 bytes. 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	If three-level paging is used, size of outer page table: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14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× 4 = 2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bytes &lt; 1024 bytes. 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at least three levels.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4C827C6-1CC1-41BA-AECC-769D27BC0E40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(c)</a:t>
            </a:r>
          </a:p>
        </p:txBody>
      </p:sp>
      <p:sp>
        <p:nvSpPr>
          <p:cNvPr id="4" name="Right Brace 3"/>
          <p:cNvSpPr>
            <a:spLocks/>
          </p:cNvSpPr>
          <p:nvPr/>
        </p:nvSpPr>
        <p:spPr bwMode="auto">
          <a:xfrm rot="5400000">
            <a:off x="5845175" y="1069975"/>
            <a:ext cx="457200" cy="3397250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81600" y="2990850"/>
            <a:ext cx="234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Page size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1024 bytes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10 bits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Right Brace 6"/>
          <p:cNvSpPr>
            <a:spLocks/>
          </p:cNvSpPr>
          <p:nvPr/>
        </p:nvSpPr>
        <p:spPr bwMode="auto">
          <a:xfrm rot="5400000">
            <a:off x="2384425" y="1087438"/>
            <a:ext cx="457200" cy="3397250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20850" y="3008313"/>
            <a:ext cx="1697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# of Pages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30-10=20 bits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2362200" y="3581400"/>
            <a:ext cx="5334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4038600"/>
            <a:ext cx="990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2400"/>
              <a:t>P1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05000" y="4038600"/>
            <a:ext cx="11430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2400"/>
              <a:t>P2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0" y="4038600"/>
            <a:ext cx="12954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2400"/>
              <a:t>P3</a:t>
            </a:r>
          </a:p>
        </p:txBody>
      </p:sp>
      <p:sp>
        <p:nvSpPr>
          <p:cNvPr id="1742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2134FC5-CC81-495C-84CF-B50BABF6B878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  <p:pic>
        <p:nvPicPr>
          <p:cNvPr id="29700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46815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681538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t2.gstatic.com/images?q=tbn:ANd9GcRE6Xs5BfjowguWvbWRX3j9sb-Rki782O8P2Noqbzin98iozwjudg">
            <a:hlinkClick r:id="rId2" invalidUrl="http://www.google.com.sg/imgres?q=question+mark&amp;hl=en&amp;biw=999&amp;bih=554&amp;gbv=2&amp;tbs=isch:1&amp;tbnid=0XJSFC9M0e58xM:&amp;imgrefurl=http://www.gerryriskin.com/cat-law-firm-diversity.html&amp;imgurl=http://www.gerryriskin.com/Question Mark.jpg&amp;ei=VEOHTbNSzM-tB4zUyS4&amp;zoom=1&amp;w=600&amp;h=800&amp;iact=hc&amp;vpx=220&amp;vpy=78&amp;dur=977&amp;hovh=259&amp;hovw=194&amp;tx=149&amp;ty=210&amp;oei=VEOHTbNSzM-tB4zUyS4&amp;page=1&amp;tbnh=133&amp;tbnw=95&amp;start=0&amp;ndsp=19&amp;ved=1t:429,r:1,s:0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4689475"/>
            <a:ext cx="485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ight Brace 18"/>
          <p:cNvSpPr>
            <a:spLocks/>
          </p:cNvSpPr>
          <p:nvPr/>
        </p:nvSpPr>
        <p:spPr bwMode="auto">
          <a:xfrm rot="-5400000">
            <a:off x="4227513" y="-1719263"/>
            <a:ext cx="228600" cy="6861175"/>
          </a:xfrm>
          <a:prstGeom prst="rightBrace">
            <a:avLst>
              <a:gd name="adj1" fmla="val 833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Box 14"/>
          <p:cNvSpPr txBox="1">
            <a:spLocks noChangeArrowheads="1"/>
          </p:cNvSpPr>
          <p:nvPr/>
        </p:nvSpPr>
        <p:spPr bwMode="auto">
          <a:xfrm>
            <a:off x="3886200" y="12192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b="1"/>
              <a:t>30 bits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615" y="5387148"/>
            <a:ext cx="8566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Hints: </a:t>
            </a:r>
          </a:p>
          <a:p>
            <a:r>
              <a:rPr lang="en-US" sz="1400" dirty="0" smtClean="0">
                <a:latin typeface="Comic Sans MS" pitchFamily="66" charset="0"/>
              </a:rPr>
              <a:t>P1: the index in the level 3 (outmost).  Each entry in level 3 page table points to a page in Level 2.</a:t>
            </a:r>
          </a:p>
          <a:p>
            <a:r>
              <a:rPr lang="en-US" sz="1400" dirty="0" smtClean="0">
                <a:latin typeface="Comic Sans MS" pitchFamily="66" charset="0"/>
              </a:rPr>
              <a:t>P2: the index within a page in the level 2. Each entry in level 2 page table points to a page in Level 1.</a:t>
            </a:r>
          </a:p>
          <a:p>
            <a:r>
              <a:rPr lang="en-US" sz="1400" dirty="0" smtClean="0">
                <a:latin typeface="Comic Sans MS" pitchFamily="66" charset="0"/>
              </a:rPr>
              <a:t>P3: the index within a page in the level 1.  Each entry in level 1 page table points to a memory frame. 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1225" y="1930400"/>
            <a:ext cx="6861175" cy="5857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Connector 10"/>
          <p:cNvCxnSpPr>
            <a:stCxn id="3" idx="0"/>
            <a:endCxn id="3" idx="2"/>
          </p:cNvCxnSpPr>
          <p:nvPr/>
        </p:nvCxnSpPr>
        <p:spPr bwMode="auto">
          <a:xfrm>
            <a:off x="4341813" y="1930400"/>
            <a:ext cx="0" cy="585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538288" y="1984374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Page Number</a:t>
            </a:r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5554913" y="1992461"/>
            <a:ext cx="99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Offset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 animBg="1"/>
      <p:bldP spid="12" grpId="0" animBg="1"/>
      <p:bldP spid="1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(c)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05625"/>
            <a:ext cx="85344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3997325" y="3800475"/>
            <a:ext cx="1009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b="1" dirty="0"/>
              <a:t>A page </a:t>
            </a:r>
          </a:p>
          <a:p>
            <a:pPr eaLnBrk="1" hangingPunct="1"/>
            <a:r>
              <a:rPr lang="en-US" b="1" dirty="0"/>
              <a:t>in </a:t>
            </a:r>
          </a:p>
          <a:p>
            <a:pPr eaLnBrk="1" hangingPunct="1"/>
            <a:r>
              <a:rPr lang="en-US" b="1" dirty="0"/>
              <a:t>Level 2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286000" y="3800475"/>
            <a:ext cx="10779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b="1" dirty="0" smtClean="0"/>
              <a:t>Level 3 Page Table</a:t>
            </a:r>
            <a:endParaRPr lang="en-US" b="1" dirty="0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5715000" y="3800475"/>
            <a:ext cx="1009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b="1" dirty="0"/>
              <a:t>A page </a:t>
            </a:r>
          </a:p>
          <a:p>
            <a:pPr eaLnBrk="1" hangingPunct="1"/>
            <a:r>
              <a:rPr lang="en-US" b="1" dirty="0"/>
              <a:t>in </a:t>
            </a:r>
          </a:p>
          <a:p>
            <a:pPr eaLnBrk="1" hangingPunct="1"/>
            <a:r>
              <a:rPr lang="en-US" b="1" dirty="0"/>
              <a:t>Level 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 bwMode="auto">
          <a:xfrm>
            <a:off x="4502150" y="2873375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06913" y="2967038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06913" y="3054350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51575" y="2895600"/>
            <a:ext cx="68263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254750" y="2989263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54750" y="3076575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19600" y="5235575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4363" y="5329238"/>
            <a:ext cx="68262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424363" y="5416550"/>
            <a:ext cx="68262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72200" y="5235575"/>
            <a:ext cx="69850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176963" y="5329238"/>
            <a:ext cx="68262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176963" y="5416550"/>
            <a:ext cx="68262" cy="698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84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F5B4B00-44A8-44AE-B260-CDF5060E64E4}" type="slidenum">
              <a:rPr kumimoji="0" lang="en-US" altLang="zh-TW" smtClean="0"/>
              <a:pPr eaLnBrk="1" hangingPunct="1"/>
              <a:t>7</a:t>
            </a:fld>
            <a:endParaRPr kumimoji="0" lang="en-US" altLang="zh-TW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373380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(page table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Base register)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1. A computer has four page frames. The time of loading, time of last access, and the R bit for each page are as shown below (the times are in clock ticks): 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5EB085A-D59F-4097-B526-3AF6C6F1B56C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69342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(a)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a) Which page will FIFO replace? 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3973C21-80E8-42C8-A3D9-24B7EDE76AD6}" type="slidenum">
              <a:rPr kumimoji="0" lang="en-US" altLang="zh-TW" smtClean="0"/>
              <a:pPr eaLnBrk="1" hangingPunct="1"/>
              <a:t>9</a:t>
            </a:fld>
            <a:endParaRPr kumimoji="0" lang="en-US" altLang="zh-TW" smtClean="0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9342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657600"/>
            <a:ext cx="67056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819400" y="3657600"/>
            <a:ext cx="990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540</Words>
  <Application>Microsoft Office PowerPoint</Application>
  <PresentationFormat>On-screen Show (4:3)</PresentationFormat>
  <Paragraphs>98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默认设计模板</vt:lpstr>
      <vt:lpstr>Q1</vt:lpstr>
      <vt:lpstr>Q1 (a)</vt:lpstr>
      <vt:lpstr>Q1 (b)</vt:lpstr>
      <vt:lpstr>Q2</vt:lpstr>
      <vt:lpstr>Q2 (Answer)</vt:lpstr>
      <vt:lpstr>Q2 (c)</vt:lpstr>
      <vt:lpstr>Q2 (c)</vt:lpstr>
      <vt:lpstr>Q3</vt:lpstr>
      <vt:lpstr>Q3 (a)</vt:lpstr>
      <vt:lpstr>Q3 (b)</vt:lpstr>
      <vt:lpstr>Q3 (c)</vt:lpstr>
      <vt:lpstr>Q4</vt:lpstr>
      <vt:lpstr>Q4 (FIFO, Final)</vt:lpstr>
      <vt:lpstr>Q4 (CLOCK, Final)</vt:lpstr>
      <vt:lpstr>Q4 (LRU)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Cai Wentong (Prof)</cp:lastModifiedBy>
  <cp:revision>49</cp:revision>
  <cp:lastPrinted>1601-01-01T00:00:00Z</cp:lastPrinted>
  <dcterms:created xsi:type="dcterms:W3CDTF">2010-10-25T15:25:25Z</dcterms:created>
  <dcterms:modified xsi:type="dcterms:W3CDTF">2018-07-18T02:57:33Z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