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10" r:id="rId2"/>
    <p:sldId id="312" r:id="rId3"/>
    <p:sldId id="314" r:id="rId4"/>
    <p:sldId id="313" r:id="rId5"/>
    <p:sldId id="311" r:id="rId6"/>
    <p:sldId id="315" r:id="rId7"/>
    <p:sldId id="316" r:id="rId8"/>
    <p:sldId id="307" r:id="rId9"/>
    <p:sldId id="308" r:id="rId10"/>
    <p:sldId id="309" r:id="rId1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1"/>
    <p:restoredTop sz="91476" autoAdjust="0"/>
  </p:normalViewPr>
  <p:slideViewPr>
    <p:cSldViewPr>
      <p:cViewPr varScale="1">
        <p:scale>
          <a:sx n="101" d="100"/>
          <a:sy n="101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830FF590-461F-4AFD-9DBA-7F3805901092}" type="datetimeFigureOut">
              <a:rPr lang="en-US"/>
              <a:pPr>
                <a:defRPr/>
              </a:pPr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CF56A3E3-7C1D-4BC8-9345-6CD2FC7C0E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1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 smtClean="0"/>
              <a:t>The first M page references are distinctive.</a:t>
            </a:r>
          </a:p>
          <a:p>
            <a:pPr lvl="0"/>
            <a:r>
              <a:rPr lang="en-US" sz="1200" dirty="0" smtClean="0"/>
              <a:t>There are no new page references for the next L – N references.</a:t>
            </a:r>
          </a:p>
          <a:p>
            <a:pPr lvl="0"/>
            <a:r>
              <a:rPr lang="en-US" sz="1200" dirty="0" smtClean="0"/>
              <a:t>The last (N – M) page references are distinctive and are different from the first M references.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56A3E3-7C1D-4BC8-9345-6CD2FC7C0E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6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F958E-8600-40A1-8ACC-E38000DE1B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416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16D84-4610-4BE8-9064-C05B7C95FE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565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1543E-7A18-49AA-91F7-3545CEBAA7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738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C6D5B-E92D-470E-A4A5-5AC07E8F07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434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7A667-B180-44F7-8322-781AA557CC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01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5BC2B-9DF6-41F4-BCB1-D940EAB24E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33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ACED-C437-4C0B-9927-4AC75418F2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244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E9380-1A35-4011-AF58-B819D9C48D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737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9846D-453D-4187-A820-0F8368DD47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072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F0ECC-8836-4251-8BE6-BC2661CE92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95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EAB8D-47F4-41BC-887F-702718505C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73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单击此处编辑母版文本样式</a:t>
            </a:r>
          </a:p>
          <a:p>
            <a:pPr lvl="1"/>
            <a:r>
              <a:rPr lang="zh-TW" altLang="en-US" smtClean="0"/>
              <a:t>第二级</a:t>
            </a:r>
          </a:p>
          <a:p>
            <a:pPr lvl="2"/>
            <a:r>
              <a:rPr lang="zh-TW" altLang="en-US" smtClean="0"/>
              <a:t>第三级</a:t>
            </a:r>
          </a:p>
          <a:p>
            <a:pPr lvl="3"/>
            <a:r>
              <a:rPr lang="zh-TW" altLang="en-US" smtClean="0"/>
              <a:t>第四级</a:t>
            </a:r>
          </a:p>
          <a:p>
            <a:pPr lvl="4"/>
            <a:r>
              <a:rPr lang="zh-TW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fld id="{4842D304-6D31-43F9-B846-342FF0B5D5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6D5B-E92D-470E-A4A5-5AC07E8F0709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3994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1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7388" indent="-630238">
              <a:spcBef>
                <a:spcPts val="0"/>
              </a:spcBef>
              <a:buAutoNum type="alphaLcParenBoth" startAt="6"/>
              <a:defRPr/>
            </a:pPr>
            <a:r>
              <a:rPr lang="en-US" sz="2400" dirty="0" smtClean="0"/>
              <a:t>A possible improvement</a:t>
            </a:r>
            <a:r>
              <a:rPr lang="en-US" sz="2400" dirty="0"/>
              <a:t>, for as the disk bottleneck is removed by faster response and more throughput to the disks, the CPU will get more data more </a:t>
            </a:r>
            <a:r>
              <a:rPr lang="en-US" sz="2400" dirty="0" smtClean="0"/>
              <a:t>quickly.</a:t>
            </a:r>
          </a:p>
          <a:p>
            <a:pPr marL="687388" indent="-630238">
              <a:spcBef>
                <a:spcPts val="3000"/>
              </a:spcBef>
              <a:buAutoNum type="alphaLcParenBoth" startAt="6"/>
              <a:defRPr/>
            </a:pPr>
            <a:r>
              <a:rPr lang="en-US" sz="2400" dirty="0" smtClean="0"/>
              <a:t>-	   Increasing </a:t>
            </a:r>
            <a:r>
              <a:rPr lang="en-US" sz="2400" dirty="0"/>
              <a:t>the page size will result in fewer page </a:t>
            </a:r>
            <a:endParaRPr lang="en-US" sz="2400" dirty="0" smtClean="0"/>
          </a:p>
          <a:p>
            <a:pPr marL="57150" indent="0">
              <a:spcBef>
                <a:spcPts val="0"/>
              </a:spcBef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faults </a:t>
            </a:r>
            <a:r>
              <a:rPr lang="en-US" sz="2400" dirty="0"/>
              <a:t>if data is being accessed </a:t>
            </a:r>
            <a:r>
              <a:rPr lang="en-US" sz="2400" dirty="0" smtClean="0"/>
              <a:t>sequentially</a:t>
            </a:r>
          </a:p>
          <a:p>
            <a:pPr marL="1141413" indent="-454025">
              <a:spcBef>
                <a:spcPts val="1200"/>
              </a:spcBef>
              <a:buNone/>
              <a:defRPr/>
            </a:pPr>
            <a:r>
              <a:rPr lang="en-US" sz="2400" dirty="0" smtClean="0"/>
              <a:t>-</a:t>
            </a:r>
            <a:r>
              <a:rPr lang="en-US" sz="2400" dirty="0"/>
              <a:t>	</a:t>
            </a:r>
            <a:r>
              <a:rPr lang="en-US" sz="2400" dirty="0" smtClean="0"/>
              <a:t>If </a:t>
            </a:r>
            <a:r>
              <a:rPr lang="en-US" sz="2400" dirty="0"/>
              <a:t>data access is more or less random, more paging actions could occur because fewer pages can be kept in memory and more data is transferred per page fault. </a:t>
            </a:r>
            <a:endParaRPr lang="en-US" sz="2400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D338825-9A07-4E96-A991-E6CBD316A756}" type="slidenum">
              <a:rPr kumimoji="0" lang="en-US" altLang="zh-TW" smtClean="0"/>
              <a:pPr eaLnBrk="1" hangingPunct="1"/>
              <a:t>10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 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are the lower and upper bounds of page faults that may be generated by such a reference string if the FIFO page replacement algorithm is used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Hints: Consider two cases: 1) If </a:t>
            </a:r>
            <a:r>
              <a:rPr lang="en-US" sz="2400" dirty="0">
                <a:solidFill>
                  <a:srgbClr val="00B050"/>
                </a:solidFill>
              </a:rPr>
              <a:t>N </a:t>
            </a:r>
            <a:r>
              <a:rPr lang="en-US" sz="2400" dirty="0" smtClean="0">
                <a:solidFill>
                  <a:srgbClr val="00B050"/>
                </a:solidFill>
              </a:rPr>
              <a:t>&lt;= M, 2) </a:t>
            </a:r>
            <a:r>
              <a:rPr lang="en-US" sz="2400" dirty="0">
                <a:solidFill>
                  <a:srgbClr val="00B050"/>
                </a:solidFill>
              </a:rPr>
              <a:t>If N &gt; </a:t>
            </a:r>
            <a:r>
              <a:rPr lang="en-US" sz="2400" dirty="0" smtClean="0">
                <a:solidFill>
                  <a:srgbClr val="00B050"/>
                </a:solidFill>
              </a:rPr>
              <a:t>M.</a:t>
            </a:r>
            <a:endParaRPr lang="en-US" sz="2400" dirty="0">
              <a:solidFill>
                <a:srgbClr val="00B05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u="sng" dirty="0" smtClean="0">
                <a:sym typeface="Wingdings" pitchFamily="2" charset="2"/>
              </a:rPr>
              <a:t>Answer:</a:t>
            </a:r>
          </a:p>
          <a:p>
            <a:pPr marL="0" indent="0">
              <a:buNone/>
            </a:pPr>
            <a:r>
              <a:rPr lang="en-US" sz="2400" b="1" dirty="0">
                <a:latin typeface="Comic Sans MS" pitchFamily="66" charset="0"/>
              </a:rPr>
              <a:t>If N </a:t>
            </a:r>
            <a:r>
              <a:rPr lang="en-US" sz="2400" b="1" dirty="0" smtClean="0">
                <a:latin typeface="Comic Sans MS" pitchFamily="66" charset="0"/>
              </a:rPr>
              <a:t>&lt;= M</a:t>
            </a:r>
            <a:r>
              <a:rPr lang="en-US" sz="2400" dirty="0" smtClean="0">
                <a:latin typeface="Comic Sans MS" pitchFamily="66" charset="0"/>
              </a:rPr>
              <a:t>, the lower and upper bounds are both N.</a:t>
            </a:r>
          </a:p>
          <a:p>
            <a:pPr marL="0" indent="0">
              <a:buNone/>
            </a:pP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2400" dirty="0">
                <a:latin typeface="Comic Sans MS" pitchFamily="66" charset="0"/>
              </a:rPr>
              <a:t>Once </a:t>
            </a:r>
            <a:r>
              <a:rPr lang="en-US" sz="2400" dirty="0" smtClean="0">
                <a:latin typeface="Comic Sans MS" pitchFamily="66" charset="0"/>
              </a:rPr>
              <a:t>N distinct pages are </a:t>
            </a:r>
            <a:r>
              <a:rPr lang="en-US" sz="2400" dirty="0">
                <a:latin typeface="Comic Sans MS" pitchFamily="66" charset="0"/>
              </a:rPr>
              <a:t>loaded into the memory, no more page faults may occur. </a:t>
            </a:r>
            <a:endParaRPr lang="en-US" sz="2400" dirty="0" smtClean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mic Sans MS" pitchFamily="66" charset="0"/>
              </a:rPr>
              <a:t>If N&gt;M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en-US" sz="2400" dirty="0">
                <a:latin typeface="Comic Sans MS" pitchFamily="66" charset="0"/>
              </a:rPr>
              <a:t>the lower bound is </a:t>
            </a:r>
            <a:r>
              <a:rPr lang="en-US" sz="2400" dirty="0" smtClean="0">
                <a:latin typeface="Comic Sans MS" pitchFamily="66" charset="0"/>
              </a:rPr>
              <a:t>N and upper bound is L.</a:t>
            </a:r>
          </a:p>
          <a:p>
            <a:pPr marL="0" indent="0">
              <a:buNone/>
            </a:pPr>
            <a:r>
              <a:rPr lang="en-US" sz="2400" dirty="0" smtClean="0">
                <a:latin typeface="Comic Sans MS" pitchFamily="66" charset="0"/>
                <a:sym typeface="Wingdings" pitchFamily="2" charset="2"/>
              </a:rPr>
              <a:t> Can you construct the reference strings?</a:t>
            </a:r>
            <a:endParaRPr lang="en-US" sz="2400" dirty="0" smtClean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6D5B-E92D-470E-A4A5-5AC07E8F0709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636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 (a) -- </a:t>
            </a:r>
            <a:r>
              <a:rPr lang="en-US" b="1" dirty="0" smtClean="0"/>
              <a:t>If N&gt;M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u="sng" dirty="0" smtClean="0"/>
              <a:t>The </a:t>
            </a:r>
            <a:r>
              <a:rPr lang="en-US" sz="2400" u="sng" dirty="0"/>
              <a:t>lower bound is </a:t>
            </a:r>
            <a:r>
              <a:rPr lang="en-US" sz="2400" u="sng" dirty="0" smtClean="0"/>
              <a:t>N</a:t>
            </a: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 The reference string:</a:t>
            </a:r>
            <a:r>
              <a:rPr lang="en-US" sz="2400" dirty="0" smtClean="0"/>
              <a:t> </a:t>
            </a:r>
          </a:p>
          <a:p>
            <a:pPr marL="0" lvl="0" indent="0">
              <a:buNone/>
            </a:pPr>
            <a:endParaRPr lang="en-US" sz="2000" dirty="0" smtClean="0"/>
          </a:p>
          <a:p>
            <a:pPr marL="0" lv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latin typeface="Comic Sans MS" pitchFamily="66" charset="0"/>
              </a:rPr>
              <a:t>Example (N=3, L=7, M=2): P1 P2 P1 P2 P1 P2 P3 </a:t>
            </a:r>
          </a:p>
          <a:p>
            <a:pPr marL="0" indent="0">
              <a:buNone/>
            </a:pPr>
            <a:endParaRPr lang="en-US" sz="2400" u="sng" dirty="0" smtClean="0"/>
          </a:p>
          <a:p>
            <a:pPr marL="0" indent="0">
              <a:buNone/>
            </a:pPr>
            <a:r>
              <a:rPr lang="en-US" sz="2400" u="sng" dirty="0" smtClean="0"/>
              <a:t>The upper bound is L.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The </a:t>
            </a:r>
            <a:r>
              <a:rPr lang="en-US" sz="2400" dirty="0">
                <a:sym typeface="Wingdings" pitchFamily="2" charset="2"/>
              </a:rPr>
              <a:t>reference string</a:t>
            </a:r>
            <a:r>
              <a:rPr lang="en-US" sz="2400" dirty="0" smtClean="0">
                <a:sym typeface="Wingdings" pitchFamily="2" charset="2"/>
              </a:rPr>
              <a:t>:</a:t>
            </a:r>
          </a:p>
          <a:p>
            <a:pPr>
              <a:buFont typeface="Wingdings"/>
              <a:buChar char="à"/>
            </a:pPr>
            <a:endParaRPr lang="en-US" sz="2400" dirty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en-US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Comic Sans MS" pitchFamily="66" charset="0"/>
              </a:rPr>
              <a:t>Example (N=3, L=7, M=2): P1 P2 </a:t>
            </a:r>
            <a:r>
              <a:rPr lang="en-US" sz="2400" dirty="0" smtClean="0">
                <a:latin typeface="Comic Sans MS" pitchFamily="66" charset="0"/>
              </a:rPr>
              <a:t>P3 P1 P2 P3 P1 </a:t>
            </a:r>
            <a:endParaRPr lang="en-US" sz="2400" dirty="0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endParaRPr lang="en-US" sz="2400" u="sng" dirty="0" smtClean="0"/>
          </a:p>
          <a:p>
            <a:pPr marL="0" indent="0">
              <a:buNone/>
            </a:pPr>
            <a:r>
              <a:rPr lang="en-US" sz="2400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6D5B-E92D-470E-A4A5-5AC07E8F0709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34403"/>
              </p:ext>
            </p:extLst>
          </p:nvPr>
        </p:nvGraphicFramePr>
        <p:xfrm>
          <a:off x="533400" y="5029200"/>
          <a:ext cx="8229606" cy="428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  <a:gridCol w="587829"/>
              </a:tblGrid>
              <a:tr h="2004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P1</a:t>
                      </a:r>
                      <a:endParaRPr lang="en-US" sz="2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P2</a:t>
                      </a:r>
                      <a:endParaRPr lang="en-US" sz="2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PN</a:t>
                      </a:r>
                      <a:endParaRPr lang="en-US" sz="2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P1</a:t>
                      </a:r>
                      <a:endParaRPr lang="en-US" sz="2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P2</a:t>
                      </a:r>
                      <a:endParaRPr lang="en-US" sz="2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PN</a:t>
                      </a:r>
                      <a:endParaRPr lang="en-US" sz="2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P1</a:t>
                      </a:r>
                      <a:endParaRPr lang="en-US" sz="2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P2</a:t>
                      </a:r>
                      <a:endParaRPr lang="en-US" sz="2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PN</a:t>
                      </a:r>
                      <a:endParaRPr lang="en-US" sz="2400" dirty="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848057"/>
              </p:ext>
            </p:extLst>
          </p:nvPr>
        </p:nvGraphicFramePr>
        <p:xfrm>
          <a:off x="76200" y="2667000"/>
          <a:ext cx="8991594" cy="340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533"/>
                <a:gridCol w="499533"/>
                <a:gridCol w="499533"/>
                <a:gridCol w="499533"/>
                <a:gridCol w="499533"/>
                <a:gridCol w="499533"/>
                <a:gridCol w="499533"/>
                <a:gridCol w="499533"/>
                <a:gridCol w="499533"/>
                <a:gridCol w="499533"/>
                <a:gridCol w="499533"/>
                <a:gridCol w="499533"/>
                <a:gridCol w="499533"/>
                <a:gridCol w="499533"/>
                <a:gridCol w="499533"/>
                <a:gridCol w="499533"/>
                <a:gridCol w="499533"/>
                <a:gridCol w="499533"/>
              </a:tblGrid>
              <a:tr h="13716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P1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P2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PM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P1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P2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…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PM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P1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P2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PM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</a:t>
                      </a:r>
                      <a:r>
                        <a:rPr lang="en-US" sz="1200" u="none" strike="noStrike" dirty="0">
                          <a:effectLst/>
                        </a:rPr>
                        <a:t>M+1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</a:t>
                      </a:r>
                      <a:r>
                        <a:rPr lang="en-US" sz="1200" u="none" strike="noStrike" dirty="0">
                          <a:effectLst/>
                        </a:rPr>
                        <a:t>M+2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…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 smtClean="0">
                          <a:effectLst/>
                        </a:rPr>
                        <a:t>PN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76200" y="3048000"/>
            <a:ext cx="1981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133600" y="3043177"/>
            <a:ext cx="1981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181600" y="3048000"/>
            <a:ext cx="1981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Group 14"/>
          <p:cNvGrpSpPr/>
          <p:nvPr/>
        </p:nvGrpSpPr>
        <p:grpSpPr>
          <a:xfrm>
            <a:off x="609600" y="5410200"/>
            <a:ext cx="8077200" cy="76200"/>
            <a:chOff x="609600" y="4648200"/>
            <a:chExt cx="8077200" cy="76200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609600" y="4724400"/>
              <a:ext cx="2209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971800" y="4724400"/>
              <a:ext cx="2209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6477000" y="4648200"/>
              <a:ext cx="22098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186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 (b)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Will you have different answers if the LRU (Least-Recently-Used), instead of FIFO, page replacement algorithm is used?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 No. The same as FIFO.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6D5B-E92D-470E-A4A5-5AC07E8F0709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131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6D5B-E92D-470E-A4A5-5AC07E8F0709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534400" cy="543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 (a)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6D5B-E92D-470E-A4A5-5AC07E8F0709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38" y="1752600"/>
            <a:ext cx="8355778" cy="38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02" y="2238787"/>
            <a:ext cx="1825161" cy="141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69" y="2238787"/>
            <a:ext cx="718856" cy="135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45" y="2234392"/>
            <a:ext cx="718856" cy="136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874" y="2227212"/>
            <a:ext cx="718856" cy="136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730" y="2222274"/>
            <a:ext cx="718856" cy="136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831" y="2222274"/>
            <a:ext cx="3798968" cy="136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01150" y="4800600"/>
            <a:ext cx="2896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Number of page faults: 4</a:t>
            </a:r>
          </a:p>
        </p:txBody>
      </p:sp>
    </p:spTree>
    <p:extLst>
      <p:ext uri="{BB962C8B-B14F-4D97-AF65-F5344CB8AC3E}">
        <p14:creationId xmlns:p14="http://schemas.microsoft.com/office/powerpoint/2010/main" val="102879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Q2 (b)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6D5B-E92D-470E-A4A5-5AC07E8F0709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6" name="Rectangle 5"/>
          <p:cNvSpPr/>
          <p:nvPr/>
        </p:nvSpPr>
        <p:spPr>
          <a:xfrm>
            <a:off x="1201150" y="6107668"/>
            <a:ext cx="2896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Number of page faults: 7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51" y="1863436"/>
            <a:ext cx="7403377" cy="633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97" y="2496538"/>
            <a:ext cx="7403377" cy="30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7" y="2800319"/>
            <a:ext cx="7403377" cy="31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22" y="3120620"/>
            <a:ext cx="7403377" cy="31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37" y="3440302"/>
            <a:ext cx="7403377" cy="31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6" y="3764559"/>
            <a:ext cx="7403377" cy="31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4" y="4081526"/>
            <a:ext cx="7403377" cy="31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0" y="4398492"/>
            <a:ext cx="7403377" cy="158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55" y="2474782"/>
            <a:ext cx="505945" cy="354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010400" y="5675182"/>
            <a:ext cx="457200" cy="34461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19" y="211706"/>
            <a:ext cx="5757874" cy="1312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78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3</a:t>
            </a:r>
            <a:r>
              <a:rPr lang="en-US" dirty="0" smtClean="0"/>
              <a:t>. Consider a demand-paging system with the following time-measured utilizations: 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Which (if any) of the following will (probably) improve CPU utilization?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F64FCCF9-F738-46BF-A274-A27D7E91FCAF}" type="slidenum">
              <a:rPr kumimoji="0" lang="en-US" altLang="zh-TW" smtClean="0"/>
              <a:pPr eaLnBrk="1" hangingPunct="1"/>
              <a:t>8</a:t>
            </a:fld>
            <a:endParaRPr kumimoji="0" lang="en-US" altLang="zh-TW" smtClean="0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74950"/>
            <a:ext cx="45720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Oval Callout 5"/>
          <p:cNvSpPr>
            <a:spLocks noChangeArrowheads="1"/>
          </p:cNvSpPr>
          <p:nvPr/>
        </p:nvSpPr>
        <p:spPr bwMode="auto">
          <a:xfrm>
            <a:off x="6477000" y="2514600"/>
            <a:ext cx="2667000" cy="1146175"/>
          </a:xfrm>
          <a:prstGeom prst="wedgeEllipseCallout">
            <a:avLst>
              <a:gd name="adj1" fmla="val -85347"/>
              <a:gd name="adj2" fmla="val 6257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6858000" y="2667000"/>
            <a:ext cx="18437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/>
              <a:t>How to get </a:t>
            </a:r>
          </a:p>
          <a:p>
            <a:r>
              <a:rPr lang="en-US" sz="2400" dirty="0" smtClean="0"/>
              <a:t>those stats?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Q3: improve CPU utilization?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fld id="{993750E1-66FC-4DC2-8EF1-0907B878A205}" type="slidenum">
              <a:rPr kumimoji="0" lang="en-US" altLang="zh-TW" smtClean="0"/>
              <a:pPr eaLnBrk="1" hangingPunct="1"/>
              <a:t>9</a:t>
            </a:fld>
            <a:endParaRPr kumimoji="0" lang="en-US" altLang="zh-TW" dirty="0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2590800"/>
            <a:ext cx="85058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57313"/>
            <a:ext cx="332105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74625" y="1357313"/>
            <a:ext cx="3397250" cy="1081087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新細明體" charset="-120"/>
            </a:endParaRPr>
          </a:p>
        </p:txBody>
      </p:sp>
      <p:sp>
        <p:nvSpPr>
          <p:cNvPr id="31751" name="TextBox 6"/>
          <p:cNvSpPr txBox="1">
            <a:spLocks noChangeArrowheads="1"/>
          </p:cNvSpPr>
          <p:nvPr/>
        </p:nvSpPr>
        <p:spPr bwMode="auto">
          <a:xfrm>
            <a:off x="4003675" y="2590800"/>
            <a:ext cx="668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No.</a:t>
            </a:r>
          </a:p>
        </p:txBody>
      </p:sp>
      <p:sp>
        <p:nvSpPr>
          <p:cNvPr id="31752" name="TextBox 8"/>
          <p:cNvSpPr txBox="1">
            <a:spLocks noChangeArrowheads="1"/>
          </p:cNvSpPr>
          <p:nvPr/>
        </p:nvSpPr>
        <p:spPr bwMode="auto">
          <a:xfrm>
            <a:off x="5356225" y="3038475"/>
            <a:ext cx="668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No.</a:t>
            </a:r>
          </a:p>
        </p:txBody>
      </p:sp>
      <p:sp>
        <p:nvSpPr>
          <p:cNvPr id="31753" name="TextBox 10"/>
          <p:cNvSpPr txBox="1">
            <a:spLocks noChangeArrowheads="1"/>
          </p:cNvSpPr>
          <p:nvPr/>
        </p:nvSpPr>
        <p:spPr bwMode="auto">
          <a:xfrm>
            <a:off x="7718425" y="3500438"/>
            <a:ext cx="668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No.</a:t>
            </a:r>
          </a:p>
        </p:txBody>
      </p:sp>
      <p:sp>
        <p:nvSpPr>
          <p:cNvPr id="31754" name="TextBox 11"/>
          <p:cNvSpPr txBox="1">
            <a:spLocks noChangeArrowheads="1"/>
          </p:cNvSpPr>
          <p:nvPr/>
        </p:nvSpPr>
        <p:spPr bwMode="auto">
          <a:xfrm>
            <a:off x="7870825" y="3962400"/>
            <a:ext cx="774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Yes.</a:t>
            </a:r>
          </a:p>
        </p:txBody>
      </p:sp>
      <p:sp>
        <p:nvSpPr>
          <p:cNvPr id="31755" name="TextBox 12"/>
          <p:cNvSpPr txBox="1">
            <a:spLocks noChangeArrowheads="1"/>
          </p:cNvSpPr>
          <p:nvPr/>
        </p:nvSpPr>
        <p:spPr bwMode="auto">
          <a:xfrm>
            <a:off x="5127625" y="4338638"/>
            <a:ext cx="774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Yes.</a:t>
            </a:r>
          </a:p>
        </p:txBody>
      </p:sp>
      <p:sp>
        <p:nvSpPr>
          <p:cNvPr id="31756" name="TextBox 13"/>
          <p:cNvSpPr txBox="1">
            <a:spLocks noChangeArrowheads="1"/>
          </p:cNvSpPr>
          <p:nvPr/>
        </p:nvSpPr>
        <p:spPr bwMode="auto">
          <a:xfrm>
            <a:off x="7043601" y="5052643"/>
            <a:ext cx="20681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Probably yes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31757" name="TextBox 14"/>
          <p:cNvSpPr txBox="1">
            <a:spLocks noChangeArrowheads="1"/>
          </p:cNvSpPr>
          <p:nvPr/>
        </p:nvSpPr>
        <p:spPr bwMode="auto">
          <a:xfrm>
            <a:off x="3390565" y="5556547"/>
            <a:ext cx="53126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Depends on memory access pattern.</a:t>
            </a:r>
            <a:endParaRPr lang="en-US" sz="24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52" grpId="0"/>
      <p:bldP spid="31753" grpId="0"/>
      <p:bldP spid="31754" grpId="0"/>
      <p:bldP spid="31755" grpId="0"/>
      <p:bldP spid="31756" grpId="0"/>
      <p:bldP spid="3175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399</Words>
  <Application>Microsoft Office PowerPoint</Application>
  <PresentationFormat>On-screen Show (4:3)</PresentationFormat>
  <Paragraphs>99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默认设计模板</vt:lpstr>
      <vt:lpstr>Q1</vt:lpstr>
      <vt:lpstr>Q1 (a)</vt:lpstr>
      <vt:lpstr>Q1 (a) -- If N&gt;M</vt:lpstr>
      <vt:lpstr>Q1 (b)</vt:lpstr>
      <vt:lpstr>Q2</vt:lpstr>
      <vt:lpstr>Q2 (a)</vt:lpstr>
      <vt:lpstr>Q2 (b)</vt:lpstr>
      <vt:lpstr>Q3</vt:lpstr>
      <vt:lpstr>Q3: improve CPU utilization?</vt:lpstr>
      <vt:lpstr>Q3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Cai Wentong (Prof)</cp:lastModifiedBy>
  <cp:revision>58</cp:revision>
  <cp:lastPrinted>1601-01-01T00:00:00Z</cp:lastPrinted>
  <dcterms:created xsi:type="dcterms:W3CDTF">2010-10-25T15:25:25Z</dcterms:created>
  <dcterms:modified xsi:type="dcterms:W3CDTF">2018-07-18T03:12:08Z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