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99" r:id="rId3"/>
    <p:sldId id="257" r:id="rId4"/>
    <p:sldId id="286" r:id="rId5"/>
    <p:sldId id="287" r:id="rId6"/>
    <p:sldId id="297" r:id="rId7"/>
    <p:sldId id="300" r:id="rId8"/>
    <p:sldId id="258" r:id="rId9"/>
    <p:sldId id="259" r:id="rId10"/>
    <p:sldId id="281" r:id="rId11"/>
    <p:sldId id="283" r:id="rId12"/>
    <p:sldId id="301" r:id="rId13"/>
    <p:sldId id="262" r:id="rId14"/>
    <p:sldId id="263" r:id="rId15"/>
    <p:sldId id="264" r:id="rId16"/>
    <p:sldId id="265" r:id="rId17"/>
    <p:sldId id="267" r:id="rId18"/>
    <p:sldId id="268" r:id="rId19"/>
    <p:sldId id="266" r:id="rId20"/>
    <p:sldId id="269" r:id="rId21"/>
    <p:sldId id="270" r:id="rId22"/>
    <p:sldId id="271" r:id="rId23"/>
    <p:sldId id="288" r:id="rId24"/>
    <p:sldId id="289" r:id="rId25"/>
    <p:sldId id="291" r:id="rId26"/>
    <p:sldId id="290" r:id="rId27"/>
    <p:sldId id="292" r:id="rId28"/>
    <p:sldId id="294" r:id="rId29"/>
    <p:sldId id="295" r:id="rId30"/>
    <p:sldId id="296" r:id="rId31"/>
    <p:sldId id="302" r:id="rId32"/>
    <p:sldId id="314" r:id="rId33"/>
    <p:sldId id="306" r:id="rId34"/>
    <p:sldId id="303" r:id="rId35"/>
    <p:sldId id="304" r:id="rId36"/>
    <p:sldId id="305" r:id="rId37"/>
    <p:sldId id="307" r:id="rId38"/>
    <p:sldId id="308" r:id="rId39"/>
    <p:sldId id="311" r:id="rId40"/>
    <p:sldId id="310" r:id="rId41"/>
    <p:sldId id="309" r:id="rId42"/>
    <p:sldId id="298" r:id="rId43"/>
    <p:sldId id="312" r:id="rId44"/>
    <p:sldId id="313" r:id="rId45"/>
    <p:sldId id="274" r:id="rId46"/>
    <p:sldId id="275" r:id="rId47"/>
    <p:sldId id="276" r:id="rId48"/>
    <p:sldId id="279" r:id="rId49"/>
    <p:sldId id="280"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586"/>
  </p:normalViewPr>
  <p:slideViewPr>
    <p:cSldViewPr>
      <p:cViewPr varScale="1">
        <p:scale>
          <a:sx n="102" d="100"/>
          <a:sy n="102" d="100"/>
        </p:scale>
        <p:origin x="1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529510-1E96-4A6A-9375-173DCB770032}" type="datetimeFigureOut">
              <a:rPr lang="en-US" smtClean="0"/>
              <a:pPr/>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29510-1E96-4A6A-9375-173DCB770032}" type="datetimeFigureOut">
              <a:rPr lang="en-US" smtClean="0"/>
              <a:pPr/>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29510-1E96-4A6A-9375-173DCB770032}" type="datetimeFigureOut">
              <a:rPr lang="en-US" smtClean="0"/>
              <a:pPr/>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529510-1E96-4A6A-9375-173DCB770032}" type="datetimeFigureOut">
              <a:rPr lang="en-US" smtClean="0"/>
              <a:pPr/>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29510-1E96-4A6A-9375-173DCB770032}" type="datetimeFigureOut">
              <a:rPr lang="en-US" smtClean="0"/>
              <a:pPr/>
              <a:t>12/1/17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529510-1E96-4A6A-9375-173DCB770032}" type="datetimeFigureOut">
              <a:rPr lang="en-US" smtClean="0"/>
              <a:pPr/>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529510-1E96-4A6A-9375-173DCB770032}" type="datetimeFigureOut">
              <a:rPr lang="en-US" smtClean="0"/>
              <a:pPr/>
              <a:t>12/1/17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529510-1E96-4A6A-9375-173DCB770032}" type="datetimeFigureOut">
              <a:rPr lang="en-US" smtClean="0"/>
              <a:pPr/>
              <a:t>12/1/17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29510-1E96-4A6A-9375-173DCB770032}" type="datetimeFigureOut">
              <a:rPr lang="en-US" smtClean="0"/>
              <a:pPr/>
              <a:t>12/1/17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29510-1E96-4A6A-9375-173DCB770032}" type="datetimeFigureOut">
              <a:rPr lang="en-US" smtClean="0"/>
              <a:pPr/>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29510-1E96-4A6A-9375-173DCB770032}" type="datetimeFigureOut">
              <a:rPr lang="en-US" smtClean="0"/>
              <a:pPr/>
              <a:t>12/1/17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E020E7-09B6-45A2-86C8-1CB6E7EB33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529510-1E96-4A6A-9375-173DCB770032}" type="datetimeFigureOut">
              <a:rPr lang="en-US" smtClean="0"/>
              <a:pPr/>
              <a:t>12/1/17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020E7-09B6-45A2-86C8-1CB6E7EB33A0}" type="slidenum">
              <a:rPr lang="en-US" smtClean="0"/>
              <a:pPr/>
              <a:t>‹#›</a:t>
            </a:fld>
            <a:endParaRPr lang="en-US"/>
          </a:p>
        </p:txBody>
      </p:sp>
    </p:spTree>
    <p:extLst>
      <p:ext uri="{BB962C8B-B14F-4D97-AF65-F5344CB8AC3E}">
        <p14:creationId xmlns:p14="http://schemas.microsoft.com/office/powerpoint/2010/main" val="3843035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WNbdUEqDB-k" TargetMode="External"/><Relationship Id="rId3" Type="http://schemas.openxmlformats.org/officeDocument/2006/relationships/hyperlink" Target="http://www.youtube.com/watch?v=osfIY4B3y1U&amp;feature=relate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osertotruth.com/series/there-life-after-death#video-4190" TargetMode="External"/><Relationship Id="rId3" Type="http://schemas.openxmlformats.org/officeDocument/2006/relationships/hyperlink" Target="https://youtu.be/mD7NzrBgXw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Mind and Brain: Altered and Unusual States of Consciousness</a:t>
            </a:r>
            <a:endParaRPr lang="en-US" dirty="0"/>
          </a:p>
        </p:txBody>
      </p:sp>
      <p:sp>
        <p:nvSpPr>
          <p:cNvPr id="3" name="Subtitle 2"/>
          <p:cNvSpPr>
            <a:spLocks noGrp="1"/>
          </p:cNvSpPr>
          <p:nvPr>
            <p:ph type="subTitle" idx="1"/>
          </p:nvPr>
        </p:nvSpPr>
        <p:spPr/>
        <p:txBody>
          <a:bodyPr/>
          <a:lstStyle/>
          <a:p>
            <a:r>
              <a:rPr lang="en-US" dirty="0" smtClean="0"/>
              <a:t>Out-of-body and Near-Death Experience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Changed by an NDE </a:t>
            </a:r>
            <a:r>
              <a:rPr lang="en-US" dirty="0" smtClean="0"/>
              <a:t>(Van </a:t>
            </a:r>
            <a:r>
              <a:rPr lang="en-US" dirty="0" err="1" smtClean="0"/>
              <a:t>Lommel</a:t>
            </a:r>
            <a:r>
              <a:rPr lang="en-US" dirty="0" smtClean="0"/>
              <a:t>, 2010)</a:t>
            </a:r>
            <a:endParaRPr lang="en-US" dirty="0"/>
          </a:p>
        </p:txBody>
      </p:sp>
      <p:pic>
        <p:nvPicPr>
          <p:cNvPr id="4" name="Content Placeholder 3" descr="NDEchangesinreligious.jpg"/>
          <p:cNvPicPr>
            <a:picLocks noGrp="1" noChangeAspect="1"/>
          </p:cNvPicPr>
          <p:nvPr>
            <p:ph idx="1"/>
          </p:nvPr>
        </p:nvPicPr>
        <p:blipFill>
          <a:blip r:embed="rId2" cstate="print"/>
          <a:stretch>
            <a:fillRect/>
          </a:stretch>
        </p:blipFill>
        <p:spPr>
          <a:xfrm>
            <a:off x="838200" y="1935163"/>
            <a:ext cx="7239000"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Changed by an NDE </a:t>
            </a:r>
            <a:r>
              <a:rPr lang="en-US" dirty="0" smtClean="0"/>
              <a:t>(Van </a:t>
            </a:r>
            <a:r>
              <a:rPr lang="en-US" dirty="0" err="1" smtClean="0"/>
              <a:t>Lommel</a:t>
            </a:r>
            <a:r>
              <a:rPr lang="en-US" dirty="0" smtClean="0"/>
              <a:t>, 2010)</a:t>
            </a:r>
            <a:endParaRPr lang="en-US" dirty="0"/>
          </a:p>
        </p:txBody>
      </p:sp>
      <p:pic>
        <p:nvPicPr>
          <p:cNvPr id="4" name="Content Placeholder 3" descr="NDEchnaged2.pct"/>
          <p:cNvPicPr>
            <a:picLocks noGrp="1" noChangeAspect="1"/>
          </p:cNvPicPr>
          <p:nvPr>
            <p:ph idx="1"/>
          </p:nvPr>
        </p:nvPicPr>
        <p:blipFill>
          <a:blip r:embed="rId2" cstate="print"/>
          <a:stretch>
            <a:fillRect/>
          </a:stretch>
        </p:blipFill>
        <p:spPr>
          <a:xfrm>
            <a:off x="1791263" y="1825625"/>
            <a:ext cx="5561473" cy="43513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into causes of </a:t>
            </a:r>
            <a:r>
              <a:rPr lang="en-US" dirty="0" smtClean="0"/>
              <a:t>NDEs: </a:t>
            </a:r>
            <a:r>
              <a:rPr lang="en-US" dirty="0" smtClean="0">
                <a:solidFill>
                  <a:srgbClr val="FF0000"/>
                </a:solidFill>
              </a:rPr>
              <a:t>Why do they happen?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Physiological theories (anoxia, hypoxia, carbon dioxide overload)</a:t>
            </a:r>
          </a:p>
          <a:p>
            <a:r>
              <a:rPr lang="en-US" dirty="0" smtClean="0"/>
              <a:t>Chemical reactions in the brain (ketamine, endorphins)</a:t>
            </a:r>
          </a:p>
          <a:p>
            <a:r>
              <a:rPr lang="en-US" dirty="0" smtClean="0"/>
              <a:t>Neuroanatomical models (temporal lobe)</a:t>
            </a:r>
          </a:p>
          <a:p>
            <a:r>
              <a:rPr lang="en-US" dirty="0" smtClean="0"/>
              <a:t>Psychological theories (fear of death, expectation, depersonalization, fantasy)</a:t>
            </a:r>
          </a:p>
          <a:p>
            <a:r>
              <a:rPr lang="en-US" dirty="0" smtClean="0"/>
              <a:t>Objections to these theories</a:t>
            </a:r>
          </a:p>
          <a:p>
            <a:endParaRPr lang="en-US" dirty="0" smtClean="0"/>
          </a:p>
          <a:p>
            <a:endParaRPr lang="en-US" dirty="0" smtClean="0"/>
          </a:p>
          <a:p>
            <a:endParaRPr lang="en-US" dirty="0"/>
          </a:p>
        </p:txBody>
      </p:sp>
    </p:spTree>
    <p:extLst>
      <p:ext uri="{BB962C8B-B14F-4D97-AF65-F5344CB8AC3E}">
        <p14:creationId xmlns:p14="http://schemas.microsoft.com/office/powerpoint/2010/main" val="214583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NDEs – physiological theories: </a:t>
            </a:r>
            <a:r>
              <a:rPr lang="en-US" dirty="0" smtClean="0">
                <a:solidFill>
                  <a:srgbClr val="FF0000"/>
                </a:solidFill>
              </a:rPr>
              <a:t>Anoxia</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Physiological theories about the cause and content of an NDE</a:t>
            </a:r>
          </a:p>
          <a:p>
            <a:r>
              <a:rPr lang="en-US" dirty="0" smtClean="0">
                <a:solidFill>
                  <a:srgbClr val="FF0000"/>
                </a:solidFill>
              </a:rPr>
              <a:t>Oxygen deficiency </a:t>
            </a:r>
            <a:r>
              <a:rPr lang="en-US" dirty="0" smtClean="0"/>
              <a:t>– when a cardiac arrest disrupts the flow of blood to the brain, the result is unconsciousness due to the total cessation of oxygen to the brain (anoxia)</a:t>
            </a:r>
          </a:p>
          <a:p>
            <a:r>
              <a:rPr lang="en-US" dirty="0" smtClean="0"/>
              <a:t>In the case of oxygen </a:t>
            </a:r>
            <a:r>
              <a:rPr lang="en-US" i="1" dirty="0" smtClean="0"/>
              <a:t>deficiency </a:t>
            </a:r>
            <a:r>
              <a:rPr lang="en-US" dirty="0" smtClean="0"/>
              <a:t>in the brain (hypoxia), as seen in low blood pressure, heart failure, the result is not unconsciousness but confusion and agitation</a:t>
            </a:r>
          </a:p>
          <a:p>
            <a:r>
              <a:rPr lang="en-US" dirty="0" smtClean="0"/>
              <a:t>Brain damage after waking from a coma is associated with confusion, fear, agitation, memory defects, and muddled speech</a:t>
            </a:r>
          </a:p>
          <a:p>
            <a:r>
              <a:rPr lang="en-US" dirty="0" smtClean="0"/>
              <a:t>The most common explanation for NDE is oxygen deficiency in the brain – resulting in a brief spell of abnormal brain behavior and finally the loss of all brain activity. This results in the release of endorphins</a:t>
            </a:r>
          </a:p>
          <a:p>
            <a:endParaRPr lang="en-US" i="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NDEs – physiological theories: </a:t>
            </a:r>
            <a:r>
              <a:rPr lang="en-US" dirty="0" smtClean="0">
                <a:solidFill>
                  <a:srgbClr val="FF0000"/>
                </a:solidFill>
              </a:rPr>
              <a:t>Anoxia </a:t>
            </a:r>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Study of fighter jets used to explain NDEs</a:t>
            </a:r>
          </a:p>
          <a:p>
            <a:r>
              <a:rPr lang="en-US" dirty="0" smtClean="0"/>
              <a:t>Having been placed in a centrifuge, they experience momentary oxygen deficiency in the brain when the enormous increase in gravity causes their blood to drop to their feet</a:t>
            </a:r>
          </a:p>
          <a:p>
            <a:r>
              <a:rPr lang="en-US" dirty="0" smtClean="0"/>
              <a:t>Can experience elements that are reminiscent of an NDE (tunnel vision, light, peaceful sense of floating, images from the past, images of living people) but no reports of a life review, OBE, seeing deceased relatives – and no life transformations</a:t>
            </a:r>
          </a:p>
          <a:p>
            <a:r>
              <a:rPr lang="en-US" dirty="0" smtClean="0"/>
              <a:t>However, an NDE is enhanced and lucid consciousness with memories</a:t>
            </a:r>
          </a:p>
          <a:p>
            <a:r>
              <a:rPr lang="en-US" dirty="0" smtClean="0"/>
              <a:t>Also, it can be experience under circumstances where there is no oxygen deficiency – e.g. an imminent traffic accident or a depression</a:t>
            </a:r>
          </a:p>
          <a:p>
            <a:r>
              <a:rPr lang="en-US" dirty="0" smtClean="0"/>
              <a:t>How to describe veridical OBEs with this  too?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into causes of NDEs – physiological theories: </a:t>
            </a:r>
            <a:r>
              <a:rPr lang="en-US" dirty="0" smtClean="0">
                <a:solidFill>
                  <a:srgbClr val="FF0000"/>
                </a:solidFill>
              </a:rPr>
              <a:t>Carbon dioxide overload</a:t>
            </a:r>
            <a:endParaRPr lang="en-US" dirty="0"/>
          </a:p>
        </p:txBody>
      </p:sp>
      <p:sp>
        <p:nvSpPr>
          <p:cNvPr id="3" name="Content Placeholder 2"/>
          <p:cNvSpPr>
            <a:spLocks noGrp="1"/>
          </p:cNvSpPr>
          <p:nvPr>
            <p:ph idx="1"/>
          </p:nvPr>
        </p:nvSpPr>
        <p:spPr/>
        <p:txBody>
          <a:bodyPr/>
          <a:lstStyle/>
          <a:p>
            <a:r>
              <a:rPr lang="en-US" dirty="0" smtClean="0">
                <a:solidFill>
                  <a:srgbClr val="FF0000"/>
                </a:solidFill>
              </a:rPr>
              <a:t>Carbon dioxide overload </a:t>
            </a:r>
            <a:r>
              <a:rPr lang="en-US" dirty="0" smtClean="0"/>
              <a:t>– along with oxygen deficiency comes carbon dioxide increase</a:t>
            </a:r>
          </a:p>
          <a:p>
            <a:r>
              <a:rPr lang="en-US" dirty="0" smtClean="0"/>
              <a:t>Hungarian neurologist, </a:t>
            </a:r>
            <a:r>
              <a:rPr lang="en-US" dirty="0" err="1" smtClean="0"/>
              <a:t>Ladislas</a:t>
            </a:r>
            <a:r>
              <a:rPr lang="en-US" dirty="0" smtClean="0"/>
              <a:t> </a:t>
            </a:r>
            <a:r>
              <a:rPr lang="en-US" dirty="0" err="1" smtClean="0"/>
              <a:t>Meduna</a:t>
            </a:r>
            <a:r>
              <a:rPr lang="en-US" dirty="0" smtClean="0"/>
              <a:t>, asked people to breathe in carbon dioxide as a kind of treatment</a:t>
            </a:r>
          </a:p>
          <a:p>
            <a:r>
              <a:rPr lang="en-US" dirty="0" smtClean="0"/>
              <a:t>Some experienced sense of separation from the body, bright light, a tunnel, peace, memory flashes</a:t>
            </a:r>
          </a:p>
          <a:p>
            <a:r>
              <a:rPr lang="en-US" dirty="0" smtClean="0"/>
              <a:t>Images were rare, fragmented</a:t>
            </a:r>
          </a:p>
          <a:p>
            <a:r>
              <a:rPr lang="en-US" dirty="0" smtClean="0"/>
              <a:t>Never involved a life review or encounter with deceased persons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NDEs – </a:t>
            </a:r>
            <a:r>
              <a:rPr lang="en-US" dirty="0" smtClean="0">
                <a:solidFill>
                  <a:srgbClr val="FF0000"/>
                </a:solidFill>
              </a:rPr>
              <a:t>chemical reactions in the brain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solidFill>
                  <a:srgbClr val="FF0000"/>
                </a:solidFill>
              </a:rPr>
              <a:t>Ketamine</a:t>
            </a:r>
            <a:r>
              <a:rPr lang="en-US" dirty="0" smtClean="0"/>
              <a:t> – drug used as an anesthetic; small quantity gives people sense of detachment from body; feelings one has died, communing with God (Jansen, 1997)</a:t>
            </a:r>
          </a:p>
          <a:p>
            <a:r>
              <a:rPr lang="en-US" dirty="0" smtClean="0"/>
              <a:t>no known reports of life reviews, nor reports of positive changes</a:t>
            </a:r>
          </a:p>
          <a:p>
            <a:r>
              <a:rPr lang="en-US" dirty="0" smtClean="0">
                <a:solidFill>
                  <a:srgbClr val="FF0000"/>
                </a:solidFill>
              </a:rPr>
              <a:t>Endorphins</a:t>
            </a:r>
            <a:r>
              <a:rPr lang="en-US" dirty="0" smtClean="0"/>
              <a:t> – stress releases endorphins, which are </a:t>
            </a:r>
            <a:r>
              <a:rPr lang="en-US" dirty="0" err="1" smtClean="0"/>
              <a:t>morphines</a:t>
            </a:r>
            <a:r>
              <a:rPr lang="en-US" dirty="0" smtClean="0"/>
              <a:t> occurring naturally in the body; get rid of pain and cause sense of well being; but the effects last for several hours and the absence of pain and peace during an NDE vanish immediately after regaining consciousness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NDEs – </a:t>
            </a:r>
            <a:r>
              <a:rPr lang="en-US" dirty="0">
                <a:solidFill>
                  <a:srgbClr val="FF0000"/>
                </a:solidFill>
              </a:rPr>
              <a:t>N</a:t>
            </a:r>
            <a:r>
              <a:rPr lang="en-US" dirty="0" smtClean="0">
                <a:solidFill>
                  <a:srgbClr val="FF0000"/>
                </a:solidFill>
              </a:rPr>
              <a:t>euroanatomical </a:t>
            </a:r>
            <a:r>
              <a:rPr lang="en-US" dirty="0">
                <a:solidFill>
                  <a:srgbClr val="FF0000"/>
                </a:solidFill>
              </a:rPr>
              <a:t>M</a:t>
            </a:r>
            <a:r>
              <a:rPr lang="en-US" dirty="0" smtClean="0">
                <a:solidFill>
                  <a:srgbClr val="FF0000"/>
                </a:solidFill>
              </a:rPr>
              <a:t>odels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Some researchers propose a link between NDE and increased activity or the cessation of all activity in the temporal lobes</a:t>
            </a:r>
          </a:p>
          <a:p>
            <a:r>
              <a:rPr lang="en-US" dirty="0" smtClean="0"/>
              <a:t>Under conditions of hypoxia and psychological stress, there is temporal lobe dysfunction and the release of endogenous neurotransmitters resulting in analgesia , euphoria, or feelings of detachment (</a:t>
            </a:r>
            <a:r>
              <a:rPr lang="en-US" dirty="0" err="1" smtClean="0"/>
              <a:t>Saavedra</a:t>
            </a:r>
            <a:r>
              <a:rPr lang="en-US" dirty="0" smtClean="0"/>
              <a:t>-Aguilar &amp; Gomez-</a:t>
            </a:r>
            <a:r>
              <a:rPr lang="en-US" dirty="0" err="1" smtClean="0"/>
              <a:t>Jeria</a:t>
            </a:r>
            <a:r>
              <a:rPr lang="en-US" dirty="0" smtClean="0"/>
              <a:t>, 1989)</a:t>
            </a:r>
          </a:p>
          <a:p>
            <a:r>
              <a:rPr lang="en-US" dirty="0" smtClean="0"/>
              <a:t>They claim “the list of mental phenomena seen in temporal lobe epilepsy and </a:t>
            </a:r>
            <a:r>
              <a:rPr lang="en-US" dirty="0" err="1" smtClean="0"/>
              <a:t>stereotoxic</a:t>
            </a:r>
            <a:r>
              <a:rPr lang="en-US" dirty="0" smtClean="0"/>
              <a:t> stimulation of the temporal lobe includes all the NDE phenomena”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into causes of NDEs – </a:t>
            </a:r>
            <a:r>
              <a:rPr lang="en-US" dirty="0">
                <a:solidFill>
                  <a:srgbClr val="FF0000"/>
                </a:solidFill>
              </a:rPr>
              <a:t>Neuroanatomical Models</a:t>
            </a:r>
            <a:endParaRPr lang="en-US" dirty="0"/>
          </a:p>
        </p:txBody>
      </p:sp>
      <p:sp>
        <p:nvSpPr>
          <p:cNvPr id="3" name="Content Placeholder 2"/>
          <p:cNvSpPr>
            <a:spLocks noGrp="1"/>
          </p:cNvSpPr>
          <p:nvPr>
            <p:ph idx="1"/>
          </p:nvPr>
        </p:nvSpPr>
        <p:spPr/>
        <p:txBody>
          <a:bodyPr>
            <a:normAutofit/>
          </a:bodyPr>
          <a:lstStyle/>
          <a:p>
            <a:r>
              <a:rPr lang="en-US" dirty="0" smtClean="0"/>
              <a:t>Link between electrical stimulation studies of Wilder Penfield and NDEs?</a:t>
            </a:r>
          </a:p>
          <a:p>
            <a:r>
              <a:rPr lang="en-US" dirty="0" smtClean="0"/>
              <a:t>Local electrical stimulation of the temporal lobes during brain surgery for epilepsy</a:t>
            </a:r>
          </a:p>
          <a:p>
            <a:r>
              <a:rPr lang="en-US" dirty="0" smtClean="0"/>
              <a:t>Occasional memory flashes, experiences of light, sound, music (Penfield, 1955)</a:t>
            </a:r>
          </a:p>
          <a:p>
            <a:r>
              <a:rPr lang="en-US" dirty="0" smtClean="0"/>
              <a:t>Not like NDE phenomenology; also, no veridical OBEs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NDEs – </a:t>
            </a:r>
            <a:r>
              <a:rPr lang="en-US" dirty="0" smtClean="0">
                <a:solidFill>
                  <a:srgbClr val="FF0000"/>
                </a:solidFill>
              </a:rPr>
              <a:t>Psychological </a:t>
            </a:r>
            <a:r>
              <a:rPr lang="en-US" dirty="0">
                <a:solidFill>
                  <a:srgbClr val="FF0000"/>
                </a:solidFill>
              </a:rPr>
              <a:t>T</a:t>
            </a:r>
            <a:r>
              <a:rPr lang="en-US" dirty="0" smtClean="0">
                <a:solidFill>
                  <a:srgbClr val="FF0000"/>
                </a:solidFill>
              </a:rPr>
              <a:t>heories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Fear of death </a:t>
            </a:r>
            <a:r>
              <a:rPr lang="en-US" dirty="0" smtClean="0"/>
              <a:t>– stress triggers a defense against imminent death</a:t>
            </a:r>
          </a:p>
          <a:p>
            <a:r>
              <a:rPr lang="en-US" dirty="0" smtClean="0">
                <a:solidFill>
                  <a:srgbClr val="FF0000"/>
                </a:solidFill>
              </a:rPr>
              <a:t>Expectations</a:t>
            </a:r>
            <a:r>
              <a:rPr lang="en-US" dirty="0" smtClean="0"/>
              <a:t> – what culture tells you to expect at death; differences between people in the West and in the East; in India differences between the north and south of the country</a:t>
            </a:r>
          </a:p>
          <a:p>
            <a:r>
              <a:rPr lang="en-US" dirty="0" smtClean="0"/>
              <a:t>However, not so for many people; for many, the content of their NDE does not match their prior expectations of death</a:t>
            </a:r>
          </a:p>
          <a:p>
            <a:r>
              <a:rPr lang="en-US" dirty="0" smtClean="0"/>
              <a:t>Children experience the same as adults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Introduction</a:t>
            </a:r>
            <a:endParaRPr lang="en-US" dirty="0"/>
          </a:p>
        </p:txBody>
      </p:sp>
      <p:sp>
        <p:nvSpPr>
          <p:cNvPr id="3" name="Content Placeholder 2"/>
          <p:cNvSpPr>
            <a:spLocks noGrp="1"/>
          </p:cNvSpPr>
          <p:nvPr>
            <p:ph idx="1"/>
          </p:nvPr>
        </p:nvSpPr>
        <p:spPr/>
        <p:txBody>
          <a:bodyPr/>
          <a:lstStyle/>
          <a:p>
            <a:r>
              <a:rPr lang="en-US" dirty="0" smtClean="0"/>
              <a:t>In the following, we shall be looking at:</a:t>
            </a:r>
          </a:p>
          <a:p>
            <a:r>
              <a:rPr lang="en-US" dirty="0" smtClean="0"/>
              <a:t>Near-death experiences (NDEs) and their proposed causes</a:t>
            </a:r>
          </a:p>
          <a:p>
            <a:r>
              <a:rPr lang="en-US" dirty="0" smtClean="0"/>
              <a:t>Out-of-body experiences (OBES) and their causes</a:t>
            </a:r>
          </a:p>
          <a:p>
            <a:r>
              <a:rPr lang="en-US" dirty="0" smtClean="0"/>
              <a:t>We shall be asking the question: Do these experiences provide evidence that consciousness continues after death or that consciousness can exist outside of the body?</a:t>
            </a:r>
            <a:endParaRPr lang="en-US" dirty="0"/>
          </a:p>
        </p:txBody>
      </p:sp>
    </p:spTree>
    <p:extLst>
      <p:ext uri="{BB962C8B-B14F-4D97-AF65-F5344CB8AC3E}">
        <p14:creationId xmlns:p14="http://schemas.microsoft.com/office/powerpoint/2010/main" val="1910236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a:t>
            </a:r>
            <a:r>
              <a:rPr lang="en-US" dirty="0" smtClean="0"/>
              <a:t>into </a:t>
            </a:r>
            <a:r>
              <a:rPr lang="en-US" dirty="0"/>
              <a:t>causes of NDEs – </a:t>
            </a:r>
            <a:r>
              <a:rPr lang="en-US" dirty="0">
                <a:solidFill>
                  <a:srgbClr val="FF0000"/>
                </a:solidFill>
              </a:rPr>
              <a:t>Psychological Theories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Depersonalization</a:t>
            </a:r>
            <a:r>
              <a:rPr lang="en-US" dirty="0" smtClean="0"/>
              <a:t> – identity loss, sense of detachment, alienation, unreality; feel life is a dream; fear, panic, emptiness</a:t>
            </a:r>
          </a:p>
          <a:p>
            <a:r>
              <a:rPr lang="en-US" dirty="0" smtClean="0"/>
              <a:t>Not the same as an NDE – people retain their identity, experience am enhanced reality; clear consciousness, lucid thoughts; potential OBEs. </a:t>
            </a:r>
          </a:p>
          <a:p>
            <a:r>
              <a:rPr lang="en-US" dirty="0" smtClean="0">
                <a:solidFill>
                  <a:srgbClr val="FF0000"/>
                </a:solidFill>
              </a:rPr>
              <a:t>Fantasies during OBEs </a:t>
            </a:r>
            <a:r>
              <a:rPr lang="en-US" dirty="0" smtClean="0"/>
              <a:t>– Susan Blackmore maintains that the content of an OBE is a combination of memories, fantasies, lucky guesses, and expectations</a:t>
            </a:r>
          </a:p>
          <a:p>
            <a:r>
              <a:rPr lang="en-US" dirty="0" smtClean="0"/>
              <a:t>However, when heart patients without an NDE were asked to describe their resuscitation, they always made one or more errors, unlike patients who had an NDE during their resuscitation and were able to recall details of this procedure</a:t>
            </a:r>
          </a:p>
          <a:p>
            <a:r>
              <a:rPr lang="en-US" dirty="0" smtClean="0"/>
              <a:t>Reports of OBEs are said to be reconstructions of perceptions made shortly before losing consciousness or immediately after waking; however, research has shown that people who wake from a coma have no memories of the period just before or after their period of unconsciousness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Autofit/>
          </a:bodyPr>
          <a:lstStyle/>
          <a:p>
            <a:r>
              <a:rPr lang="en-US" sz="3200" dirty="0" smtClean="0"/>
              <a:t>Research into causes of NDEs: </a:t>
            </a:r>
            <a:r>
              <a:rPr lang="en-US" sz="3200" dirty="0" smtClean="0">
                <a:solidFill>
                  <a:srgbClr val="FF0000"/>
                </a:solidFill>
              </a:rPr>
              <a:t>Objections to these psychophysiological theories </a:t>
            </a:r>
            <a:r>
              <a:rPr lang="en-US" sz="3200" dirty="0" smtClean="0"/>
              <a:t>(Kelly, </a:t>
            </a:r>
            <a:r>
              <a:rPr lang="en-US" sz="3200" dirty="0" err="1" smtClean="0"/>
              <a:t>Greyson</a:t>
            </a:r>
            <a:r>
              <a:rPr lang="en-US" sz="3200" dirty="0" smtClean="0"/>
              <a:t>, &amp; Kelly, 2007)</a:t>
            </a:r>
            <a:endParaRPr lang="en-US" sz="3200" dirty="0"/>
          </a:p>
        </p:txBody>
      </p:sp>
      <p:sp>
        <p:nvSpPr>
          <p:cNvPr id="3" name="Content Placeholder 2"/>
          <p:cNvSpPr>
            <a:spLocks noGrp="1"/>
          </p:cNvSpPr>
          <p:nvPr>
            <p:ph idx="1"/>
          </p:nvPr>
        </p:nvSpPr>
        <p:spPr/>
        <p:txBody>
          <a:bodyPr>
            <a:normAutofit/>
          </a:bodyPr>
          <a:lstStyle/>
          <a:p>
            <a:r>
              <a:rPr lang="en-US" dirty="0" smtClean="0"/>
              <a:t>These theories fail to explain the enhanced consciousness, vivid sensory imagery, mental clarity, memories of the experience, “more real than real” sense</a:t>
            </a:r>
          </a:p>
          <a:p>
            <a:r>
              <a:rPr lang="en-US" dirty="0" smtClean="0"/>
              <a:t>As </a:t>
            </a:r>
            <a:r>
              <a:rPr lang="en-US" dirty="0" err="1" smtClean="0"/>
              <a:t>Parnia</a:t>
            </a:r>
            <a:r>
              <a:rPr lang="en-US" dirty="0" smtClean="0"/>
              <a:t> and Fenwick point out: “any acute alteration in cerebral physiology such as occur in hypoxia…leads to disorganized and compromised cerebral function and impaired attention… NDEs in cardiac arrest are clearly not </a:t>
            </a:r>
            <a:r>
              <a:rPr lang="en-US" dirty="0" err="1" smtClean="0"/>
              <a:t>confusional</a:t>
            </a:r>
            <a:r>
              <a:rPr lang="en-US" dirty="0" smtClean="0"/>
              <a:t> and in fact indicate heightened awareness, attention and consciousness at a time when consciousness and memory formation would not be expected to occur”</a:t>
            </a:r>
          </a:p>
          <a:p>
            <a:r>
              <a:rPr lang="en-US" dirty="0" smtClean="0"/>
              <a:t>NDEs seem to provide evidence for a type of mental functioning that varies “inversely, rather than directly, with the observable activity of the nervous system” (Myers, 1891)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Objections to these psychophysiological theories </a:t>
            </a:r>
            <a:r>
              <a:rPr lang="en-US" sz="3200" dirty="0" smtClean="0"/>
              <a:t>(Kelly, Greyson, &amp; Kelly, 2007)</a:t>
            </a:r>
            <a:endParaRPr lang="en-US" sz="3200" dirty="0"/>
          </a:p>
        </p:txBody>
      </p:sp>
      <p:sp>
        <p:nvSpPr>
          <p:cNvPr id="3" name="Content Placeholder 2"/>
          <p:cNvSpPr>
            <a:spLocks noGrp="1"/>
          </p:cNvSpPr>
          <p:nvPr>
            <p:ph idx="1"/>
          </p:nvPr>
        </p:nvSpPr>
        <p:spPr/>
        <p:txBody>
          <a:bodyPr/>
          <a:lstStyle/>
          <a:p>
            <a:r>
              <a:rPr lang="en-US" dirty="0" smtClean="0"/>
              <a:t>“Such evidence, we believe, fundamentally conflicts with the conventional doctrine that brain processes produce consciousness, and supports the alternative view that brain activity normally serves as a kind of filter, which somehow constrains the material than emerges into waking consciousness” (Kelly, Edwards, &amp; Kelly, 2007)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Out-of-Body Experience – </a:t>
            </a:r>
            <a:r>
              <a:rPr lang="en-US" dirty="0" smtClean="0">
                <a:solidFill>
                  <a:srgbClr val="FF0000"/>
                </a:solidFill>
              </a:rPr>
              <a:t>An introduction</a:t>
            </a:r>
            <a:endParaRPr lang="en-US" dirty="0">
              <a:solidFill>
                <a:srgbClr val="FF0000"/>
              </a:solidFill>
            </a:endParaRPr>
          </a:p>
        </p:txBody>
      </p:sp>
      <p:sp>
        <p:nvSpPr>
          <p:cNvPr id="4" name="Content Placeholder 3"/>
          <p:cNvSpPr>
            <a:spLocks noGrp="1"/>
          </p:cNvSpPr>
          <p:nvPr>
            <p:ph sz="half" idx="1"/>
          </p:nvPr>
        </p:nvSpPr>
        <p:spPr/>
        <p:txBody>
          <a:bodyPr/>
          <a:lstStyle/>
          <a:p>
            <a:r>
              <a:rPr lang="en-US" dirty="0" smtClean="0"/>
              <a:t>What is an OBE?</a:t>
            </a:r>
          </a:p>
          <a:p>
            <a:r>
              <a:rPr lang="en-US" dirty="0" smtClean="0"/>
              <a:t>How often do they occur?</a:t>
            </a:r>
          </a:p>
          <a:p>
            <a:r>
              <a:rPr lang="en-US" dirty="0" smtClean="0"/>
              <a:t>What is the phenomenology of an OBE? What is experienced?</a:t>
            </a:r>
          </a:p>
          <a:p>
            <a:r>
              <a:rPr lang="en-US" dirty="0" smtClean="0"/>
              <a:t>How are people changed by an OBE?</a:t>
            </a:r>
          </a:p>
          <a:p>
            <a:r>
              <a:rPr lang="en-US" dirty="0" smtClean="0"/>
              <a:t>What is the cause of an OBE?</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9150" y="2606404"/>
            <a:ext cx="3886200" cy="2789779"/>
          </a:xfrm>
        </p:spPr>
      </p:pic>
    </p:spTree>
    <p:extLst>
      <p:ext uri="{BB962C8B-B14F-4D97-AF65-F5344CB8AC3E}">
        <p14:creationId xmlns:p14="http://schemas.microsoft.com/office/powerpoint/2010/main" val="823154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OBE - </a:t>
            </a:r>
            <a:r>
              <a:rPr lang="en-US" dirty="0" smtClean="0">
                <a:solidFill>
                  <a:srgbClr val="FF0000"/>
                </a:solidFill>
              </a:rPr>
              <a:t>Definition</a:t>
            </a:r>
            <a:endParaRPr lang="en-US" dirty="0">
              <a:solidFill>
                <a:srgbClr val="FF0000"/>
              </a:solidFill>
            </a:endParaRPr>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r>
              <a:rPr lang="en-US" dirty="0" smtClean="0"/>
              <a:t>“We have defined an OBE by the presence of the following: </a:t>
            </a:r>
            <a:r>
              <a:rPr lang="is-IS" dirty="0" smtClean="0"/>
              <a:t>… the feeling of being outside one’s physical body; the perceived location of the self at a distanced and elevated visuo-spatial perspective; and the experience of seeing one’s own body (</a:t>
            </a:r>
            <a:r>
              <a:rPr lang="is-IS" dirty="0" smtClean="0">
                <a:solidFill>
                  <a:srgbClr val="FF0000"/>
                </a:solidFill>
              </a:rPr>
              <a:t>autoscopy</a:t>
            </a:r>
            <a:r>
              <a:rPr lang="is-IS" dirty="0" smtClean="0"/>
              <a:t>) from this elevated perspective” (Blanke &amp; Dieguez, 2009)</a:t>
            </a:r>
            <a:endParaRPr lang="en-US" dirty="0"/>
          </a:p>
        </p:txBody>
      </p:sp>
    </p:spTree>
    <p:extLst>
      <p:ext uri="{BB962C8B-B14F-4D97-AF65-F5344CB8AC3E}">
        <p14:creationId xmlns:p14="http://schemas.microsoft.com/office/powerpoint/2010/main" val="98281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 - </a:t>
            </a:r>
            <a:r>
              <a:rPr lang="en-US" dirty="0" smtClean="0">
                <a:solidFill>
                  <a:srgbClr val="FF0000"/>
                </a:solidFill>
              </a:rPr>
              <a:t>Definition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Different types of </a:t>
            </a:r>
            <a:r>
              <a:rPr lang="en-US" dirty="0" err="1" smtClean="0">
                <a:solidFill>
                  <a:srgbClr val="FF0000"/>
                </a:solidFill>
              </a:rPr>
              <a:t>autoscopic</a:t>
            </a:r>
            <a:r>
              <a:rPr lang="en-US" dirty="0" smtClean="0"/>
              <a:t> phenomenon: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87600"/>
            <a:ext cx="7543800" cy="3789363"/>
          </a:xfrm>
          <a:prstGeom prst="rect">
            <a:avLst/>
          </a:prstGeom>
        </p:spPr>
      </p:pic>
    </p:spTree>
    <p:extLst>
      <p:ext uri="{BB962C8B-B14F-4D97-AF65-F5344CB8AC3E}">
        <p14:creationId xmlns:p14="http://schemas.microsoft.com/office/powerpoint/2010/main" val="53679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 - </a:t>
            </a:r>
            <a:r>
              <a:rPr lang="en-US" dirty="0" smtClean="0">
                <a:solidFill>
                  <a:srgbClr val="FF0000"/>
                </a:solidFill>
              </a:rPr>
              <a:t>Incidence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Difficult to answer because:</a:t>
            </a:r>
          </a:p>
          <a:p>
            <a:r>
              <a:rPr lang="en-US" dirty="0" smtClean="0"/>
              <a:t>1) Different researchers have asked different questions about the presence of an OBE</a:t>
            </a:r>
          </a:p>
          <a:p>
            <a:r>
              <a:rPr lang="en-US" dirty="0" smtClean="0"/>
              <a:t>2) Different researchers have used different methods (e.g. telephone and personal interviews)</a:t>
            </a:r>
          </a:p>
          <a:p>
            <a:r>
              <a:rPr lang="en-US" dirty="0" smtClean="0"/>
              <a:t>3) Most studies have been done on </a:t>
            </a:r>
            <a:r>
              <a:rPr lang="en-US" dirty="0" err="1" smtClean="0"/>
              <a:t>anglo-saxon</a:t>
            </a:r>
            <a:r>
              <a:rPr lang="en-US" dirty="0" smtClean="0"/>
              <a:t> college students</a:t>
            </a:r>
          </a:p>
          <a:p>
            <a:r>
              <a:rPr lang="en-US" dirty="0" smtClean="0"/>
              <a:t>Overall, though, it seems that around 5% of the population have had an OBE</a:t>
            </a:r>
            <a:endParaRPr lang="en-US" dirty="0"/>
          </a:p>
        </p:txBody>
      </p:sp>
    </p:spTree>
    <p:extLst>
      <p:ext uri="{BB962C8B-B14F-4D97-AF65-F5344CB8AC3E}">
        <p14:creationId xmlns:p14="http://schemas.microsoft.com/office/powerpoint/2010/main" val="62511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 - </a:t>
            </a:r>
            <a:r>
              <a:rPr lang="en-US" dirty="0" smtClean="0">
                <a:solidFill>
                  <a:srgbClr val="FF0000"/>
                </a:solidFill>
              </a:rPr>
              <a:t>Phenomenology</a:t>
            </a:r>
            <a:endParaRPr lang="en-US" dirty="0">
              <a:solidFill>
                <a:srgbClr val="FF0000"/>
              </a:solidFill>
            </a:endParaRPr>
          </a:p>
        </p:txBody>
      </p:sp>
      <p:sp>
        <p:nvSpPr>
          <p:cNvPr id="3" name="Content Placeholder 2"/>
          <p:cNvSpPr>
            <a:spLocks noGrp="1"/>
          </p:cNvSpPr>
          <p:nvPr>
            <p:ph sz="half" idx="1"/>
          </p:nvPr>
        </p:nvSpPr>
        <p:spPr/>
        <p:txBody>
          <a:bodyPr/>
          <a:lstStyle/>
          <a:p>
            <a:r>
              <a:rPr lang="en-US" dirty="0" smtClean="0"/>
              <a:t>Important to distinguish from </a:t>
            </a:r>
            <a:r>
              <a:rPr lang="en-US" dirty="0" err="1" smtClean="0"/>
              <a:t>autoscopy</a:t>
            </a:r>
            <a:r>
              <a:rPr lang="en-US" dirty="0" smtClean="0"/>
              <a:t> hallucinations and </a:t>
            </a:r>
            <a:r>
              <a:rPr lang="en-US" dirty="0" err="1" smtClean="0"/>
              <a:t>heautoscopy</a:t>
            </a:r>
            <a:r>
              <a:rPr lang="en-US" dirty="0" smtClean="0"/>
              <a:t> </a:t>
            </a:r>
          </a:p>
          <a:p>
            <a:r>
              <a:rPr lang="en-US" dirty="0" smtClean="0"/>
              <a:t>Subjects in OBEs report disembodiment, seeing the physical body from elsewhere, and vestibular and bodily sensations</a:t>
            </a:r>
          </a:p>
          <a:p>
            <a:r>
              <a:rPr lang="en-US" dirty="0" smtClean="0"/>
              <a:t>Veridical OBEs</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9150" y="2057400"/>
            <a:ext cx="3886200" cy="2787199"/>
          </a:xfrm>
          <a:prstGeom prst="rect">
            <a:avLst/>
          </a:prstGeom>
        </p:spPr>
      </p:pic>
    </p:spTree>
    <p:extLst>
      <p:ext uri="{BB962C8B-B14F-4D97-AF65-F5344CB8AC3E}">
        <p14:creationId xmlns:p14="http://schemas.microsoft.com/office/powerpoint/2010/main" val="883923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 - </a:t>
            </a:r>
            <a:r>
              <a:rPr lang="en-US" dirty="0" smtClean="0">
                <a:solidFill>
                  <a:srgbClr val="FF0000"/>
                </a:solidFill>
              </a:rPr>
              <a:t>Phenomenology</a:t>
            </a:r>
            <a:endParaRPr lang="en-US" dirty="0">
              <a:solidFill>
                <a:srgbClr val="FF0000"/>
              </a:solidFill>
            </a:endParaRPr>
          </a:p>
        </p:txBody>
      </p:sp>
      <p:sp>
        <p:nvSpPr>
          <p:cNvPr id="5" name="Content Placeholder 4"/>
          <p:cNvSpPr>
            <a:spLocks noGrp="1"/>
          </p:cNvSpPr>
          <p:nvPr>
            <p:ph idx="1"/>
          </p:nvPr>
        </p:nvSpPr>
        <p:spPr/>
        <p:txBody>
          <a:bodyPr>
            <a:normAutofit fontScale="92500"/>
          </a:bodyPr>
          <a:lstStyle/>
          <a:p>
            <a:r>
              <a:rPr lang="en-US" dirty="0" err="1" smtClean="0"/>
              <a:t>Blanke</a:t>
            </a:r>
            <a:r>
              <a:rPr lang="en-US" dirty="0" smtClean="0"/>
              <a:t> et al. (2004) describe experiences of six neurological patients </a:t>
            </a:r>
          </a:p>
          <a:p>
            <a:r>
              <a:rPr lang="en-US" dirty="0" smtClean="0"/>
              <a:t>Examples:</a:t>
            </a:r>
          </a:p>
          <a:p>
            <a:r>
              <a:rPr lang="en-US" dirty="0" smtClean="0"/>
              <a:t>Patient 1 (suffered from partial seizures that were characterized by an OBE): “Patient </a:t>
            </a:r>
            <a:r>
              <a:rPr lang="en-US" dirty="0"/>
              <a:t>1 felt as if she would be elevated vertically and effortlessly from her actual position associated with vertigo and fear. She saw herself (entire body as lying on the ground, facing up) and some unknown people (some were standing around her body, others were moving around) below. Initially, she felt as being `above her real body', but that she was rapidly rising higher. She felt as if her elevated body was in the horizontal position, but did not see any part of it. The visual scene always took place outdoors and was described as `a green meadow or hill'. The sensation of elevation continued and, quickly, she saw everything from so far away that she could not distinguish details anymore stating that she saw "something like a map of some country as you ®</a:t>
            </a:r>
            <a:r>
              <a:rPr lang="en-US" dirty="0" err="1"/>
              <a:t>nd</a:t>
            </a:r>
            <a:r>
              <a:rPr lang="en-US" dirty="0"/>
              <a:t> in geography books". Here, the elevation stopped and she fell back "to </a:t>
            </a:r>
            <a:r>
              <a:rPr lang="en-US" dirty="0" smtClean="0"/>
              <a:t>earth” (</a:t>
            </a:r>
            <a:r>
              <a:rPr lang="en-US" dirty="0" err="1" smtClean="0"/>
              <a:t>Blanke</a:t>
            </a:r>
            <a:r>
              <a:rPr lang="en-US" dirty="0" smtClean="0"/>
              <a:t> et al., 2004)</a:t>
            </a:r>
          </a:p>
          <a:p>
            <a:endParaRPr lang="en-US" dirty="0"/>
          </a:p>
        </p:txBody>
      </p:sp>
    </p:spTree>
    <p:extLst>
      <p:ext uri="{BB962C8B-B14F-4D97-AF65-F5344CB8AC3E}">
        <p14:creationId xmlns:p14="http://schemas.microsoft.com/office/powerpoint/2010/main" val="192531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 - </a:t>
            </a:r>
            <a:r>
              <a:rPr lang="en-US" dirty="0" smtClean="0">
                <a:solidFill>
                  <a:srgbClr val="FF0000"/>
                </a:solidFill>
              </a:rPr>
              <a:t>Phenomenology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Patient 2 suffered from seizures</a:t>
            </a:r>
          </a:p>
          <a:p>
            <a:r>
              <a:rPr lang="en-US" dirty="0" smtClean="0"/>
              <a:t>Patient 2: OBE </a:t>
            </a:r>
            <a:r>
              <a:rPr lang="en-US" dirty="0"/>
              <a:t>(prior to operation). The patient was lying in bed and awakened from sleep, and the ®</a:t>
            </a:r>
            <a:r>
              <a:rPr lang="en-US" dirty="0" err="1"/>
              <a:t>rst</a:t>
            </a:r>
            <a:r>
              <a:rPr lang="en-US" dirty="0"/>
              <a:t> thing she remembered was "the feeling of being at the ceiling of the room". She "[1⁄4] had the impression that I was dreaming that I would ̄oat above [under the ceiling] of the room [1⁄4]". The patient also saw herself in bed (in front view) and gave the description that "the bed was seen from above" and that "there was a man and that she was very frightened". The scene was in </a:t>
            </a:r>
            <a:r>
              <a:rPr lang="en-US" dirty="0" err="1"/>
              <a:t>colour</a:t>
            </a:r>
            <a:r>
              <a:rPr lang="en-US" dirty="0"/>
              <a:t>, and was visually clear and very realistic. </a:t>
            </a:r>
            <a:r>
              <a:rPr lang="en-US" dirty="0" smtClean="0"/>
              <a:t>(</a:t>
            </a:r>
            <a:r>
              <a:rPr lang="en-US" dirty="0" err="1" smtClean="0"/>
              <a:t>Blanke</a:t>
            </a:r>
            <a:r>
              <a:rPr lang="en-US" dirty="0" smtClean="0"/>
              <a:t> et al. 2004)</a:t>
            </a:r>
          </a:p>
          <a:p>
            <a:endParaRPr lang="en-US" dirty="0"/>
          </a:p>
        </p:txBody>
      </p:sp>
    </p:spTree>
    <p:extLst>
      <p:ext uri="{BB962C8B-B14F-4D97-AF65-F5344CB8AC3E}">
        <p14:creationId xmlns:p14="http://schemas.microsoft.com/office/powerpoint/2010/main" val="64367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Near Death Experiences – </a:t>
            </a:r>
            <a:r>
              <a:rPr lang="en-US" dirty="0" smtClean="0">
                <a:solidFill>
                  <a:srgbClr val="FF0000"/>
                </a:solidFill>
              </a:rPr>
              <a:t>An introduction</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dirty="0" smtClean="0"/>
              <a:t>What is an NDE?</a:t>
            </a:r>
          </a:p>
          <a:p>
            <a:r>
              <a:rPr lang="en-US" dirty="0" smtClean="0"/>
              <a:t>How often do they occur?</a:t>
            </a:r>
          </a:p>
          <a:p>
            <a:r>
              <a:rPr lang="en-US" dirty="0" smtClean="0"/>
              <a:t>What is the phenomenology of an NDE? What is experienced?</a:t>
            </a:r>
          </a:p>
          <a:p>
            <a:r>
              <a:rPr lang="en-US" dirty="0" smtClean="0"/>
              <a:t>How are people changed by an NDE?</a:t>
            </a:r>
          </a:p>
          <a:p>
            <a:r>
              <a:rPr lang="en-US" dirty="0" smtClean="0"/>
              <a:t>What is the cause of an NDE?</a:t>
            </a:r>
          </a:p>
          <a:p>
            <a:r>
              <a:rPr lang="en-US" dirty="0" smtClean="0"/>
              <a:t>Why do some researchers think they challenge the idea that the brain causes consciousness?</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20525" y="1825625"/>
            <a:ext cx="1903450" cy="4351338"/>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 – </a:t>
            </a:r>
            <a:r>
              <a:rPr lang="en-US" dirty="0" smtClean="0">
                <a:solidFill>
                  <a:srgbClr val="FF0000"/>
                </a:solidFill>
              </a:rPr>
              <a:t>Non-visual phenomenology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t>
            </a:r>
            <a:r>
              <a:rPr lang="en-US" dirty="0" err="1" smtClean="0"/>
              <a:t>Blanke</a:t>
            </a:r>
            <a:r>
              <a:rPr lang="en-US" dirty="0" smtClean="0"/>
              <a:t> et al., 2004)</a:t>
            </a:r>
          </a:p>
          <a:p>
            <a:r>
              <a:rPr lang="en-US" dirty="0"/>
              <a:t>All OBE-patients experienced vestibular sensations </a:t>
            </a:r>
            <a:r>
              <a:rPr lang="en-US" dirty="0" smtClean="0"/>
              <a:t>characterized </a:t>
            </a:r>
            <a:r>
              <a:rPr lang="en-US" dirty="0"/>
              <a:t>by feelings of </a:t>
            </a:r>
            <a:r>
              <a:rPr lang="en-US" dirty="0" err="1" smtClean="0"/>
              <a:t>fl̄</a:t>
            </a:r>
            <a:r>
              <a:rPr lang="en-US" dirty="0" err="1"/>
              <a:t>ying</a:t>
            </a:r>
            <a:r>
              <a:rPr lang="en-US" dirty="0"/>
              <a:t> or </a:t>
            </a:r>
            <a:r>
              <a:rPr lang="en-US" dirty="0" smtClean="0"/>
              <a:t>̄floating </a:t>
            </a:r>
          </a:p>
          <a:p>
            <a:r>
              <a:rPr lang="en-US" dirty="0"/>
              <a:t>OBE/AS were associated with various emotions. Whereas fear was reported most often (Patients 1, 2a, 2b and 5), feelings of joy and elation were reported by Patient 4. For Patients 3 and 6 the experience was neutral, yet intriguing and </a:t>
            </a:r>
            <a:r>
              <a:rPr lang="en-US" dirty="0" smtClean="0"/>
              <a:t>surprising</a:t>
            </a:r>
            <a:endParaRPr lang="en-US" dirty="0"/>
          </a:p>
          <a:p>
            <a:endParaRPr lang="en-US" dirty="0" smtClean="0"/>
          </a:p>
          <a:p>
            <a:endParaRPr lang="en-US" dirty="0"/>
          </a:p>
        </p:txBody>
      </p:sp>
    </p:spTree>
    <p:extLst>
      <p:ext uri="{BB962C8B-B14F-4D97-AF65-F5344CB8AC3E}">
        <p14:creationId xmlns:p14="http://schemas.microsoft.com/office/powerpoint/2010/main" val="1534184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 – </a:t>
            </a:r>
            <a:r>
              <a:rPr lang="en-US" dirty="0" smtClean="0">
                <a:solidFill>
                  <a:srgbClr val="FF0000"/>
                </a:solidFill>
              </a:rPr>
              <a:t>Phenomenology and Veridical OBEs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solidFill>
                  <a:srgbClr val="FF0000"/>
                </a:solidFill>
              </a:rPr>
              <a:t>Veridical OBEs</a:t>
            </a:r>
          </a:p>
          <a:p>
            <a:r>
              <a:rPr lang="en-US" dirty="0" smtClean="0"/>
              <a:t>Example : a woman in childbirth being out of her body and seeing her mother in the waiting room smoking a cigarette; according to the daughter, the mother (a non-smoker) admitted she had tried one or two because she was so nervous (Cook et al., 1998)</a:t>
            </a:r>
          </a:p>
          <a:p>
            <a:r>
              <a:rPr lang="en-US" dirty="0" smtClean="0"/>
              <a:t>Example: the dentures (Van </a:t>
            </a:r>
            <a:r>
              <a:rPr lang="en-US" dirty="0" err="1" smtClean="0"/>
              <a:t>Lommel</a:t>
            </a:r>
            <a:r>
              <a:rPr lang="en-US" dirty="0" smtClean="0"/>
              <a:t>, 2001) </a:t>
            </a:r>
          </a:p>
          <a:p>
            <a:r>
              <a:rPr lang="en-US" dirty="0" smtClean="0"/>
              <a:t>Example: the patient described leaving his body and watching the cardiac surgeon “flapping his arms as if trying to fly”. The surgeon verified this detail by explaining that, after scrubbing and to keep his hands away from possibly becoming contaminated before the surgery, he had developed the habit of flattening his hands across his chest, while rapidly giving instructions by pointing with his elbows (Cook et al., 1998)</a:t>
            </a:r>
            <a:endParaRPr lang="en-US" dirty="0"/>
          </a:p>
        </p:txBody>
      </p:sp>
    </p:spTree>
    <p:extLst>
      <p:ext uri="{BB962C8B-B14F-4D97-AF65-F5344CB8AC3E}">
        <p14:creationId xmlns:p14="http://schemas.microsoft.com/office/powerpoint/2010/main" val="3325545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Scientific Research </a:t>
            </a:r>
            <a:r>
              <a:rPr lang="en-US" dirty="0" smtClean="0">
                <a:solidFill>
                  <a:srgbClr val="FF0000"/>
                </a:solidFill>
              </a:rPr>
              <a:t>into </a:t>
            </a:r>
            <a:r>
              <a:rPr lang="en-US" dirty="0" err="1" smtClean="0">
                <a:solidFill>
                  <a:srgbClr val="FF0000"/>
                </a:solidFill>
              </a:rPr>
              <a:t>obes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Are they merely products of the brain?</a:t>
            </a:r>
          </a:p>
          <a:p>
            <a:r>
              <a:rPr lang="en-US" dirty="0" smtClean="0"/>
              <a:t>We will look at some research and some cases studies</a:t>
            </a:r>
            <a:r>
              <a:rPr lang="is-IS" dirty="0" smtClean="0"/>
              <a:t>…</a:t>
            </a:r>
            <a:endParaRPr lang="en-US" dirty="0" smtClean="0"/>
          </a:p>
          <a:p>
            <a:endParaRPr lang="en-US" dirty="0"/>
          </a:p>
        </p:txBody>
      </p:sp>
    </p:spTree>
    <p:extLst>
      <p:ext uri="{BB962C8B-B14F-4D97-AF65-F5344CB8AC3E}">
        <p14:creationId xmlns:p14="http://schemas.microsoft.com/office/powerpoint/2010/main" val="160500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000" dirty="0" smtClean="0"/>
              <a:t>RESEARCH: </a:t>
            </a:r>
            <a:r>
              <a:rPr lang="en-US" sz="4000" dirty="0" smtClean="0">
                <a:solidFill>
                  <a:srgbClr val="FF0000"/>
                </a:solidFill>
              </a:rPr>
              <a:t>BLANKE ET AL., 2002 – SIMULATING OWN-BODY PERCEPTIONS</a:t>
            </a:r>
            <a:endParaRPr lang="en-US" sz="4000" dirty="0">
              <a:solidFill>
                <a:srgbClr val="FF0000"/>
              </a:solidFill>
            </a:endParaRPr>
          </a:p>
        </p:txBody>
      </p:sp>
      <p:sp>
        <p:nvSpPr>
          <p:cNvPr id="9" name="Content Placeholder 8"/>
          <p:cNvSpPr>
            <a:spLocks noGrp="1"/>
          </p:cNvSpPr>
          <p:nvPr>
            <p:ph idx="1"/>
          </p:nvPr>
        </p:nvSpPr>
        <p:spPr/>
        <p:txBody>
          <a:bodyPr/>
          <a:lstStyle/>
          <a:p>
            <a:r>
              <a:rPr lang="en-US" dirty="0" smtClean="0"/>
              <a:t>Research on locating the part of the brain that can induce OBES</a:t>
            </a:r>
          </a:p>
          <a:p>
            <a:r>
              <a:rPr lang="en-US" dirty="0" err="1" smtClean="0"/>
              <a:t>Blanke</a:t>
            </a:r>
            <a:r>
              <a:rPr lang="en-US" dirty="0" smtClean="0"/>
              <a:t> et al. (2002). Simulating own-body perceptions: the part of the brain that can induce out-of-body experiences has been located. </a:t>
            </a:r>
            <a:r>
              <a:rPr lang="en-US" i="1" dirty="0" smtClean="0"/>
              <a:t>Nature, 419.</a:t>
            </a:r>
            <a:endParaRPr lang="en-US" i="1" dirty="0"/>
          </a:p>
        </p:txBody>
      </p:sp>
    </p:spTree>
    <p:extLst>
      <p:ext uri="{BB962C8B-B14F-4D97-AF65-F5344CB8AC3E}">
        <p14:creationId xmlns:p14="http://schemas.microsoft.com/office/powerpoint/2010/main" val="4304801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INTO CAUSES OF OBEs – </a:t>
            </a:r>
            <a:r>
              <a:rPr lang="en-US" dirty="0" err="1" smtClean="0">
                <a:solidFill>
                  <a:srgbClr val="FF0000"/>
                </a:solidFill>
              </a:rPr>
              <a:t>blanke</a:t>
            </a:r>
            <a:r>
              <a:rPr lang="en-US" dirty="0" smtClean="0">
                <a:solidFill>
                  <a:srgbClr val="FF0000"/>
                </a:solidFill>
              </a:rPr>
              <a:t> et al. (2002)</a:t>
            </a:r>
            <a:endParaRPr lang="en-US" dirty="0">
              <a:solidFill>
                <a:srgbClr val="FF0000"/>
              </a:solidFill>
            </a:endParaRPr>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0551" y="1825625"/>
            <a:ext cx="3362397" cy="4351338"/>
          </a:xfrm>
        </p:spPr>
      </p:pic>
      <p:sp>
        <p:nvSpPr>
          <p:cNvPr id="7" name="Content Placeholder 6"/>
          <p:cNvSpPr>
            <a:spLocks noGrp="1"/>
          </p:cNvSpPr>
          <p:nvPr>
            <p:ph sz="half" idx="2"/>
          </p:nvPr>
        </p:nvSpPr>
        <p:spPr/>
        <p:txBody>
          <a:bodyPr>
            <a:normAutofit fontScale="70000" lnSpcReduction="20000"/>
          </a:bodyPr>
          <a:lstStyle/>
          <a:p>
            <a:r>
              <a:rPr lang="en-US" b="1" dirty="0" smtClean="0"/>
              <a:t>PROCEDURE:</a:t>
            </a:r>
          </a:p>
          <a:p>
            <a:r>
              <a:rPr lang="en-US" b="1" dirty="0" smtClean="0"/>
              <a:t>Three-dimensional </a:t>
            </a:r>
            <a:r>
              <a:rPr lang="en-US" b="1" dirty="0"/>
              <a:t>surface reconstruction of the right hemisphere of the brain from magnetic-resonance imaging</a:t>
            </a:r>
            <a:r>
              <a:rPr lang="en-US" b="1" dirty="0" smtClean="0"/>
              <a:t>. Subdural </a:t>
            </a:r>
            <a:r>
              <a:rPr lang="en-US" b="1" dirty="0"/>
              <a:t>electrodes were implanted in the brain of an epileptic patient undergoing </a:t>
            </a:r>
            <a:r>
              <a:rPr lang="en-US" b="1" dirty="0" smtClean="0"/>
              <a:t>pre-surgical </a:t>
            </a:r>
            <a:r>
              <a:rPr lang="en-US" b="1" dirty="0"/>
              <a:t>evaluation; the locations at which focal electrical stimulation (ES) evoked </a:t>
            </a:r>
            <a:r>
              <a:rPr lang="en-US" b="1" dirty="0" smtClean="0"/>
              <a:t>behavioral </a:t>
            </a:r>
            <a:r>
              <a:rPr lang="en-US" b="1" dirty="0"/>
              <a:t>responses are shown: magenta, motor; green, somatosensory cortex; turquoise, auditory cortex.</a:t>
            </a:r>
          </a:p>
          <a:p>
            <a:r>
              <a:rPr lang="en-US" dirty="0"/>
              <a:t>Yellow, site at which out-of-body experience (OBE), body-part illusions and vestibular responses were induced (arrow). Stars indicate the epileptic focus in the medial temporal lobe. Informed consent was obtained from the patient and ES procedures conformed to the Declaration of Helsinki. Constant current (0.5–5.0 mA, 2-s train duration) was applied at 50 Hz in a bipolar manner through adjacent contacts4. Since undergoing a right anterior temporal lobectomy in 2000, the patient has been free of complex partial seizures.</a:t>
            </a:r>
          </a:p>
        </p:txBody>
      </p:sp>
      <p:sp>
        <p:nvSpPr>
          <p:cNvPr id="9" name="TextBox 8"/>
          <p:cNvSpPr txBox="1"/>
          <p:nvPr/>
        </p:nvSpPr>
        <p:spPr>
          <a:xfrm>
            <a:off x="685800" y="2734270"/>
            <a:ext cx="1219201" cy="923330"/>
          </a:xfrm>
          <a:prstGeom prst="rect">
            <a:avLst/>
          </a:prstGeom>
          <a:noFill/>
        </p:spPr>
        <p:txBody>
          <a:bodyPr wrap="square" rtlCol="0">
            <a:spAutoFit/>
          </a:bodyPr>
          <a:lstStyle/>
          <a:p>
            <a:r>
              <a:rPr lang="en-US" dirty="0" err="1" smtClean="0">
                <a:solidFill>
                  <a:srgbClr val="FF0000"/>
                </a:solidFill>
              </a:rPr>
              <a:t>Tempero</a:t>
            </a:r>
            <a:r>
              <a:rPr lang="en-US" dirty="0">
                <a:solidFill>
                  <a:srgbClr val="FF0000"/>
                </a:solidFill>
              </a:rPr>
              <a:t> </a:t>
            </a:r>
            <a:r>
              <a:rPr lang="en-US" dirty="0" smtClean="0">
                <a:solidFill>
                  <a:srgbClr val="FF0000"/>
                </a:solidFill>
              </a:rPr>
              <a:t>-</a:t>
            </a:r>
            <a:endParaRPr lang="en-US" dirty="0">
              <a:solidFill>
                <a:srgbClr val="FF0000"/>
              </a:solidFill>
            </a:endParaRPr>
          </a:p>
          <a:p>
            <a:r>
              <a:rPr lang="en-US" dirty="0" smtClean="0">
                <a:solidFill>
                  <a:srgbClr val="FF0000"/>
                </a:solidFill>
              </a:rPr>
              <a:t>parietal junction</a:t>
            </a:r>
            <a:endParaRPr lang="en-US" dirty="0">
              <a:solidFill>
                <a:srgbClr val="FF0000"/>
              </a:solidFill>
            </a:endParaRPr>
          </a:p>
        </p:txBody>
      </p:sp>
    </p:spTree>
    <p:extLst>
      <p:ext uri="{BB962C8B-B14F-4D97-AF65-F5344CB8AC3E}">
        <p14:creationId xmlns:p14="http://schemas.microsoft.com/office/powerpoint/2010/main" val="117590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INTO CAUSES OF OBEs – </a:t>
            </a:r>
            <a:r>
              <a:rPr lang="en-US" dirty="0" err="1">
                <a:solidFill>
                  <a:srgbClr val="FF0000"/>
                </a:solidFill>
              </a:rPr>
              <a:t>blanke</a:t>
            </a:r>
            <a:r>
              <a:rPr lang="en-US" dirty="0">
                <a:solidFill>
                  <a:srgbClr val="FF0000"/>
                </a:solidFill>
              </a:rPr>
              <a:t> et al. (2002)</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“Stimulation </a:t>
            </a:r>
            <a:r>
              <a:rPr lang="en-US" dirty="0"/>
              <a:t>at this site also elicited </a:t>
            </a:r>
            <a:r>
              <a:rPr lang="en-US" dirty="0" smtClean="0"/>
              <a:t>illusory</a:t>
            </a:r>
          </a:p>
          <a:p>
            <a:pPr marL="0" indent="0">
              <a:buNone/>
            </a:pPr>
            <a:r>
              <a:rPr lang="en-US" dirty="0" smtClean="0"/>
              <a:t>transformations </a:t>
            </a:r>
            <a:r>
              <a:rPr lang="en-US" dirty="0"/>
              <a:t>of the patient’s arm and</a:t>
            </a:r>
          </a:p>
          <a:p>
            <a:pPr marL="0" indent="0">
              <a:buNone/>
            </a:pPr>
            <a:r>
              <a:rPr lang="en-US" dirty="0"/>
              <a:t>legs (complex somatosensory responses)</a:t>
            </a:r>
          </a:p>
          <a:p>
            <a:pPr marL="0" indent="0">
              <a:buNone/>
            </a:pPr>
            <a:r>
              <a:rPr lang="en-US" dirty="0"/>
              <a:t>and whole-body displacements (vestibular</a:t>
            </a:r>
          </a:p>
          <a:p>
            <a:pPr marL="0" indent="0">
              <a:buNone/>
            </a:pPr>
            <a:r>
              <a:rPr lang="en-US" dirty="0"/>
              <a:t>responses), indicating that out-of-body</a:t>
            </a:r>
          </a:p>
          <a:p>
            <a:pPr marL="0" indent="0">
              <a:buNone/>
            </a:pPr>
            <a:r>
              <a:rPr lang="en-US" dirty="0"/>
              <a:t>experiences may reflect a failure by the</a:t>
            </a:r>
          </a:p>
          <a:p>
            <a:pPr marL="0" indent="0">
              <a:buNone/>
            </a:pPr>
            <a:r>
              <a:rPr lang="en-US" dirty="0"/>
              <a:t>brain to integrate complex somatosensory</a:t>
            </a:r>
          </a:p>
          <a:p>
            <a:pPr marL="0" indent="0">
              <a:buNone/>
            </a:pPr>
            <a:r>
              <a:rPr lang="en-US" dirty="0"/>
              <a:t>and vestibular </a:t>
            </a:r>
            <a:r>
              <a:rPr lang="en-US" dirty="0" smtClean="0"/>
              <a:t>information.” (</a:t>
            </a:r>
            <a:r>
              <a:rPr lang="en-US" dirty="0" err="1" smtClean="0"/>
              <a:t>Blanke</a:t>
            </a:r>
            <a:r>
              <a:rPr lang="en-US" dirty="0" smtClean="0"/>
              <a:t> et al., 2002)</a:t>
            </a:r>
          </a:p>
          <a:p>
            <a:r>
              <a:rPr lang="en-US" dirty="0" smtClean="0"/>
              <a:t>What is role of </a:t>
            </a:r>
            <a:r>
              <a:rPr lang="en-US" dirty="0" err="1" smtClean="0"/>
              <a:t>temporo</a:t>
            </a:r>
            <a:r>
              <a:rPr lang="en-US" dirty="0" smtClean="0"/>
              <a:t>-parietal junction?</a:t>
            </a:r>
            <a:endParaRPr lang="en-US" dirty="0"/>
          </a:p>
        </p:txBody>
      </p:sp>
      <p:sp>
        <p:nvSpPr>
          <p:cNvPr id="4" name="Content Placeholder 3"/>
          <p:cNvSpPr>
            <a:spLocks noGrp="1"/>
          </p:cNvSpPr>
          <p:nvPr>
            <p:ph sz="half" idx="2"/>
          </p:nvPr>
        </p:nvSpPr>
        <p:spPr/>
        <p:txBody>
          <a:bodyPr>
            <a:normAutofit fontScale="77500" lnSpcReduction="20000"/>
          </a:bodyPr>
          <a:lstStyle/>
          <a:p>
            <a:pPr marL="0" indent="0">
              <a:buNone/>
            </a:pPr>
            <a:r>
              <a:rPr lang="en-US" dirty="0" smtClean="0"/>
              <a:t>“Initial </a:t>
            </a:r>
            <a:r>
              <a:rPr lang="en-US" dirty="0"/>
              <a:t>stimulations (</a:t>
            </a:r>
            <a:r>
              <a:rPr lang="en-US" i="1" dirty="0"/>
              <a:t>n</a:t>
            </a:r>
            <a:r>
              <a:rPr lang="en-US" dirty="0"/>
              <a:t>ǃ3; 2.0–3.0 mA)</a:t>
            </a:r>
          </a:p>
          <a:p>
            <a:pPr marL="0" indent="0">
              <a:buNone/>
            </a:pPr>
            <a:r>
              <a:rPr lang="en-US" dirty="0"/>
              <a:t>induced vestibular responses, in which the</a:t>
            </a:r>
          </a:p>
          <a:p>
            <a:pPr marL="0" indent="0">
              <a:buNone/>
            </a:pPr>
            <a:r>
              <a:rPr lang="en-US" dirty="0"/>
              <a:t>patient reported that she was “sinking into</a:t>
            </a:r>
          </a:p>
          <a:p>
            <a:pPr marL="0" indent="0">
              <a:buNone/>
            </a:pPr>
            <a:r>
              <a:rPr lang="en-US" dirty="0"/>
              <a:t>the bed” or “falling from a height”. </a:t>
            </a:r>
            <a:r>
              <a:rPr lang="en-US" dirty="0" err="1"/>
              <a:t>Increas</a:t>
            </a:r>
            <a:r>
              <a:rPr lang="en-US" dirty="0"/>
              <a:t>-</a:t>
            </a:r>
          </a:p>
          <a:p>
            <a:pPr marL="0" indent="0">
              <a:buNone/>
            </a:pPr>
            <a:r>
              <a:rPr lang="en-US" dirty="0" err="1"/>
              <a:t>ing</a:t>
            </a:r>
            <a:r>
              <a:rPr lang="en-US" dirty="0"/>
              <a:t> the current amplitude (3.5 mA) led to</a:t>
            </a:r>
          </a:p>
          <a:p>
            <a:pPr marL="0" indent="0">
              <a:buNone/>
            </a:pPr>
            <a:r>
              <a:rPr lang="en-US" dirty="0"/>
              <a:t>an OBE (“I see myself lying in bed, from</a:t>
            </a:r>
          </a:p>
          <a:p>
            <a:pPr marL="0" indent="0">
              <a:buNone/>
            </a:pPr>
            <a:r>
              <a:rPr lang="en-US" dirty="0"/>
              <a:t>above, but I only see my legs and lower</a:t>
            </a:r>
          </a:p>
          <a:p>
            <a:pPr marL="0" indent="0">
              <a:buNone/>
            </a:pPr>
            <a:r>
              <a:rPr lang="en-US" dirty="0"/>
              <a:t>trunk”). Two further stimulations induced</a:t>
            </a:r>
          </a:p>
          <a:p>
            <a:pPr marL="0" indent="0">
              <a:buNone/>
            </a:pPr>
            <a:r>
              <a:rPr lang="en-US" dirty="0"/>
              <a:t>the same sensation, which included an</a:t>
            </a:r>
          </a:p>
          <a:p>
            <a:pPr marL="0" indent="0">
              <a:buNone/>
            </a:pPr>
            <a:r>
              <a:rPr lang="en-US" dirty="0"/>
              <a:t>instantaneous feeling of “lightness” and</a:t>
            </a:r>
          </a:p>
          <a:p>
            <a:pPr marL="0" indent="0">
              <a:buNone/>
            </a:pPr>
            <a:r>
              <a:rPr lang="en-US" dirty="0"/>
              <a:t>“floating” about two </a:t>
            </a:r>
            <a:r>
              <a:rPr lang="en-US" dirty="0" err="1"/>
              <a:t>metres</a:t>
            </a:r>
            <a:r>
              <a:rPr lang="en-US" dirty="0"/>
              <a:t> above the bed,</a:t>
            </a:r>
          </a:p>
          <a:p>
            <a:pPr marL="0" indent="0">
              <a:buNone/>
            </a:pPr>
            <a:r>
              <a:rPr lang="en-US" dirty="0"/>
              <a:t>close to the ceiling</a:t>
            </a:r>
            <a:r>
              <a:rPr lang="en-US" dirty="0" smtClean="0"/>
              <a:t>.” (</a:t>
            </a:r>
            <a:r>
              <a:rPr lang="en-US" dirty="0" err="1" smtClean="0"/>
              <a:t>Blanke</a:t>
            </a:r>
            <a:r>
              <a:rPr lang="en-US" dirty="0" smtClean="0"/>
              <a:t> et al., 2002)</a:t>
            </a:r>
            <a:endParaRPr lang="en-US" dirty="0"/>
          </a:p>
        </p:txBody>
      </p:sp>
    </p:spTree>
    <p:extLst>
      <p:ext uri="{BB962C8B-B14F-4D97-AF65-F5344CB8AC3E}">
        <p14:creationId xmlns:p14="http://schemas.microsoft.com/office/powerpoint/2010/main" val="251719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RESEARCH INTO CAUSES OF OBEs – </a:t>
            </a:r>
            <a:r>
              <a:rPr lang="en-US" dirty="0" err="1">
                <a:solidFill>
                  <a:srgbClr val="FF0000"/>
                </a:solidFill>
              </a:rPr>
              <a:t>blanke</a:t>
            </a:r>
            <a:r>
              <a:rPr lang="en-US" dirty="0">
                <a:solidFill>
                  <a:srgbClr val="FF0000"/>
                </a:solidFill>
              </a:rPr>
              <a:t> et al. (2002)</a:t>
            </a:r>
          </a:p>
        </p:txBody>
      </p:sp>
      <p:sp>
        <p:nvSpPr>
          <p:cNvPr id="8" name="Content Placeholder 7"/>
          <p:cNvSpPr>
            <a:spLocks noGrp="1"/>
          </p:cNvSpPr>
          <p:nvPr>
            <p:ph sz="half" idx="1"/>
          </p:nvPr>
        </p:nvSpPr>
        <p:spPr/>
        <p:txBody>
          <a:bodyPr>
            <a:normAutofit fontScale="77500" lnSpcReduction="20000"/>
          </a:bodyPr>
          <a:lstStyle/>
          <a:p>
            <a:pPr marL="0" indent="0">
              <a:buNone/>
            </a:pPr>
            <a:r>
              <a:rPr lang="en-US" dirty="0" smtClean="0"/>
              <a:t>“The </a:t>
            </a:r>
            <a:r>
              <a:rPr lang="en-US" dirty="0"/>
              <a:t>patient was then asked to watch </a:t>
            </a:r>
            <a:r>
              <a:rPr lang="en-US" dirty="0" smtClean="0"/>
              <a:t>her (real</a:t>
            </a:r>
            <a:r>
              <a:rPr lang="en-US" dirty="0"/>
              <a:t>) legs during the electrical </a:t>
            </a:r>
            <a:r>
              <a:rPr lang="en-US" dirty="0" smtClean="0"/>
              <a:t>stimulation (</a:t>
            </a:r>
            <a:r>
              <a:rPr lang="en-US" i="1" dirty="0" smtClean="0"/>
              <a:t>n</a:t>
            </a:r>
            <a:r>
              <a:rPr lang="en-US" dirty="0"/>
              <a:t> </a:t>
            </a:r>
            <a:r>
              <a:rPr lang="en-US" dirty="0" smtClean="0"/>
              <a:t>= 2</a:t>
            </a:r>
            <a:r>
              <a:rPr lang="en-US" dirty="0"/>
              <a:t>; 4.0,4.5 mA</a:t>
            </a:r>
            <a:r>
              <a:rPr lang="en-US" dirty="0" smtClean="0"/>
              <a:t>). As </a:t>
            </a:r>
            <a:r>
              <a:rPr lang="en-US" dirty="0"/>
              <a:t>before</a:t>
            </a:r>
            <a:r>
              <a:rPr lang="en-US" dirty="0" smtClean="0"/>
              <a:t>, she </a:t>
            </a:r>
            <a:r>
              <a:rPr lang="en-US" dirty="0"/>
              <a:t>was </a:t>
            </a:r>
            <a:r>
              <a:rPr lang="en-US" dirty="0" smtClean="0"/>
              <a:t>lying down </a:t>
            </a:r>
            <a:r>
              <a:rPr lang="en-US" dirty="0"/>
              <a:t>(upper body supported at an </a:t>
            </a:r>
            <a:r>
              <a:rPr lang="en-US" dirty="0" smtClean="0"/>
              <a:t>angle of 45 degrees, </a:t>
            </a:r>
            <a:r>
              <a:rPr lang="en-US" dirty="0"/>
              <a:t>legs outstretched). This time, </a:t>
            </a:r>
            <a:r>
              <a:rPr lang="en-US" dirty="0" smtClean="0"/>
              <a:t>she reported </a:t>
            </a:r>
            <a:r>
              <a:rPr lang="en-US" dirty="0"/>
              <a:t>seeing her legs “becoming shorter”.</a:t>
            </a:r>
          </a:p>
        </p:txBody>
      </p:sp>
      <p:sp>
        <p:nvSpPr>
          <p:cNvPr id="9" name="Content Placeholder 8"/>
          <p:cNvSpPr>
            <a:spLocks noGrp="1"/>
          </p:cNvSpPr>
          <p:nvPr>
            <p:ph sz="half" idx="2"/>
          </p:nvPr>
        </p:nvSpPr>
        <p:spPr/>
        <p:txBody>
          <a:bodyPr>
            <a:normAutofit fontScale="77500" lnSpcReduction="20000"/>
          </a:bodyPr>
          <a:lstStyle/>
          <a:p>
            <a:pPr marL="0" indent="0">
              <a:buNone/>
            </a:pPr>
            <a:r>
              <a:rPr lang="en-US" dirty="0" smtClean="0"/>
              <a:t>“When </a:t>
            </a:r>
            <a:r>
              <a:rPr lang="en-US" dirty="0"/>
              <a:t>asked to look at her outstretched</a:t>
            </a:r>
          </a:p>
          <a:p>
            <a:pPr marL="0" indent="0">
              <a:buNone/>
            </a:pPr>
            <a:r>
              <a:rPr lang="en-US" dirty="0"/>
              <a:t>arms during the electrical stimulation</a:t>
            </a:r>
          </a:p>
          <a:p>
            <a:pPr marL="0" indent="0">
              <a:buNone/>
            </a:pPr>
            <a:r>
              <a:rPr lang="en-US" dirty="0"/>
              <a:t>(</a:t>
            </a:r>
            <a:r>
              <a:rPr lang="en-US" i="1" dirty="0"/>
              <a:t>n</a:t>
            </a:r>
            <a:r>
              <a:rPr lang="en-US" dirty="0"/>
              <a:t>ǃ2; 4.5, 5.0 mA), the patient felt as</a:t>
            </a:r>
          </a:p>
          <a:p>
            <a:pPr marL="0" indent="0">
              <a:buNone/>
            </a:pPr>
            <a:r>
              <a:rPr lang="en-US" dirty="0"/>
              <a:t>though her left arm was shortened; the</a:t>
            </a:r>
          </a:p>
          <a:p>
            <a:pPr marL="0" indent="0">
              <a:buNone/>
            </a:pPr>
            <a:r>
              <a:rPr lang="en-US" dirty="0"/>
              <a:t>right arm was unaffected. If both arms were</a:t>
            </a:r>
          </a:p>
          <a:p>
            <a:pPr marL="0" indent="0">
              <a:buNone/>
            </a:pPr>
            <a:r>
              <a:rPr lang="en-US" dirty="0"/>
              <a:t>in the same position but bent by 90ᑻ at the</a:t>
            </a:r>
          </a:p>
          <a:p>
            <a:pPr marL="0" indent="0">
              <a:buNone/>
            </a:pPr>
            <a:r>
              <a:rPr lang="en-US" dirty="0"/>
              <a:t>elbow, she felt that her left lower arm and</a:t>
            </a:r>
          </a:p>
          <a:p>
            <a:pPr marL="0" indent="0">
              <a:buNone/>
            </a:pPr>
            <a:r>
              <a:rPr lang="en-US" dirty="0"/>
              <a:t>hand were moving towards her face (</a:t>
            </a:r>
            <a:r>
              <a:rPr lang="en-US" i="1" dirty="0"/>
              <a:t>n</a:t>
            </a:r>
            <a:r>
              <a:rPr lang="en-US" dirty="0"/>
              <a:t>ǃ2;</a:t>
            </a:r>
          </a:p>
          <a:p>
            <a:pPr marL="0" indent="0">
              <a:buNone/>
            </a:pPr>
            <a:r>
              <a:rPr lang="en-US" dirty="0"/>
              <a:t>4.5, 5.0 mA). When her eyes were shut,</a:t>
            </a:r>
          </a:p>
          <a:p>
            <a:pPr marL="0" indent="0">
              <a:buNone/>
            </a:pPr>
            <a:r>
              <a:rPr lang="en-US" dirty="0"/>
              <a:t>she felt that her upper body was moving</a:t>
            </a:r>
          </a:p>
          <a:p>
            <a:pPr marL="0" indent="0">
              <a:buNone/>
            </a:pPr>
            <a:r>
              <a:rPr lang="en-US" dirty="0"/>
              <a:t>towards her legs, which were stable (</a:t>
            </a:r>
            <a:r>
              <a:rPr lang="en-US" i="1" dirty="0"/>
              <a:t>n</a:t>
            </a:r>
            <a:r>
              <a:rPr lang="en-US" dirty="0"/>
              <a:t>ǃ2;</a:t>
            </a:r>
          </a:p>
          <a:p>
            <a:pPr marL="0" indent="0">
              <a:buNone/>
            </a:pPr>
            <a:r>
              <a:rPr lang="hr-HR" dirty="0"/>
              <a:t>4.0, 5.0 </a:t>
            </a:r>
            <a:r>
              <a:rPr lang="hr-HR" dirty="0" err="1"/>
              <a:t>mA</a:t>
            </a:r>
            <a:r>
              <a:rPr lang="hr-HR" dirty="0" smtClean="0"/>
              <a:t>).”</a:t>
            </a:r>
            <a:endParaRPr lang="en-US" dirty="0"/>
          </a:p>
        </p:txBody>
      </p:sp>
    </p:spTree>
    <p:extLst>
      <p:ext uri="{BB962C8B-B14F-4D97-AF65-F5344CB8AC3E}">
        <p14:creationId xmlns:p14="http://schemas.microsoft.com/office/powerpoint/2010/main" val="608786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RESEARCH INTO CAUSES OF OBEs – </a:t>
            </a:r>
            <a:r>
              <a:rPr lang="en-US" sz="3600" dirty="0" err="1">
                <a:solidFill>
                  <a:srgbClr val="FF0000"/>
                </a:solidFill>
              </a:rPr>
              <a:t>blanke</a:t>
            </a:r>
            <a:r>
              <a:rPr lang="en-US" sz="3600" dirty="0">
                <a:solidFill>
                  <a:srgbClr val="FF0000"/>
                </a:solidFill>
              </a:rPr>
              <a:t> et al. (2002</a:t>
            </a:r>
            <a:r>
              <a:rPr lang="en-US" sz="3600" dirty="0" smtClean="0">
                <a:solidFill>
                  <a:srgbClr val="FF0000"/>
                </a:solidFill>
              </a:rPr>
              <a:t>): CONCLUSIONS</a:t>
            </a:r>
            <a:endParaRPr lang="en-US" sz="3600" dirty="0">
              <a:solidFill>
                <a:srgbClr val="FF0000"/>
              </a:solidFill>
            </a:endParaRPr>
          </a:p>
        </p:txBody>
      </p:sp>
      <p:sp>
        <p:nvSpPr>
          <p:cNvPr id="3" name="Content Placeholder 2"/>
          <p:cNvSpPr>
            <a:spLocks noGrp="1"/>
          </p:cNvSpPr>
          <p:nvPr>
            <p:ph sz="half" idx="1"/>
          </p:nvPr>
        </p:nvSpPr>
        <p:spPr/>
        <p:txBody>
          <a:bodyPr/>
          <a:lstStyle/>
          <a:p>
            <a:pPr marL="0" indent="0">
              <a:buNone/>
            </a:pPr>
            <a:r>
              <a:rPr lang="en-US" dirty="0" smtClean="0"/>
              <a:t>CONCLUSIONS: These </a:t>
            </a:r>
            <a:r>
              <a:rPr lang="en-US" dirty="0"/>
              <a:t>observations indicate that </a:t>
            </a:r>
            <a:r>
              <a:rPr lang="en-US" dirty="0" smtClean="0"/>
              <a:t>OBEs and complex somatosensory </a:t>
            </a:r>
            <a:r>
              <a:rPr lang="en-US" dirty="0"/>
              <a:t>illusions </a:t>
            </a:r>
            <a:r>
              <a:rPr lang="en-US" dirty="0" smtClean="0"/>
              <a:t>can be </a:t>
            </a:r>
            <a:r>
              <a:rPr lang="en-US" dirty="0"/>
              <a:t>artificially induced by electrical </a:t>
            </a:r>
            <a:r>
              <a:rPr lang="en-US" dirty="0" smtClean="0"/>
              <a:t>stimulation </a:t>
            </a:r>
            <a:r>
              <a:rPr lang="en-US" dirty="0"/>
              <a:t>of the </a:t>
            </a:r>
            <a:r>
              <a:rPr lang="en-US" dirty="0" smtClean="0"/>
              <a:t>cortex, </a:t>
            </a:r>
            <a:r>
              <a:rPr lang="en-US" dirty="0" smtClean="0">
                <a:solidFill>
                  <a:srgbClr val="FF0000"/>
                </a:solidFill>
              </a:rPr>
              <a:t>the temporal parietal junction (the angular </a:t>
            </a:r>
            <a:r>
              <a:rPr lang="en-US" dirty="0" err="1" smtClean="0">
                <a:solidFill>
                  <a:srgbClr val="FF0000"/>
                </a:solidFill>
              </a:rPr>
              <a:t>gyrus</a:t>
            </a:r>
            <a:r>
              <a:rPr lang="en-US" dirty="0" smtClean="0">
                <a:solidFill>
                  <a:srgbClr val="FF0000"/>
                </a:solidFill>
              </a:rPr>
              <a:t>)</a:t>
            </a:r>
            <a:endParaRPr lang="en-US" dirty="0">
              <a:solidFill>
                <a:srgbClr val="FF0000"/>
              </a:solidFill>
            </a:endParaRPr>
          </a:p>
        </p:txBody>
      </p:sp>
      <p:pic>
        <p:nvPicPr>
          <p:cNvPr id="5"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91051" y="1825625"/>
            <a:ext cx="3362397" cy="4351338"/>
          </a:xfrm>
        </p:spPr>
      </p:pic>
    </p:spTree>
    <p:extLst>
      <p:ext uri="{BB962C8B-B14F-4D97-AF65-F5344CB8AC3E}">
        <p14:creationId xmlns:p14="http://schemas.microsoft.com/office/powerpoint/2010/main" val="1763264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1141615"/>
          </a:xfrm>
        </p:spPr>
        <p:txBody>
          <a:bodyPr>
            <a:normAutofit/>
          </a:bodyPr>
          <a:lstStyle/>
          <a:p>
            <a:r>
              <a:rPr lang="en-US" sz="3600" dirty="0"/>
              <a:t>RESEARCH INTO CAUSES OF OBEs – </a:t>
            </a:r>
            <a:r>
              <a:rPr lang="en-US" sz="3600" dirty="0" err="1">
                <a:solidFill>
                  <a:srgbClr val="FF0000"/>
                </a:solidFill>
              </a:rPr>
              <a:t>blanke</a:t>
            </a:r>
            <a:r>
              <a:rPr lang="en-US" sz="3600" dirty="0">
                <a:solidFill>
                  <a:srgbClr val="FF0000"/>
                </a:solidFill>
              </a:rPr>
              <a:t> et al. (</a:t>
            </a:r>
            <a:r>
              <a:rPr lang="en-US" sz="3600" dirty="0" smtClean="0">
                <a:solidFill>
                  <a:srgbClr val="FF0000"/>
                </a:solidFill>
              </a:rPr>
              <a:t>2004)</a:t>
            </a:r>
            <a:endParaRPr lang="en-US" sz="3600" dirty="0">
              <a:solidFill>
                <a:srgbClr val="FF0000"/>
              </a:solidFill>
            </a:endParaRPr>
          </a:p>
        </p:txBody>
      </p:sp>
      <p:pic>
        <p:nvPicPr>
          <p:cNvPr id="5"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143" y="1752600"/>
            <a:ext cx="2905763" cy="4152900"/>
          </a:xfrm>
        </p:spPr>
      </p:pic>
      <p:sp>
        <p:nvSpPr>
          <p:cNvPr id="4" name="Content Placeholder 3"/>
          <p:cNvSpPr>
            <a:spLocks noGrp="1"/>
          </p:cNvSpPr>
          <p:nvPr>
            <p:ph sz="half" idx="2"/>
          </p:nvPr>
        </p:nvSpPr>
        <p:spPr>
          <a:xfrm>
            <a:off x="4985846" y="1752600"/>
            <a:ext cx="3593592" cy="4152900"/>
          </a:xfrm>
        </p:spPr>
        <p:txBody>
          <a:bodyPr>
            <a:normAutofit fontScale="47500" lnSpcReduction="20000"/>
          </a:bodyPr>
          <a:lstStyle/>
          <a:p>
            <a:r>
              <a:rPr lang="en-US" dirty="0"/>
              <a:t>S</a:t>
            </a:r>
            <a:r>
              <a:rPr lang="en-US" dirty="0" smtClean="0"/>
              <a:t>tudy </a:t>
            </a:r>
            <a:r>
              <a:rPr lang="en-US" dirty="0"/>
              <a:t>describes phenomenological, neuropsychological and neuroimaging correlates of OBE and AS in six </a:t>
            </a:r>
            <a:r>
              <a:rPr lang="en-US" dirty="0" smtClean="0"/>
              <a:t>neurological patients</a:t>
            </a:r>
          </a:p>
          <a:p>
            <a:r>
              <a:rPr lang="en-US" dirty="0" smtClean="0"/>
              <a:t>Provides </a:t>
            </a:r>
            <a:r>
              <a:rPr lang="en-US" dirty="0"/>
              <a:t>neurological evidence that both experiences share important central mechanisms. </a:t>
            </a:r>
            <a:endParaRPr lang="en-US" dirty="0" smtClean="0"/>
          </a:p>
          <a:p>
            <a:r>
              <a:rPr lang="en-US" dirty="0" smtClean="0"/>
              <a:t>Shows </a:t>
            </a:r>
            <a:r>
              <a:rPr lang="en-US" dirty="0"/>
              <a:t>that OBE and AS are frequently associated with pathological sensations of position, movement and perceived completeness of one's own body. These include vestibular sensations (such </a:t>
            </a:r>
            <a:r>
              <a:rPr lang="en-US" dirty="0" smtClean="0"/>
              <a:t>as floating, flying, elevation </a:t>
            </a:r>
            <a:r>
              <a:rPr lang="en-US" dirty="0"/>
              <a:t>and rotation), visual body-part illusions (such as the illusory shortening, transformation or movement of an extremity) and the experience of seeing one's body only partially during an OBE or </a:t>
            </a:r>
            <a:r>
              <a:rPr lang="en-US" dirty="0" smtClean="0"/>
              <a:t>AS</a:t>
            </a:r>
          </a:p>
          <a:p>
            <a:r>
              <a:rPr lang="en-US" dirty="0" smtClean="0"/>
              <a:t>Finally</a:t>
            </a:r>
            <a:r>
              <a:rPr lang="en-US" dirty="0"/>
              <a:t>, in </a:t>
            </a:r>
            <a:r>
              <a:rPr lang="en-US" dirty="0" smtClean="0"/>
              <a:t>five </a:t>
            </a:r>
            <a:r>
              <a:rPr lang="en-US" dirty="0"/>
              <a:t>patients, brain damage or brain dysfunction is localized to </a:t>
            </a:r>
            <a:r>
              <a:rPr lang="en-US" dirty="0">
                <a:solidFill>
                  <a:srgbClr val="FF0000"/>
                </a:solidFill>
              </a:rPr>
              <a:t>the </a:t>
            </a:r>
            <a:r>
              <a:rPr lang="en-US" dirty="0" err="1" smtClean="0">
                <a:solidFill>
                  <a:srgbClr val="FF0000"/>
                </a:solidFill>
              </a:rPr>
              <a:t>tempero</a:t>
            </a:r>
            <a:r>
              <a:rPr lang="en-US" dirty="0" smtClean="0">
                <a:solidFill>
                  <a:srgbClr val="FF0000"/>
                </a:solidFill>
              </a:rPr>
              <a:t>-parietal </a:t>
            </a:r>
            <a:r>
              <a:rPr lang="en-US" dirty="0">
                <a:solidFill>
                  <a:srgbClr val="FF0000"/>
                </a:solidFill>
              </a:rPr>
              <a:t>junction (TPJ</a:t>
            </a:r>
            <a:r>
              <a:rPr lang="en-US" dirty="0" smtClean="0">
                <a:solidFill>
                  <a:srgbClr val="FF0000"/>
                </a:solidFill>
              </a:rPr>
              <a:t>)</a:t>
            </a:r>
          </a:p>
          <a:p>
            <a:r>
              <a:rPr lang="en-US" dirty="0" smtClean="0"/>
              <a:t>Association cortex</a:t>
            </a:r>
          </a:p>
          <a:p>
            <a:r>
              <a:rPr lang="en-US" dirty="0" smtClean="0"/>
              <a:t>Suggests that OBE </a:t>
            </a:r>
            <a:r>
              <a:rPr lang="en-US" dirty="0"/>
              <a:t>and AS are related to a failure to integrate proprioceptive, tactile and visual information with respect to one's own body (disintegration in personal space) and by a vestibular dysfunction leading to an additional disintegration between personal (vestibular) space and </a:t>
            </a:r>
            <a:r>
              <a:rPr lang="en-US" dirty="0" err="1"/>
              <a:t>extrapersonal</a:t>
            </a:r>
            <a:r>
              <a:rPr lang="en-US" dirty="0"/>
              <a:t> (visual) space. </a:t>
            </a:r>
            <a:endParaRPr lang="en-US" dirty="0" smtClean="0"/>
          </a:p>
          <a:p>
            <a:r>
              <a:rPr lang="en-US" dirty="0"/>
              <a:t>D</a:t>
            </a:r>
            <a:r>
              <a:rPr lang="en-US" dirty="0" smtClean="0"/>
              <a:t>ue </a:t>
            </a:r>
            <a:r>
              <a:rPr lang="en-US" dirty="0"/>
              <a:t>to a paroxysmal cerebral dysfunction of the TPJ in a state of partially and </a:t>
            </a:r>
            <a:r>
              <a:rPr lang="en-US" dirty="0" smtClean="0"/>
              <a:t>briefly impaired </a:t>
            </a:r>
            <a:r>
              <a:rPr lang="en-US" dirty="0"/>
              <a:t>consciousness. </a:t>
            </a:r>
          </a:p>
          <a:p>
            <a:endParaRPr lang="en-US" dirty="0"/>
          </a:p>
        </p:txBody>
      </p:sp>
    </p:spTree>
    <p:extLst>
      <p:ext uri="{BB962C8B-B14F-4D97-AF65-F5344CB8AC3E}">
        <p14:creationId xmlns:p14="http://schemas.microsoft.com/office/powerpoint/2010/main" val="485973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RESEARCH INTO CAUSES OF OBES – </a:t>
            </a:r>
            <a:r>
              <a:rPr lang="en-US" sz="3600" dirty="0" smtClean="0">
                <a:solidFill>
                  <a:srgbClr val="FF0000"/>
                </a:solidFill>
              </a:rPr>
              <a:t>THE TEMPORO-PARIETAL JUNCTION (TPJ)</a:t>
            </a:r>
            <a:endParaRPr lang="en-US" sz="3600" dirty="0">
              <a:solidFill>
                <a:srgbClr val="FF0000"/>
              </a:solidFill>
            </a:endParaRPr>
          </a:p>
        </p:txBody>
      </p:sp>
      <p:sp>
        <p:nvSpPr>
          <p:cNvPr id="3" name="Content Placeholder 2"/>
          <p:cNvSpPr>
            <a:spLocks noGrp="1"/>
          </p:cNvSpPr>
          <p:nvPr>
            <p:ph sz="half" idx="1"/>
          </p:nvPr>
        </p:nvSpPr>
        <p:spPr/>
        <p:txBody>
          <a:bodyPr>
            <a:normAutofit fontScale="85000" lnSpcReduction="20000"/>
          </a:bodyPr>
          <a:lstStyle/>
          <a:p>
            <a:r>
              <a:rPr lang="en-US" dirty="0" smtClean="0"/>
              <a:t>What occurs at the TPJ?</a:t>
            </a:r>
          </a:p>
          <a:p>
            <a:r>
              <a:rPr lang="en-US" dirty="0" smtClean="0"/>
              <a:t>Incorporates information from thalamus and limbic system</a:t>
            </a:r>
          </a:p>
          <a:p>
            <a:r>
              <a:rPr lang="en-US" dirty="0" smtClean="0"/>
              <a:t>Integrates information from visual system, auditory system, and somatosensory system</a:t>
            </a:r>
          </a:p>
          <a:p>
            <a:r>
              <a:rPr lang="en-US" dirty="0" smtClean="0"/>
              <a:t>Integrates information from the external environment and internal environment</a:t>
            </a:r>
          </a:p>
          <a:p>
            <a:r>
              <a:rPr lang="en-US" dirty="0" smtClean="0"/>
              <a:t>Important in self-other distinctions (theory of mind) (Saxe &amp; </a:t>
            </a:r>
            <a:r>
              <a:rPr lang="en-US" dirty="0" err="1" smtClean="0"/>
              <a:t>Kanwisher</a:t>
            </a:r>
            <a:r>
              <a:rPr lang="en-US" dirty="0" smtClean="0"/>
              <a:t>, 2003)</a:t>
            </a:r>
          </a:p>
          <a:p>
            <a:r>
              <a:rPr lang="en-US" dirty="0" smtClean="0"/>
              <a:t>TPJ creates central representation of one’s body – needs to integrate all information to do so (from auditory system, visual system, somatosensory system)</a:t>
            </a:r>
          </a:p>
          <a:p>
            <a:r>
              <a:rPr lang="en-US" dirty="0" smtClean="0"/>
              <a:t>Sometimes discrepant information (conflicting information)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9150" y="2614406"/>
            <a:ext cx="3886200" cy="2773775"/>
          </a:xfrm>
        </p:spPr>
      </p:pic>
    </p:spTree>
    <p:extLst>
      <p:ext uri="{BB962C8B-B14F-4D97-AF65-F5344CB8AC3E}">
        <p14:creationId xmlns:p14="http://schemas.microsoft.com/office/powerpoint/2010/main" val="2488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NDE - </a:t>
            </a:r>
            <a:r>
              <a:rPr lang="en-US" dirty="0" smtClean="0">
                <a:solidFill>
                  <a:srgbClr val="FF0000"/>
                </a:solidFill>
              </a:rPr>
              <a:t>Definition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t>
            </a:r>
            <a:r>
              <a:rPr lang="is-IS" dirty="0" smtClean="0"/>
              <a:t>…Any conscious perceptual experience that takes place during...an event in which a person could very easily die or be killed...but nontheless survives” (Moody, 1975)</a:t>
            </a:r>
          </a:p>
          <a:p>
            <a:r>
              <a:rPr lang="is-IS" dirty="0" smtClean="0"/>
              <a:t>“...A transcendental experience precipitated by a confrontation with death” (Irwin, 1999)</a:t>
            </a:r>
          </a:p>
          <a:p>
            <a:r>
              <a:rPr lang="is-IS" dirty="0" smtClean="0"/>
              <a:t>“NDEs are responses to life-threatening crises characterized by a combination of dissociation from the physical body, euphoria, and transcendental or mystical elements (Nelson et al., 2006)</a:t>
            </a:r>
          </a:p>
          <a:p>
            <a:r>
              <a:rPr lang="is-IS" dirty="0" smtClean="0"/>
              <a:t>“[NDEs] are profound subjective experiences with transcendental or mystical elements, in which persons close to death may believe they have left their physical bodies and transcended the boundaries of the ego and the confines of space and time” (Greyson, 2005)</a:t>
            </a:r>
            <a:endParaRPr lang="en-US" dirty="0"/>
          </a:p>
        </p:txBody>
      </p:sp>
    </p:spTree>
    <p:extLst>
      <p:ext uri="{BB962C8B-B14F-4D97-AF65-F5344CB8AC3E}">
        <p14:creationId xmlns:p14="http://schemas.microsoft.com/office/powerpoint/2010/main" val="94543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RESEARCH INTO CAUSES: </a:t>
            </a:r>
            <a:r>
              <a:rPr lang="en-US" sz="3600" dirty="0" smtClean="0">
                <a:solidFill>
                  <a:srgbClr val="FF0000"/>
                </a:solidFill>
              </a:rPr>
              <a:t>MULTISENSORY DISINTRGRATION AT THE TPJ LEADS TO OBES (BLANKE ET AL., 2004; 2005)</a:t>
            </a:r>
            <a:endParaRPr lang="en-US" sz="3600" dirty="0">
              <a:solidFill>
                <a:srgbClr val="FF000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1750" y="3102134"/>
            <a:ext cx="2540000" cy="1798320"/>
          </a:xfrm>
        </p:spPr>
      </p:pic>
      <p:sp>
        <p:nvSpPr>
          <p:cNvPr id="4" name="Content Placeholder 3"/>
          <p:cNvSpPr>
            <a:spLocks noGrp="1"/>
          </p:cNvSpPr>
          <p:nvPr>
            <p:ph sz="half" idx="2"/>
          </p:nvPr>
        </p:nvSpPr>
        <p:spPr/>
        <p:txBody>
          <a:bodyPr>
            <a:normAutofit/>
          </a:bodyPr>
          <a:lstStyle/>
          <a:p>
            <a:r>
              <a:rPr lang="en-US" dirty="0"/>
              <a:t>“We speculate that, during AP, the integration of </a:t>
            </a:r>
            <a:r>
              <a:rPr lang="en-US" dirty="0" err="1"/>
              <a:t>proprio</a:t>
            </a:r>
            <a:r>
              <a:rPr lang="en-US" dirty="0"/>
              <a:t>- </a:t>
            </a:r>
            <a:r>
              <a:rPr lang="en-US" dirty="0" err="1"/>
              <a:t>ceptive</a:t>
            </a:r>
            <a:r>
              <a:rPr lang="en-US" dirty="0"/>
              <a:t>, tactile, and visual information of one's body has failed due to discrepant central representations by the different sensory systems. This might then lead to the experience of seeing one's body or body parts in a position that does not coincide with the felt position of one's body” (</a:t>
            </a:r>
            <a:r>
              <a:rPr lang="en-US" dirty="0" err="1"/>
              <a:t>Blanke</a:t>
            </a:r>
            <a:r>
              <a:rPr lang="en-US" dirty="0"/>
              <a:t> et al., 2004)</a:t>
            </a:r>
          </a:p>
          <a:p>
            <a:endParaRPr lang="en-US" dirty="0"/>
          </a:p>
        </p:txBody>
      </p:sp>
    </p:spTree>
    <p:extLst>
      <p:ext uri="{BB962C8B-B14F-4D97-AF65-F5344CB8AC3E}">
        <p14:creationId xmlns:p14="http://schemas.microsoft.com/office/powerpoint/2010/main" val="198629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do you think? </a:t>
            </a:r>
            <a:endParaRPr lang="en-US" dirty="0"/>
          </a:p>
        </p:txBody>
      </p:sp>
      <p:sp>
        <p:nvSpPr>
          <p:cNvPr id="6" name="Content Placeholder 5"/>
          <p:cNvSpPr>
            <a:spLocks noGrp="1"/>
          </p:cNvSpPr>
          <p:nvPr>
            <p:ph idx="1"/>
          </p:nvPr>
        </p:nvSpPr>
        <p:spPr/>
        <p:txBody>
          <a:bodyPr/>
          <a:lstStyle/>
          <a:p>
            <a:r>
              <a:rPr lang="en-US" dirty="0" smtClean="0"/>
              <a:t>Does this data show that brains cause OBES?</a:t>
            </a:r>
          </a:p>
          <a:p>
            <a:r>
              <a:rPr lang="en-US" dirty="0" smtClean="0"/>
              <a:t>Does it explain OBEs?</a:t>
            </a:r>
          </a:p>
          <a:p>
            <a:r>
              <a:rPr lang="en-US" dirty="0" smtClean="0"/>
              <a:t>Does it show that OBEs are nothing other your brains?</a:t>
            </a:r>
            <a:endParaRPr lang="en-US" dirty="0"/>
          </a:p>
        </p:txBody>
      </p:sp>
    </p:spTree>
    <p:extLst>
      <p:ext uri="{BB962C8B-B14F-4D97-AF65-F5344CB8AC3E}">
        <p14:creationId xmlns:p14="http://schemas.microsoft.com/office/powerpoint/2010/main" val="102623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 study</a:t>
            </a:r>
            <a:r>
              <a:rPr lang="en-US" sz="3600" dirty="0" smtClean="0">
                <a:solidFill>
                  <a:srgbClr val="FF0000"/>
                </a:solidFill>
              </a:rPr>
              <a:t>: The </a:t>
            </a:r>
            <a:r>
              <a:rPr lang="en-US" sz="3600" dirty="0" err="1" smtClean="0">
                <a:solidFill>
                  <a:srgbClr val="FF0000"/>
                </a:solidFill>
              </a:rPr>
              <a:t>AWAreness</a:t>
            </a:r>
            <a:r>
              <a:rPr lang="en-US" sz="3600" dirty="0" smtClean="0">
                <a:solidFill>
                  <a:srgbClr val="FF0000"/>
                </a:solidFill>
              </a:rPr>
              <a:t> in Resuscitation study (AWARE) (</a:t>
            </a:r>
            <a:r>
              <a:rPr lang="en-US" sz="3600" dirty="0" err="1" smtClean="0">
                <a:solidFill>
                  <a:srgbClr val="FF0000"/>
                </a:solidFill>
              </a:rPr>
              <a:t>Parnia</a:t>
            </a:r>
            <a:r>
              <a:rPr lang="en-US" sz="3600" dirty="0" smtClean="0">
                <a:solidFill>
                  <a:srgbClr val="FF0000"/>
                </a:solidFill>
              </a:rPr>
              <a:t> et al., 2014)</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largest study of what happens when we die and attempt to verify OBEs</a:t>
            </a:r>
          </a:p>
          <a:p>
            <a:r>
              <a:rPr lang="en-US" dirty="0" smtClean="0"/>
              <a:t>Does consciousness survive death?</a:t>
            </a:r>
          </a:p>
          <a:p>
            <a:r>
              <a:rPr lang="en-US" dirty="0" smtClean="0"/>
              <a:t>Four year pursuit across 25 hospitals in the US, Canada, and Europe</a:t>
            </a:r>
          </a:p>
          <a:p>
            <a:r>
              <a:rPr lang="en-US" dirty="0" smtClean="0"/>
              <a:t>Focused on cardiac arrest patients</a:t>
            </a:r>
          </a:p>
          <a:p>
            <a:r>
              <a:rPr lang="en-US" dirty="0" smtClean="0"/>
              <a:t>9/140 patients who survived reported NDEs and 2 of these reported explicit awareness during a period of apparent death One was verified)</a:t>
            </a:r>
          </a:p>
          <a:p>
            <a:r>
              <a:rPr lang="en-US" dirty="0" smtClean="0"/>
              <a:t>Test of veridical OBE – placards placed on shelves above bed. Can patient report what is on the placard?</a:t>
            </a:r>
          </a:p>
          <a:p>
            <a:endParaRPr lang="en-US" dirty="0"/>
          </a:p>
        </p:txBody>
      </p:sp>
    </p:spTree>
    <p:extLst>
      <p:ext uri="{BB962C8B-B14F-4D97-AF65-F5344CB8AC3E}">
        <p14:creationId xmlns:p14="http://schemas.microsoft.com/office/powerpoint/2010/main" val="524769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study</a:t>
            </a:r>
            <a:r>
              <a:rPr lang="en-US" sz="3600" dirty="0">
                <a:solidFill>
                  <a:srgbClr val="FF0000"/>
                </a:solidFill>
              </a:rPr>
              <a:t>: The </a:t>
            </a:r>
            <a:r>
              <a:rPr lang="en-US" sz="3600" dirty="0" err="1">
                <a:solidFill>
                  <a:srgbClr val="FF0000"/>
                </a:solidFill>
              </a:rPr>
              <a:t>AWAreness</a:t>
            </a:r>
            <a:r>
              <a:rPr lang="en-US" sz="3600" dirty="0">
                <a:solidFill>
                  <a:srgbClr val="FF0000"/>
                </a:solidFill>
              </a:rPr>
              <a:t> in Resuscitation study (AWARE) (</a:t>
            </a:r>
            <a:r>
              <a:rPr lang="en-US" sz="3600" dirty="0" err="1">
                <a:solidFill>
                  <a:srgbClr val="FF0000"/>
                </a:solidFill>
              </a:rPr>
              <a:t>Parnia</a:t>
            </a:r>
            <a:r>
              <a:rPr lang="en-US" sz="3600" dirty="0">
                <a:solidFill>
                  <a:srgbClr val="FF0000"/>
                </a:solidFill>
              </a:rPr>
              <a:t> et al., 2014)</a:t>
            </a:r>
            <a:endParaRPr lang="en-US" sz="3600"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Verified OBE</a:t>
            </a:r>
          </a:p>
          <a:p>
            <a:r>
              <a:rPr lang="en-US" dirty="0" smtClean="0"/>
              <a:t>During </a:t>
            </a:r>
            <a:r>
              <a:rPr lang="en-US" dirty="0"/>
              <a:t>the NDE, the patient felt quite euphoric.</a:t>
            </a:r>
          </a:p>
          <a:p>
            <a:r>
              <a:rPr lang="en-US" dirty="0"/>
              <a:t>The patient heard an automated voice saying "Shock the patient, shock the patient."</a:t>
            </a:r>
          </a:p>
          <a:p>
            <a:r>
              <a:rPr lang="en-US" dirty="0"/>
              <a:t>The patient rose near the ceiling and looked down on his physical body, the nurse and another man, bald and "quite a chunky fella", who wore blue scrubs and a blue hat. The patient could tell the man was bald because of where the hat was.</a:t>
            </a:r>
          </a:p>
          <a:p>
            <a:r>
              <a:rPr lang="en-US" dirty="0"/>
              <a:t>The next day, the patient recognized the bald man who attended him during the resuscitation.</a:t>
            </a:r>
          </a:p>
          <a:p>
            <a:r>
              <a:rPr lang="en-US" dirty="0"/>
              <a:t>The medical record confirmed the use of an AED (Automated External Defibrillator) that would give the automated instructions the patient heard and the role that the identified man played during the resuscitation.</a:t>
            </a:r>
          </a:p>
        </p:txBody>
      </p:sp>
    </p:spTree>
    <p:extLst>
      <p:ext uri="{BB962C8B-B14F-4D97-AF65-F5344CB8AC3E}">
        <p14:creationId xmlns:p14="http://schemas.microsoft.com/office/powerpoint/2010/main" val="379847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study</a:t>
            </a:r>
            <a:r>
              <a:rPr lang="en-US" sz="3600" dirty="0">
                <a:solidFill>
                  <a:srgbClr val="FF0000"/>
                </a:solidFill>
              </a:rPr>
              <a:t>: The </a:t>
            </a:r>
            <a:r>
              <a:rPr lang="en-US" sz="3600" dirty="0" err="1">
                <a:solidFill>
                  <a:srgbClr val="FF0000"/>
                </a:solidFill>
              </a:rPr>
              <a:t>AWAreness</a:t>
            </a:r>
            <a:r>
              <a:rPr lang="en-US" sz="3600" dirty="0">
                <a:solidFill>
                  <a:srgbClr val="FF0000"/>
                </a:solidFill>
              </a:rPr>
              <a:t> in Resuscitation study (AWARE) (</a:t>
            </a:r>
            <a:r>
              <a:rPr lang="en-US" sz="3600" dirty="0" err="1">
                <a:solidFill>
                  <a:srgbClr val="FF0000"/>
                </a:solidFill>
              </a:rPr>
              <a:t>Parnia</a:t>
            </a:r>
            <a:r>
              <a:rPr lang="en-US" sz="3600" dirty="0">
                <a:solidFill>
                  <a:srgbClr val="FF0000"/>
                </a:solidFill>
              </a:rPr>
              <a:t> et al., 2014</a:t>
            </a:r>
            <a:r>
              <a:rPr lang="en-US" sz="3600" dirty="0" smtClean="0">
                <a:solidFill>
                  <a:srgbClr val="FF0000"/>
                </a:solidFill>
              </a:rPr>
              <a:t>): CONCLUSIONS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What do the authors conclude from this one case that was validated:</a:t>
            </a:r>
          </a:p>
          <a:p>
            <a:r>
              <a:rPr lang="en-US" dirty="0" smtClean="0"/>
              <a:t>“This is significant</a:t>
            </a:r>
            <a:r>
              <a:rPr lang="en-US" b="1" dirty="0" smtClean="0"/>
              <a:t>,</a:t>
            </a:r>
            <a:r>
              <a:rPr lang="en-US" dirty="0" smtClean="0"/>
              <a:t> </a:t>
            </a:r>
            <a:r>
              <a:rPr lang="en-US" dirty="0"/>
              <a:t>since it has often been</a:t>
            </a:r>
            <a:r>
              <a:rPr lang="en-US" b="1" dirty="0"/>
              <a:t> </a:t>
            </a:r>
            <a:r>
              <a:rPr lang="en-US" dirty="0"/>
              <a:t>assumed that [these] experiences ... are likely hallucinations or illusions, occurring either before the heart stops or after the heart has been successfully restarted, but not an experience corresponding with 'real' events when the heart isn't beating. In this case, consciousness and awareness appeared to occur during a three-minute period when there was no heartbeat. This is paradoxical, since the brain typically ceases functioning within 20-30 seconds of the heart stopping and doesn’t resume again until the heart has been restarted. Furthermore, the detailed recollections of visual awareness in this case were consistent with verified events.</a:t>
            </a:r>
          </a:p>
          <a:p>
            <a:r>
              <a:rPr lang="en-US" dirty="0"/>
              <a:t>“Thus, while it was not possible to absolutely prove the reality or meaning of patients’ experiences and claims of awareness, ... it was impossible to disclaim them either and more work is needed in this area. Clearly, the recalled experience surrounding death now merits further genuine investigation without prejudice."</a:t>
            </a:r>
          </a:p>
        </p:txBody>
      </p:sp>
    </p:spTree>
    <p:extLst>
      <p:ext uri="{BB962C8B-B14F-4D97-AF65-F5344CB8AC3E}">
        <p14:creationId xmlns:p14="http://schemas.microsoft.com/office/powerpoint/2010/main" val="181823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case study – </a:t>
            </a:r>
            <a:r>
              <a:rPr lang="en-US" dirty="0" smtClean="0">
                <a:solidFill>
                  <a:srgbClr val="FF0000"/>
                </a:solidFill>
              </a:rPr>
              <a:t>Pam Reynolds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Exemplifies numerous features difficult to account for in conventional </a:t>
            </a:r>
            <a:r>
              <a:rPr lang="en-US" dirty="0" err="1" smtClean="0"/>
              <a:t>psychophysiological</a:t>
            </a:r>
            <a:r>
              <a:rPr lang="en-US" dirty="0" smtClean="0"/>
              <a:t> terms</a:t>
            </a:r>
          </a:p>
          <a:p>
            <a:r>
              <a:rPr lang="en-US" dirty="0" smtClean="0"/>
              <a:t>Reported by </a:t>
            </a:r>
            <a:r>
              <a:rPr lang="en-US" dirty="0" err="1" smtClean="0"/>
              <a:t>Sabom</a:t>
            </a:r>
            <a:r>
              <a:rPr lang="en-US" dirty="0" smtClean="0"/>
              <a:t> (1998), a cardiologist, who was able to obtain verification from medical personnel concerning details of the operation that the patient underwent during her operation</a:t>
            </a:r>
          </a:p>
          <a:p>
            <a:r>
              <a:rPr lang="en-US" dirty="0" smtClean="0">
                <a:hlinkClick r:id="rId2"/>
              </a:rPr>
              <a:t>http://www.youtube.com/watch?v=WNbdUEqDB-k</a:t>
            </a:r>
            <a:r>
              <a:rPr lang="en-US" dirty="0" smtClean="0">
                <a:hlinkClick r:id="rId3"/>
              </a:rPr>
              <a:t>http://www.youtube.com/watch?v=osfIY4B3y1U&amp;feature=related</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case study – </a:t>
            </a:r>
            <a:r>
              <a:rPr lang="en-US" dirty="0">
                <a:solidFill>
                  <a:srgbClr val="FF0000"/>
                </a:solidFill>
              </a:rPr>
              <a:t>Pam </a:t>
            </a:r>
            <a:r>
              <a:rPr lang="en-US" dirty="0" smtClean="0">
                <a:solidFill>
                  <a:srgbClr val="FF0000"/>
                </a:solidFill>
              </a:rPr>
              <a:t>Reynolds: Conclusions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a perfect case</a:t>
            </a:r>
          </a:p>
          <a:p>
            <a:r>
              <a:rPr lang="en-US" dirty="0" smtClean="0"/>
              <a:t>Details not published for several years after</a:t>
            </a:r>
          </a:p>
          <a:p>
            <a:r>
              <a:rPr lang="en-US" dirty="0" smtClean="0"/>
              <a:t>The verifiable events that she reported observing in the operating room occurred when she was anesthetized and </a:t>
            </a:r>
            <a:r>
              <a:rPr lang="en-US" dirty="0" err="1" smtClean="0"/>
              <a:t>sensorially</a:t>
            </a:r>
            <a:r>
              <a:rPr lang="en-US" dirty="0" smtClean="0"/>
              <a:t> isolated but before and after the period of time in which she was clinically dead (that is, they occur from when her skull was opened; at this time she was still alive)</a:t>
            </a:r>
          </a:p>
          <a:p>
            <a:r>
              <a:rPr lang="en-US" dirty="0" smtClean="0"/>
              <a:t>Impossible to tell exactly when she had the experience of going into a tunnel, seeing the light, conversing with her relatives</a:t>
            </a:r>
          </a:p>
          <a:p>
            <a:r>
              <a:rPr lang="en-US" dirty="0" smtClean="0"/>
              <a:t>Her description of the experience suggests that is was continuous from when she first heard the surgeon’s saw (an hour after she had been anesthetized) until she returned to her body and heard the song “Hotel California” some 5 hours later</a:t>
            </a:r>
          </a:p>
          <a:p>
            <a:r>
              <a:rPr lang="en-US" dirty="0" smtClean="0"/>
              <a:t>Cannot say with certainty that any of her NDE occurred during the period she was clinically dead</a:t>
            </a:r>
          </a:p>
          <a:p>
            <a:r>
              <a:rPr lang="en-US" dirty="0" smtClean="0"/>
              <a:t>“</a:t>
            </a:r>
            <a:r>
              <a:rPr lang="en-US" dirty="0" smtClean="0">
                <a:solidFill>
                  <a:srgbClr val="FF0000"/>
                </a:solidFill>
              </a:rPr>
              <a:t>Even so, the extremity of her condition and her heavily anesthetized state throughout the entire procedure casts serious doubt on any view of mind or consciousness as unilaterally and totally dependent of intact physiological functioning</a:t>
            </a:r>
            <a:r>
              <a:rPr lang="en-US" dirty="0" smtClean="0"/>
              <a:t>” (Kelly, </a:t>
            </a:r>
            <a:r>
              <a:rPr lang="en-US" dirty="0" err="1" smtClean="0"/>
              <a:t>Greyson</a:t>
            </a:r>
            <a:r>
              <a:rPr lang="en-US" dirty="0" smtClean="0"/>
              <a:t>, &amp; Kelly, 2007)</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18488"/>
          </a:xfrm>
        </p:spPr>
        <p:txBody>
          <a:bodyPr>
            <a:normAutofit/>
          </a:bodyPr>
          <a:lstStyle/>
          <a:p>
            <a:r>
              <a:rPr lang="en-US" dirty="0" smtClean="0">
                <a:solidFill>
                  <a:srgbClr val="FF0000"/>
                </a:solidFill>
              </a:rPr>
              <a:t>The challenge of NDEs and OBEs </a:t>
            </a:r>
            <a:r>
              <a:rPr lang="en-US" dirty="0" smtClean="0"/>
              <a:t>(Kelly, </a:t>
            </a:r>
            <a:r>
              <a:rPr lang="en-US" dirty="0" err="1" smtClean="0"/>
              <a:t>Greyson</a:t>
            </a:r>
            <a:r>
              <a:rPr lang="en-US" dirty="0" smtClean="0"/>
              <a:t>, &amp; Kelly, 2007)</a:t>
            </a:r>
            <a:endParaRPr lang="en-US" dirty="0"/>
          </a:p>
        </p:txBody>
      </p:sp>
      <p:sp>
        <p:nvSpPr>
          <p:cNvPr id="3" name="Content Placeholder 2"/>
          <p:cNvSpPr>
            <a:spLocks noGrp="1"/>
          </p:cNvSpPr>
          <p:nvPr>
            <p:ph idx="1"/>
          </p:nvPr>
        </p:nvSpPr>
        <p:spPr/>
        <p:txBody>
          <a:bodyPr>
            <a:normAutofit/>
          </a:bodyPr>
          <a:lstStyle/>
          <a:p>
            <a:r>
              <a:rPr lang="en-US" dirty="0" smtClean="0"/>
              <a:t>“The challenge lies in recognizing and accounting for one central feature that in our opinion makes this phenomenon uniquely important in the mind –body problem – specifically, the occurrence of vivid and complex mentation, sensation, and memory under conditions in which current </a:t>
            </a:r>
            <a:r>
              <a:rPr lang="en-US" dirty="0" err="1" smtClean="0"/>
              <a:t>neuroscientific</a:t>
            </a:r>
            <a:r>
              <a:rPr lang="en-US" dirty="0" smtClean="0"/>
              <a:t> models of the mind deem conscious experience …impossible” (Kelly, </a:t>
            </a:r>
            <a:r>
              <a:rPr lang="en-US" dirty="0" err="1" smtClean="0"/>
              <a:t>Greyson</a:t>
            </a:r>
            <a:r>
              <a:rPr lang="en-US" dirty="0" smtClean="0"/>
              <a:t>, &amp; Kelly, 2007)</a:t>
            </a:r>
          </a:p>
          <a:p>
            <a:r>
              <a:rPr lang="en-US" dirty="0" smtClean="0"/>
              <a:t>“The paradoxical occurrence of heightened, lucid awareness and logical thought processes during a period of impaired cerebral blood flow raises perplexing questions for our current understanding of consciousness and its relation to brain function. As prior researchers have concluded, a clear sensorium and complex perceptual processes during a period of apparent clinical death challenge the concept that consciousness is localized exclusively in the brain (</a:t>
            </a:r>
            <a:r>
              <a:rPr lang="en-US" dirty="0" err="1" smtClean="0"/>
              <a:t>Greyson</a:t>
            </a:r>
            <a:r>
              <a:rPr lang="en-US" dirty="0" smtClean="0"/>
              <a:t>, 2003)</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challenge of NDEs and OBEs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t>How might scientists intent upon defending the conventional view respond?</a:t>
            </a:r>
          </a:p>
          <a:p>
            <a:r>
              <a:rPr lang="en-US" dirty="0" smtClean="0"/>
              <a:t>1) even in the presence of flat-lined EEG there could still be some brain activity going on</a:t>
            </a:r>
          </a:p>
          <a:p>
            <a:r>
              <a:rPr lang="en-US" dirty="0" smtClean="0"/>
              <a:t>However: “The issue is not whether there is brain activity of any kind whatsoever, but whether there is brain activity of the specific form regarded by contemporary neuroscience as the necessary condition for conscious experience” (Kelly, </a:t>
            </a:r>
            <a:r>
              <a:rPr lang="en-US" dirty="0" err="1" smtClean="0"/>
              <a:t>Greyson</a:t>
            </a:r>
            <a:r>
              <a:rPr lang="en-US" dirty="0" smtClean="0"/>
              <a:t>, &amp; Kelly, 2007)</a:t>
            </a:r>
          </a:p>
          <a:p>
            <a:r>
              <a:rPr lang="en-US" dirty="0" smtClean="0"/>
              <a:t>Activity of this sort is abolished both by cardiac arrest and general anesthesia</a:t>
            </a:r>
          </a:p>
          <a:p>
            <a:r>
              <a:rPr lang="en-US" dirty="0" smtClean="0"/>
              <a:t>In cardiac arrest, action potentials, the physical basis for any possible coordination of neuronal activity between widely separated regions, are abolished</a:t>
            </a:r>
          </a:p>
          <a:p>
            <a:r>
              <a:rPr lang="en-US" dirty="0" smtClean="0"/>
              <a:t>Moreover, cells in the hippocampus (thought to be essential for memory formation) are vulnerable to anoxia</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challenge of </a:t>
            </a:r>
            <a:r>
              <a:rPr lang="en-US" dirty="0" smtClean="0">
                <a:solidFill>
                  <a:srgbClr val="FF0000"/>
                </a:solidFill>
              </a:rPr>
              <a:t>NDEs and OBEs</a:t>
            </a:r>
            <a:endParaRPr lang="en-US" dirty="0"/>
          </a:p>
        </p:txBody>
      </p:sp>
      <p:sp>
        <p:nvSpPr>
          <p:cNvPr id="3" name="Content Placeholder 2"/>
          <p:cNvSpPr>
            <a:spLocks noGrp="1"/>
          </p:cNvSpPr>
          <p:nvPr>
            <p:ph idx="1"/>
          </p:nvPr>
        </p:nvSpPr>
        <p:spPr/>
        <p:txBody>
          <a:bodyPr/>
          <a:lstStyle/>
          <a:p>
            <a:r>
              <a:rPr lang="en-US" dirty="0" smtClean="0"/>
              <a:t>“In short, it is not credible to suppose that NDEs occurring under conditions of general anesthesia, let alone cardiac arrest, can be accounted for in terms of some hypothetical residual capacity of the brain to process and store complex information under these conditions” (Kelly, </a:t>
            </a:r>
            <a:r>
              <a:rPr lang="en-US" dirty="0" err="1" smtClean="0"/>
              <a:t>Greyson</a:t>
            </a:r>
            <a:r>
              <a:rPr lang="en-US" dirty="0" smtClean="0"/>
              <a:t>, </a:t>
            </a:r>
            <a:r>
              <a:rPr lang="en-US" smtClean="0"/>
              <a:t>&amp; Kelly, 2007)</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NDE – </a:t>
            </a:r>
            <a:r>
              <a:rPr lang="en-US" dirty="0" smtClean="0">
                <a:solidFill>
                  <a:srgbClr val="FF0000"/>
                </a:solidFill>
              </a:rPr>
              <a:t>How often do they occur</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Early studies of NDEs among cardiac arrest, traumatic accidents, suicide attempts and other life-threatening situations estimated an incidence of 48% (Ring, 1980) or 42% (</a:t>
            </a:r>
            <a:r>
              <a:rPr lang="en-US" dirty="0" err="1" smtClean="0"/>
              <a:t>Sabom</a:t>
            </a:r>
            <a:r>
              <a:rPr lang="en-US" dirty="0" smtClean="0"/>
              <a:t>, 1982)</a:t>
            </a:r>
          </a:p>
          <a:p>
            <a:r>
              <a:rPr lang="en-US" dirty="0" smtClean="0"/>
              <a:t>Greyson suggested more likely to be between 9% and 18% (Greyson, 1998)</a:t>
            </a:r>
          </a:p>
          <a:p>
            <a:r>
              <a:rPr lang="en-US" dirty="0" smtClean="0"/>
              <a:t>More recent research between 6% and 12% (</a:t>
            </a:r>
            <a:r>
              <a:rPr lang="en-US" dirty="0" err="1" smtClean="0"/>
              <a:t>Parnia</a:t>
            </a:r>
            <a:r>
              <a:rPr lang="en-US" dirty="0" smtClean="0"/>
              <a:t> et al., 2001; Greyson, 2003; Van </a:t>
            </a:r>
            <a:r>
              <a:rPr lang="en-US" dirty="0" err="1" smtClean="0"/>
              <a:t>Lommel</a:t>
            </a:r>
            <a:r>
              <a:rPr lang="en-US" dirty="0" smtClean="0"/>
              <a:t> et al. (2001)</a:t>
            </a:r>
          </a:p>
          <a:p>
            <a:r>
              <a:rPr lang="en-US" dirty="0" smtClean="0"/>
              <a:t>Early studies show that age, gender, race, occupation, marital status, religiosity do not predict the probability of an NDE</a:t>
            </a:r>
          </a:p>
          <a:p>
            <a:r>
              <a:rPr lang="en-US" dirty="0" smtClean="0"/>
              <a:t>Later studies show that young age is associated with a higher probability of NDES in cardiac arrest patients</a:t>
            </a:r>
          </a:p>
          <a:p>
            <a:r>
              <a:rPr lang="en-US" dirty="0" smtClean="0"/>
              <a:t>Women have more intense NDE than men</a:t>
            </a:r>
          </a:p>
          <a:p>
            <a:r>
              <a:rPr lang="en-US" dirty="0" smtClean="0"/>
              <a:t>Found in many different cultures and times (the specific phenomenology may vary across cultures)</a:t>
            </a:r>
            <a:endParaRPr lang="en-US" dirty="0"/>
          </a:p>
        </p:txBody>
      </p:sp>
    </p:spTree>
    <p:extLst>
      <p:ext uri="{BB962C8B-B14F-4D97-AF65-F5344CB8AC3E}">
        <p14:creationId xmlns:p14="http://schemas.microsoft.com/office/powerpoint/2010/main" val="453997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www.closertotruth.com/series/there-life-after-death#video-4190</a:t>
            </a:r>
            <a:endParaRPr lang="en-US" dirty="0" smtClean="0"/>
          </a:p>
          <a:p>
            <a:r>
              <a:rPr lang="en-US" dirty="0">
                <a:hlinkClick r:id="rId3"/>
              </a:rPr>
              <a:t>https://</a:t>
            </a:r>
            <a:r>
              <a:rPr lang="en-US" dirty="0" smtClean="0">
                <a:hlinkClick r:id="rId3"/>
              </a:rPr>
              <a:t>youtu.be/mD7NzrBgXwM</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NDEs – </a:t>
            </a:r>
            <a:r>
              <a:rPr lang="en-US" dirty="0" smtClean="0">
                <a:solidFill>
                  <a:srgbClr val="FF0000"/>
                </a:solidFill>
              </a:rPr>
              <a:t>When do they occur? An example: </a:t>
            </a:r>
            <a:r>
              <a:rPr lang="en-US" dirty="0" smtClean="0"/>
              <a:t>Cardiac arrest</a:t>
            </a:r>
            <a:endParaRPr lang="en-US" dirty="0"/>
          </a:p>
        </p:txBody>
      </p:sp>
      <p:sp>
        <p:nvSpPr>
          <p:cNvPr id="3" name="Content Placeholder 2"/>
          <p:cNvSpPr>
            <a:spLocks noGrp="1"/>
          </p:cNvSpPr>
          <p:nvPr>
            <p:ph idx="1"/>
          </p:nvPr>
        </p:nvSpPr>
        <p:spPr/>
        <p:txBody>
          <a:bodyPr/>
          <a:lstStyle/>
          <a:p>
            <a:r>
              <a:rPr lang="en-US" dirty="0" smtClean="0"/>
              <a:t>Cardiac arrest is a sudden stop in blood circulation due to the failure of the heart to contract effectively</a:t>
            </a:r>
          </a:p>
          <a:p>
            <a:r>
              <a:rPr lang="en-US" dirty="0" smtClean="0"/>
              <a:t>Cerebral functioning shuts down within a few seconds</a:t>
            </a:r>
          </a:p>
          <a:p>
            <a:r>
              <a:rPr lang="en-US" dirty="0" smtClean="0"/>
              <a:t>Full arrest leads rapidly to 3 major clinical signs of death – absence of cardiac output, absence of respiration, absence of brainstem reflexes</a:t>
            </a:r>
          </a:p>
          <a:p>
            <a:r>
              <a:rPr lang="en-US" dirty="0" smtClean="0"/>
              <a:t>This is the best model we have of the dying process</a:t>
            </a:r>
          </a:p>
          <a:p>
            <a:r>
              <a:rPr lang="en-US" dirty="0" smtClean="0"/>
              <a:t>Yet, in 5 published studies alone, over 100 cases of NDESs occurring under conditions of cardiac arrest have been reported (</a:t>
            </a:r>
            <a:r>
              <a:rPr lang="en-US" dirty="0" err="1" smtClean="0"/>
              <a:t>Greyson</a:t>
            </a:r>
            <a:r>
              <a:rPr lang="en-US" dirty="0" smtClean="0"/>
              <a:t>, 2003; </a:t>
            </a:r>
            <a:r>
              <a:rPr lang="en-US" dirty="0" err="1" smtClean="0"/>
              <a:t>Parnia</a:t>
            </a:r>
            <a:r>
              <a:rPr lang="en-US" dirty="0" smtClean="0"/>
              <a:t> et al., 2001; </a:t>
            </a:r>
            <a:r>
              <a:rPr lang="en-US" dirty="0" err="1" smtClean="0"/>
              <a:t>Sabom</a:t>
            </a:r>
            <a:r>
              <a:rPr lang="en-US" dirty="0" smtClean="0"/>
              <a:t>, 1982; Van </a:t>
            </a:r>
            <a:r>
              <a:rPr lang="en-US" dirty="0" err="1" smtClean="0"/>
              <a:t>Lommel</a:t>
            </a:r>
            <a:r>
              <a:rPr lang="en-US" dirty="0" smtClean="0"/>
              <a:t> et al., 2001)</a:t>
            </a:r>
            <a:endParaRPr lang="en-US" dirty="0"/>
          </a:p>
        </p:txBody>
      </p:sp>
    </p:spTree>
    <p:extLst>
      <p:ext uri="{BB962C8B-B14F-4D97-AF65-F5344CB8AC3E}">
        <p14:creationId xmlns:p14="http://schemas.microsoft.com/office/powerpoint/2010/main" val="114022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NDEs – </a:t>
            </a:r>
            <a:r>
              <a:rPr lang="en-US" dirty="0">
                <a:solidFill>
                  <a:srgbClr val="FF0000"/>
                </a:solidFill>
              </a:rPr>
              <a:t>When do they occur? An example: </a:t>
            </a:r>
            <a:r>
              <a:rPr lang="en-US" dirty="0"/>
              <a:t>Cardiac </a:t>
            </a:r>
            <a:r>
              <a:rPr lang="en-US" dirty="0" smtClean="0"/>
              <a:t>arrest (cont.)</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NDE research seems to show that consciousness can be experienced during a period when the brain shows no measurable activity and all brain functions, such a brain stem reflexes, pupil reflexes, and respiration have ceased (Van </a:t>
            </a:r>
            <a:r>
              <a:rPr lang="en-US" dirty="0" err="1" smtClean="0"/>
              <a:t>Lommel</a:t>
            </a:r>
            <a:r>
              <a:rPr lang="en-US" dirty="0" smtClean="0"/>
              <a:t>, 2010)</a:t>
            </a:r>
          </a:p>
          <a:p>
            <a:r>
              <a:rPr lang="en-US" dirty="0" smtClean="0"/>
              <a:t>During a cardiac arrest (a time when some patients report an NDE), loss of function in brain stem and cortex leads to unconsciousness within seconds</a:t>
            </a:r>
          </a:p>
          <a:p>
            <a:r>
              <a:rPr lang="en-US" dirty="0" smtClean="0"/>
              <a:t>All brain stem reflexes have gone (no cornea reflex, gag reflex, pupils do not react to light</a:t>
            </a:r>
          </a:p>
          <a:p>
            <a:r>
              <a:rPr lang="en-US" dirty="0" smtClean="0"/>
              <a:t>No blood flow in the brain</a:t>
            </a:r>
          </a:p>
          <a:p>
            <a:r>
              <a:rPr lang="en-US" dirty="0" smtClean="0"/>
              <a:t>EEG studies show that activity in the cortex and deeper structures disappears completely</a:t>
            </a:r>
          </a:p>
          <a:p>
            <a:r>
              <a:rPr lang="en-US" dirty="0"/>
              <a:t> </a:t>
            </a:r>
            <a:r>
              <a:rPr lang="en-US" dirty="0" smtClean="0"/>
              <a:t>A flat EEG after a mean of 15 seconds</a:t>
            </a:r>
          </a:p>
          <a:p>
            <a:r>
              <a:rPr lang="en-US" dirty="0" smtClean="0"/>
              <a:t>After about 6 seconds, oxygen deficiency sets in; wipes out connections between cortex, hippocampus, and thalamus</a:t>
            </a:r>
          </a:p>
          <a:p>
            <a:r>
              <a:rPr lang="en-US" dirty="0" smtClean="0"/>
              <a:t>Neurons respond badly because they need glucose for energy</a:t>
            </a:r>
            <a:endParaRPr lang="en-US" dirty="0"/>
          </a:p>
        </p:txBody>
      </p:sp>
    </p:spTree>
    <p:extLst>
      <p:ext uri="{BB962C8B-B14F-4D97-AF65-F5344CB8AC3E}">
        <p14:creationId xmlns:p14="http://schemas.microsoft.com/office/powerpoint/2010/main" val="275068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NDE - </a:t>
            </a:r>
            <a:r>
              <a:rPr lang="en-US" dirty="0" smtClean="0">
                <a:solidFill>
                  <a:srgbClr val="FF0000"/>
                </a:solidFill>
              </a:rPr>
              <a:t>Phenomenology</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Raymond Moody (1975) described 12 different NDE elements but stressed that most people only experience a few</a:t>
            </a:r>
          </a:p>
          <a:p>
            <a:r>
              <a:rPr lang="en-US" dirty="0" smtClean="0"/>
              <a:t>1) the ineffability of the experience</a:t>
            </a:r>
          </a:p>
          <a:p>
            <a:r>
              <a:rPr lang="en-US" dirty="0" smtClean="0"/>
              <a:t>2) a feeling of peace; pain is gone</a:t>
            </a:r>
          </a:p>
          <a:p>
            <a:r>
              <a:rPr lang="en-US" dirty="0" smtClean="0"/>
              <a:t>3) the awareness of being dead</a:t>
            </a:r>
          </a:p>
          <a:p>
            <a:r>
              <a:rPr lang="en-US" dirty="0" smtClean="0"/>
              <a:t>4) an out of body experience</a:t>
            </a:r>
          </a:p>
          <a:p>
            <a:r>
              <a:rPr lang="en-US" dirty="0" smtClean="0"/>
              <a:t>5) a dark space – a tunnel experience</a:t>
            </a:r>
          </a:p>
          <a:p>
            <a:r>
              <a:rPr lang="en-US" dirty="0" smtClean="0"/>
              <a:t>6) an unearthly environment </a:t>
            </a:r>
          </a:p>
          <a:p>
            <a:r>
              <a:rPr lang="en-US" dirty="0" smtClean="0"/>
              <a:t>7) meeting with deceased persons, mostly relatives</a:t>
            </a:r>
          </a:p>
          <a:p>
            <a:r>
              <a:rPr lang="en-US" dirty="0" smtClean="0"/>
              <a:t>8) seeing a brilliant light or being of light</a:t>
            </a:r>
          </a:p>
          <a:p>
            <a:r>
              <a:rPr lang="en-US" dirty="0" smtClean="0"/>
              <a:t>9) panoramic live review</a:t>
            </a:r>
          </a:p>
          <a:p>
            <a:r>
              <a:rPr lang="en-US" dirty="0" smtClean="0"/>
              <a:t>10) a preview of life yet to come</a:t>
            </a:r>
          </a:p>
          <a:p>
            <a:r>
              <a:rPr lang="en-US" dirty="0" smtClean="0"/>
              <a:t>11) the perception of a border- people are aware that if they cross this border they wont be able to return to their body</a:t>
            </a:r>
          </a:p>
          <a:p>
            <a:r>
              <a:rPr lang="en-US" dirty="0" smtClean="0"/>
              <a:t>12) the conscious return to the body, accompanied by great disappointment at having something so beautiful taken away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NDEs - </a:t>
            </a:r>
            <a:r>
              <a:rPr lang="en-US" dirty="0" smtClean="0">
                <a:solidFill>
                  <a:srgbClr val="FF0000"/>
                </a:solidFill>
              </a:rPr>
              <a:t>Changed by a NDE </a:t>
            </a:r>
            <a:r>
              <a:rPr lang="en-US" dirty="0" smtClean="0"/>
              <a:t>(Van </a:t>
            </a:r>
            <a:r>
              <a:rPr lang="en-US" dirty="0" err="1" smtClean="0"/>
              <a:t>Lommel</a:t>
            </a:r>
            <a:r>
              <a:rPr lang="en-US" dirty="0" smtClean="0"/>
              <a:t>, 2010)</a:t>
            </a:r>
            <a:endParaRPr lang="en-US" dirty="0"/>
          </a:p>
        </p:txBody>
      </p:sp>
      <p:pic>
        <p:nvPicPr>
          <p:cNvPr id="5" name="Content Placeholder 4" descr="adifferentviewofdeathNDE.pct"/>
          <p:cNvPicPr>
            <a:picLocks noGrp="1" noChangeAspect="1"/>
          </p:cNvPicPr>
          <p:nvPr>
            <p:ph idx="1"/>
          </p:nvPr>
        </p:nvPicPr>
        <p:blipFill>
          <a:blip r:embed="rId2" cstate="print"/>
          <a:stretch>
            <a:fillRect/>
          </a:stretch>
        </p:blipFill>
        <p:spPr>
          <a:xfrm>
            <a:off x="1415362" y="1825625"/>
            <a:ext cx="6313276"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766</TotalTime>
  <Words>4951</Words>
  <Application>Microsoft Macintosh PowerPoint</Application>
  <PresentationFormat>On-screen Show (4:3)</PresentationFormat>
  <Paragraphs>271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vt:lpstr>
      <vt:lpstr>Calibri Light</vt:lpstr>
      <vt:lpstr>Arial</vt:lpstr>
      <vt:lpstr>Office Theme</vt:lpstr>
      <vt:lpstr>Introduction to Mind and Brain: Altered and Unusual States of Consciousness</vt:lpstr>
      <vt:lpstr>General Introduction</vt:lpstr>
      <vt:lpstr>Near Death Experiences – An introduction</vt:lpstr>
      <vt:lpstr>NDE - Definition</vt:lpstr>
      <vt:lpstr>NDE – How often do they occur?</vt:lpstr>
      <vt:lpstr>NDEs – When do they occur? An example: Cardiac arrest</vt:lpstr>
      <vt:lpstr>NDEs – When do they occur? An example: Cardiac arrest (cont.)</vt:lpstr>
      <vt:lpstr>NDE - Phenomenology</vt:lpstr>
      <vt:lpstr>NDEs - Changed by a NDE (Van Lommel, 2010)</vt:lpstr>
      <vt:lpstr>Changed by an NDE (Van Lommel, 2010)</vt:lpstr>
      <vt:lpstr>Changed by an NDE (Van Lommel, 2010)</vt:lpstr>
      <vt:lpstr>Research into causes of NDEs: Why do they happen?</vt:lpstr>
      <vt:lpstr>Research into causes of NDEs – physiological theories: Anoxia</vt:lpstr>
      <vt:lpstr>Research into causes of NDEs – physiological theories: Anoxia (cont.)</vt:lpstr>
      <vt:lpstr>Research into causes of NDEs – physiological theories: Carbon dioxide overload</vt:lpstr>
      <vt:lpstr>Research into causes of NDEs – chemical reactions in the brain</vt:lpstr>
      <vt:lpstr>Research into causes of NDEs – Neuroanatomical Models</vt:lpstr>
      <vt:lpstr>Research into causes of NDEs – Neuroanatomical Models</vt:lpstr>
      <vt:lpstr>Research into causes of NDEs – Psychological Theories</vt:lpstr>
      <vt:lpstr>Research into causes of NDEs – Psychological Theories</vt:lpstr>
      <vt:lpstr>Research into causes of NDEs: Objections to these psychophysiological theories (Kelly, Greyson, &amp; Kelly, 2007)</vt:lpstr>
      <vt:lpstr>Objections to these psychophysiological theories (Kelly, Greyson, &amp; Kelly, 2007)</vt:lpstr>
      <vt:lpstr>The Out-of-Body Experience – An introduction</vt:lpstr>
      <vt:lpstr>OBE - Definition</vt:lpstr>
      <vt:lpstr>OBE - Definition</vt:lpstr>
      <vt:lpstr>OBE - Incidence</vt:lpstr>
      <vt:lpstr>OBEs - Phenomenology</vt:lpstr>
      <vt:lpstr>OBEs - Phenomenology</vt:lpstr>
      <vt:lpstr>OBEs - Phenomenology</vt:lpstr>
      <vt:lpstr>OBEs – Non-visual phenomenology</vt:lpstr>
      <vt:lpstr>OBEs – Phenomenology and Veridical OBEs</vt:lpstr>
      <vt:lpstr>Scientific Research into obes</vt:lpstr>
      <vt:lpstr>RESEARCH: BLANKE ET AL., 2002 – SIMULATING OWN-BODY PERCEPTIONS</vt:lpstr>
      <vt:lpstr>RESEARCH INTO CAUSES OF OBEs – blanke et al. (2002)</vt:lpstr>
      <vt:lpstr>RESEARCH INTO CAUSES OF OBEs – blanke et al. (2002)</vt:lpstr>
      <vt:lpstr>RESEARCH INTO CAUSES OF OBEs – blanke et al. (2002)</vt:lpstr>
      <vt:lpstr>RESEARCH INTO CAUSES OF OBEs – blanke et al. (2002): CONCLUSIONS</vt:lpstr>
      <vt:lpstr>RESEARCH INTO CAUSES OF OBEs – blanke et al. (2004)</vt:lpstr>
      <vt:lpstr>RESEARCH INTO CAUSES OF OBES – THE TEMPORO-PARIETAL JUNCTION (TPJ)</vt:lpstr>
      <vt:lpstr>RESEARCH INTO CAUSES: MULTISENSORY DISINTRGRATION AT THE TPJ LEADS TO OBES (BLANKE ET AL., 2004; 2005)</vt:lpstr>
      <vt:lpstr>What do you think? </vt:lpstr>
      <vt:lpstr>A study: The AWAreness in Resuscitation study (AWARE) (Parnia et al., 2014)</vt:lpstr>
      <vt:lpstr>A study: The AWAreness in Resuscitation study (AWARE) (Parnia et al., 2014)</vt:lpstr>
      <vt:lpstr>A study: The AWAreness in Resuscitation study (AWARE) (Parnia et al., 2014): CONCLUSIONS</vt:lpstr>
      <vt:lpstr>A case study – Pam Reynolds</vt:lpstr>
      <vt:lpstr>A case study – Pam Reynolds: Conclusions</vt:lpstr>
      <vt:lpstr>The challenge of NDEs and OBEs (Kelly, Greyson, &amp; Kelly, 2007)</vt:lpstr>
      <vt:lpstr>The challenge of NDEs and OBEs</vt:lpstr>
      <vt:lpstr>The challenge of NDEs and OBEs</vt:lpstr>
      <vt:lpstr>WATCH!</vt:lpstr>
    </vt:vector>
  </TitlesOfParts>
  <Company>Hewlett-Packard</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Consciousness 7</dc:title>
  <dc:creator>kinkyafro</dc:creator>
  <cp:lastModifiedBy>Microsoft Office User</cp:lastModifiedBy>
  <cp:revision>57</cp:revision>
  <dcterms:created xsi:type="dcterms:W3CDTF">2011-04-18T16:57:13Z</dcterms:created>
  <dcterms:modified xsi:type="dcterms:W3CDTF">2017-12-01T11:47:13Z</dcterms:modified>
</cp:coreProperties>
</file>