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4"/>
  </p:sldMasterIdLst>
  <p:notesMasterIdLst>
    <p:notesMasterId r:id="rId27"/>
  </p:notesMasterIdLst>
  <p:sldIdLst>
    <p:sldId id="278" r:id="rId5"/>
    <p:sldId id="279" r:id="rId6"/>
    <p:sldId id="280" r:id="rId7"/>
    <p:sldId id="281" r:id="rId8"/>
    <p:sldId id="282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3" r:id="rId17"/>
    <p:sldId id="285" r:id="rId18"/>
    <p:sldId id="299" r:id="rId19"/>
    <p:sldId id="284" r:id="rId20"/>
    <p:sldId id="286" r:id="rId21"/>
    <p:sldId id="288" r:id="rId22"/>
    <p:sldId id="287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1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774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058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50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06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17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765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68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50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8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7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ribabylakshm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%20SHALINI\OneDrive\Desktop\house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2B2gPkh33QL-Lf6jW0hYKYd1vjdGZEW-/view?usp=drivesdk" TargetMode="External"/><Relationship Id="rId2" Type="http://schemas.openxmlformats.org/officeDocument/2006/relationships/hyperlink" Target="https://github.com/baby10shalini/baby10shalini/tree/dos-attac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YpI0FfGHDKVbR-56Oa7o0wwTA881jeVB/view?usp=drivesdk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A11EBB-EE85-C7CF-E44E-3F33B469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93" y="2916891"/>
            <a:ext cx="3487214" cy="1024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87442-32E7-7868-8648-4E3C9412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1" y="2902509"/>
            <a:ext cx="3487214" cy="1024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58620-E646-F4D5-D511-98206ABA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055" y="1089404"/>
            <a:ext cx="2294668" cy="40794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5D50D-F933-621F-3BE9-0ADCADEE326C}"/>
              </a:ext>
            </a:extLst>
          </p:cNvPr>
          <p:cNvSpPr txBox="1"/>
          <p:nvPr/>
        </p:nvSpPr>
        <p:spPr>
          <a:xfrm rot="10800000" flipH="1" flipV="1">
            <a:off x="5207267" y="1594612"/>
            <a:ext cx="5990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BABY SHALINI PADAKANDLA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3CABA-1A8E-D784-51EF-4C021FBB6A1F}"/>
              </a:ext>
            </a:extLst>
          </p:cNvPr>
          <p:cNvSpPr txBox="1"/>
          <p:nvPr/>
        </p:nvSpPr>
        <p:spPr>
          <a:xfrm rot="10800000" flipH="1" flipV="1">
            <a:off x="5207267" y="2936558"/>
            <a:ext cx="590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IBM (</a:t>
            </a: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CYBER SECURITY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FD1-8061-7BFE-69B0-259A6B7B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OVERVEIW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535F3-6474-A77C-8C87-D7B9DF8E767D}"/>
              </a:ext>
            </a:extLst>
          </p:cNvPr>
          <p:cNvSpPr txBox="1"/>
          <p:nvPr/>
        </p:nvSpPr>
        <p:spPr>
          <a:xfrm>
            <a:off x="378593" y="2050180"/>
            <a:ext cx="11165305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 UDP  after the TCL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</a:rPr>
              <a:t>#</a:t>
            </a:r>
            <a:r>
              <a:rPr lang="en-US" sz="1800" b="1" dirty="0"/>
              <a:t>Setup a UDP connection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</a:t>
            </a:r>
            <a:r>
              <a:rPr lang="en-US" sz="1800" b="1" dirty="0" err="1"/>
              <a:t>udp</a:t>
            </a:r>
            <a:r>
              <a:rPr lang="en-US" sz="1800" b="1" dirty="0"/>
              <a:t> [new Agent/UDP]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attach-agent $n1 $</a:t>
            </a:r>
            <a:r>
              <a:rPr lang="en-US" sz="1800" b="1" dirty="0" err="1"/>
              <a:t>udp</a:t>
            </a:r>
            <a:endParaRPr lang="en-US" sz="18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null [new Agent/Null]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attach-agent $n3 $null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connect $</a:t>
            </a:r>
            <a:r>
              <a:rPr lang="en-US" sz="1800" b="1" dirty="0" err="1"/>
              <a:t>udp</a:t>
            </a:r>
            <a:r>
              <a:rPr lang="en-US" sz="1800" b="1" dirty="0"/>
              <a:t> $null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udp</a:t>
            </a:r>
            <a:r>
              <a:rPr lang="en-US" sz="1800" b="1" dirty="0"/>
              <a:t> set fid_ 2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#Setup a CBR over UDP connection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</a:t>
            </a:r>
            <a:r>
              <a:rPr lang="en-US" sz="1800" b="1" dirty="0" err="1"/>
              <a:t>cbr</a:t>
            </a:r>
            <a:r>
              <a:rPr lang="en-US" sz="1800" b="1" dirty="0"/>
              <a:t> [new Application/Traffic/CBR]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cbr</a:t>
            </a:r>
            <a:r>
              <a:rPr lang="en-US" sz="1800" b="1" dirty="0"/>
              <a:t> attach-agent $</a:t>
            </a:r>
            <a:r>
              <a:rPr lang="en-US" sz="1800" b="1" dirty="0" err="1"/>
              <a:t>udp</a:t>
            </a:r>
            <a:endParaRPr lang="en-US" sz="18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cbr</a:t>
            </a:r>
            <a:r>
              <a:rPr lang="en-US" sz="1800" b="1" dirty="0"/>
              <a:t> set type_ CBR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cbr</a:t>
            </a:r>
            <a:r>
              <a:rPr lang="en-US" sz="1800" b="1" dirty="0"/>
              <a:t> set </a:t>
            </a:r>
            <a:r>
              <a:rPr lang="en-US" sz="1800" b="1" dirty="0" err="1"/>
              <a:t>packet_size</a:t>
            </a:r>
            <a:r>
              <a:rPr lang="en-US" sz="1800" b="1" dirty="0"/>
              <a:t>_ 1000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cbr</a:t>
            </a:r>
            <a:r>
              <a:rPr lang="en-US" sz="1800" b="1" dirty="0"/>
              <a:t> set rate_ 1mb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cbr</a:t>
            </a:r>
            <a:r>
              <a:rPr lang="en-US" sz="1800" b="1" dirty="0"/>
              <a:t> set random_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9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16F-FBD7-80BD-5FF0-6AF0F813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07B09-324E-00D4-4AC7-438129257B8A}"/>
              </a:ext>
            </a:extLst>
          </p:cNvPr>
          <p:cNvSpPr txBox="1"/>
          <p:nvPr/>
        </p:nvSpPr>
        <p:spPr>
          <a:xfrm>
            <a:off x="545432" y="2069432"/>
            <a:ext cx="11088303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Schedule the </a:t>
            </a:r>
            <a:r>
              <a:rPr lang="en-US" dirty="0"/>
              <a:t>CBR and FTP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#Schedule events for the CBR and FTP agents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 0.1 "$</a:t>
            </a:r>
            <a:r>
              <a:rPr lang="en-US" sz="1800" b="1" dirty="0" err="1"/>
              <a:t>cbr</a:t>
            </a:r>
            <a:r>
              <a:rPr lang="en-US" sz="1800" b="1" dirty="0"/>
              <a:t> start"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 1.0 "$ftp start"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 4.0 "$ftp stop"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 4.5 "$</a:t>
            </a:r>
            <a:r>
              <a:rPr lang="en-US" sz="1800" b="1" dirty="0" err="1"/>
              <a:t>cbr</a:t>
            </a:r>
            <a:r>
              <a:rPr lang="en-US" sz="1800" b="1" dirty="0"/>
              <a:t> stop"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#Detach </a:t>
            </a:r>
            <a:r>
              <a:rPr lang="en-US" sz="1800" b="1" dirty="0" err="1"/>
              <a:t>tcp</a:t>
            </a:r>
            <a:r>
              <a:rPr lang="en-US" sz="1800" b="1" dirty="0"/>
              <a:t> and sink agents (not really necessary)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 4.5 "$ns detach-agent $n0 $</a:t>
            </a:r>
            <a:r>
              <a:rPr lang="en-US" sz="1800" b="1" dirty="0" err="1"/>
              <a:t>tcp</a:t>
            </a:r>
            <a:r>
              <a:rPr lang="en-US" sz="1800" b="1" dirty="0"/>
              <a:t> ; $ns detach-agent $n3 $sink"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#Call the finish procedure after 5 seconds of simulation time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 5.0 "finish"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#Print CBR packet size and interval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puts "CBR packet size = [$</a:t>
            </a:r>
            <a:r>
              <a:rPr lang="en-US" sz="1800" b="1" dirty="0" err="1"/>
              <a:t>cbr</a:t>
            </a:r>
            <a:r>
              <a:rPr lang="en-US" sz="1800" b="1" dirty="0"/>
              <a:t> set </a:t>
            </a:r>
            <a:r>
              <a:rPr lang="en-US" sz="1800" b="1" dirty="0" err="1"/>
              <a:t>packet_size</a:t>
            </a:r>
            <a:r>
              <a:rPr lang="en-US" sz="1800" b="1" dirty="0"/>
              <a:t>_]"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puts "CBR interval = [$</a:t>
            </a:r>
            <a:r>
              <a:rPr lang="en-US" sz="1800" b="1" dirty="0" err="1"/>
              <a:t>cbr</a:t>
            </a:r>
            <a:r>
              <a:rPr lang="en-US" sz="1800" b="1" dirty="0"/>
              <a:t> set interval_]"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#Run the simulation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1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AA7-025B-22B5-C55A-C1DF6C18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8ADF3-C057-B863-31B8-544FCBC3C507}"/>
              </a:ext>
            </a:extLst>
          </p:cNvPr>
          <p:cNvSpPr txBox="1"/>
          <p:nvPr/>
        </p:nvSpPr>
        <p:spPr>
          <a:xfrm>
            <a:off x="529389" y="2310063"/>
            <a:ext cx="11040177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Run the simulation from the terminal using </a:t>
            </a:r>
            <a:r>
              <a:rPr lang="en-US" sz="1800" dirty="0"/>
              <a:t>ns2 : ns </a:t>
            </a:r>
            <a:r>
              <a:rPr lang="en-US" sz="1800" dirty="0" err="1"/>
              <a:t>simple.tcl</a:t>
            </a:r>
            <a:endParaRPr lang="en-US" sz="1800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Click on the play button to start the simulation</a:t>
            </a:r>
            <a:r>
              <a:rPr lang="en-US" dirty="0"/>
              <a:t>: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</a:pPr>
            <a:endParaRPr lang="en-US" sz="1800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Google Shape;221;p28">
            <a:extLst>
              <a:ext uri="{FF2B5EF4-FFF2-40B4-BE49-F238E27FC236}">
                <a16:creationId xmlns:a16="http://schemas.microsoft.com/office/drawing/2014/main" id="{BD427B32-D1A0-E3DA-0ECE-102CE74E09DA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12706" y="3111958"/>
            <a:ext cx="5924637" cy="3574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7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96BE-4585-1AED-71AB-3BB7A9D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ARE THE END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78E15-CE01-E17A-9798-0EB1267F9E5F}"/>
              </a:ext>
            </a:extLst>
          </p:cNvPr>
          <p:cNvSpPr txBox="1"/>
          <p:nvPr/>
        </p:nvSpPr>
        <p:spPr>
          <a:xfrm>
            <a:off x="577515" y="2204186"/>
            <a:ext cx="11136429" cy="402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 b="1" dirty="0"/>
              <a:t>A denial-of-service (DoS) attack is a cyberattack on devices, information systems, or other network resources that prevents legitimate users from accessing expected services and resources.</a:t>
            </a:r>
          </a:p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sz="1800" b="1" dirty="0"/>
          </a:p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 b="1" dirty="0"/>
              <a:t>End users of the DOS attacks in the some examples: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 dirty="0"/>
              <a:t>Financial data (business and customer)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 dirty="0"/>
              <a:t>Sensitive personal data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 dirty="0"/>
              <a:t>Customer databases, including personally identifiable information (PII)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 dirty="0"/>
              <a:t>Email address and login credentials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 dirty="0"/>
              <a:t>Intellectual property, such as trade secrets and product designs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 dirty="0"/>
              <a:t>IT infrastructure access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b="1" dirty="0"/>
              <a:t>U.S. government departments and agencies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6737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96BE-4585-1AED-71AB-3BB7A9D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AND IT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65720-A0D3-F963-3547-CF52235E6AFD}"/>
              </a:ext>
            </a:extLst>
          </p:cNvPr>
          <p:cNvSpPr txBox="1"/>
          <p:nvPr/>
        </p:nvSpPr>
        <p:spPr>
          <a:xfrm>
            <a:off x="519764" y="2319688"/>
            <a:ext cx="11232682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 b="1" dirty="0"/>
              <a:t>The Solution is to prevent the DOS Attack from Cyber Attackers.</a:t>
            </a:r>
          </a:p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sz="1800" b="1" dirty="0"/>
          </a:p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 b="1" dirty="0"/>
              <a:t>Preventing a DoS attack can be challenging, but there are several effective techniques:</a:t>
            </a: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US" sz="1800" dirty="0"/>
              <a:t>Network segmentation</a:t>
            </a:r>
            <a:r>
              <a:rPr lang="en-US" sz="1800" b="1" dirty="0"/>
              <a:t>: Segmenting networks into smaller, more manageable pieces, can limit the impact of a DoS attack.</a:t>
            </a: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US" sz="1800" dirty="0"/>
              <a:t>Load balancing</a:t>
            </a:r>
            <a:r>
              <a:rPr lang="en-US" sz="1800" b="1" dirty="0"/>
              <a:t>: Distributing traffic across multiple servers, a DoS attack can be prevented from overwhelming a single server or resource.</a:t>
            </a: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US" sz="1800" dirty="0"/>
              <a:t>IP blocking: </a:t>
            </a:r>
            <a:r>
              <a:rPr lang="en-US" sz="1800" b="1" dirty="0"/>
              <a:t>Blocking traffic from known or suspected malicious sources can prevent DoS traffic from reaching its target.</a:t>
            </a: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US" sz="1800" dirty="0"/>
              <a:t>Rate limiting</a:t>
            </a:r>
            <a:r>
              <a:rPr lang="en-US" sz="1800" b="1" dirty="0"/>
              <a:t>: Limiting the rate of traffic to reach a server or resource can prevent a DoS attack from overwhelming it.</a:t>
            </a: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US" sz="1800" dirty="0"/>
              <a:t>Content Delivery Networks (CDNs): </a:t>
            </a:r>
            <a:r>
              <a:rPr lang="en-US" sz="1800" b="1" dirty="0"/>
              <a:t>Distributing website content across multiple locations makes it more difficult for an attack to bring down an entire site.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1304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9AB1-5C9C-D72F-0417-4C314A56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 AND ITS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1C741-A62C-E061-5D56-DF28F0FDE8AB}"/>
              </a:ext>
            </a:extLst>
          </p:cNvPr>
          <p:cNvSpPr txBox="1"/>
          <p:nvPr/>
        </p:nvSpPr>
        <p:spPr>
          <a:xfrm>
            <a:off x="558265" y="2396691"/>
            <a:ext cx="111075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By operati</a:t>
            </a:r>
            <a:r>
              <a:rPr lang="en-US" b="1" dirty="0"/>
              <a:t>ng </a:t>
            </a:r>
            <a:r>
              <a:rPr lang="en-US" sz="1800" b="1" dirty="0"/>
              <a:t>system has a unique and reliable way to protect devices from DoS.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Value proposition for DOS Attack stands as a promise by a company to a customer or market segment by preventing them from Cyber Attacks. The proposition is an easy-to-understand reason why a customer should buy a product or service from that particular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0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96BE-4585-1AED-71AB-3BB7A9D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COUTOMIZE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31099-737F-1F99-122C-CDFDE8B6BC9C}"/>
              </a:ext>
            </a:extLst>
          </p:cNvPr>
          <p:cNvSpPr txBox="1"/>
          <p:nvPr/>
        </p:nvSpPr>
        <p:spPr>
          <a:xfrm>
            <a:off x="548640" y="2483318"/>
            <a:ext cx="11174931" cy="250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 b="1" dirty="0"/>
              <a:t>We customize the project for easy way to prevent the DOS Attack &amp; secure the computer network devices.</a:t>
            </a:r>
          </a:p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sz="1800" b="1" dirty="0"/>
          </a:p>
          <a:p>
            <a:pPr marL="9906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 b="1" dirty="0"/>
              <a:t>The Cyber Attackers main purpose is to attack the systems and stole the sensitive information from our devices then blackmailing &amp; demand so much of payment.</a:t>
            </a:r>
          </a:p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sz="1800" b="1" dirty="0"/>
          </a:p>
          <a:p>
            <a:pPr marL="9906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 b="1" dirty="0"/>
              <a:t>So, our implementation may stop the DOS Attacks from the Attackers in Business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EBEE-1664-7428-41B0-63F94EA1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OF DOS ATTACK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513C2-D939-40A3-987B-E882A7D7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4" y="2246837"/>
            <a:ext cx="8047472" cy="44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EBEE-1664-7428-41B0-63F94EA1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OF DOS ATTACK USING NS2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E50A-71F8-1C7F-9C24-E985737AF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28" y="2328023"/>
            <a:ext cx="8867774" cy="45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7EA8-BCDE-E691-BCAC-648390F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DOS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F1B3B-E0AE-125F-EE6A-2A9CE9D6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525"/>
            <a:ext cx="12192000" cy="47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4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74" y="818147"/>
            <a:ext cx="10610844" cy="761902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/>
              <a:t>STUDENT DETAILS 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73" y="2367814"/>
            <a:ext cx="11364227" cy="3975234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BABY SHALINI  PADAKANDLA</a:t>
            </a:r>
          </a:p>
          <a:p>
            <a:pPr marL="369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haribabylakshmi@gmail.com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 : IBM</a:t>
            </a:r>
          </a:p>
          <a:p>
            <a:pPr marL="369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: Cyber Security</a:t>
            </a:r>
          </a:p>
          <a:p>
            <a:pPr marL="369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RISE Krishna Sai Gandhi Group of Institution</a:t>
            </a:r>
          </a:p>
          <a:p>
            <a:pPr marL="369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: Andhra Pradesh</a:t>
            </a:r>
          </a:p>
          <a:p>
            <a:pPr marL="369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Date :  07/06/2023 to 15/07/2023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DA09-09B6-EA4E-11A0-0A0BDBEF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58F85-125F-390B-696C-BE1A4198BC1D}"/>
              </a:ext>
            </a:extLst>
          </p:cNvPr>
          <p:cNvSpPr txBox="1"/>
          <p:nvPr/>
        </p:nvSpPr>
        <p:spPr>
          <a:xfrm>
            <a:off x="394636" y="1915427"/>
            <a:ext cx="11165305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We check the Network Traffic at final phase in Simulator for transferring the packets in a queue manner. The Packets will add to Queue for data transfer in First - In - First - Out manner. The packet transfer will be completed then packet are removed from queue.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The network traffic resulted in both .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(Network Animator) &amp; .tr(Trace) file.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The successful results are provided below in GitHub Repository: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DOS Attack Output in .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nam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file: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file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https://github.com/baby10shalini/baby10shalini/commit/4e3174f50aceb36a7d499814c75c339d3eaca113#diff-bdfbac132682e716c1cf17a99807d668daec7e0414d0e6f95ca1f2c0ca5a6141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0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BD1-9FEC-C615-B886-283033AB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475C0-F89F-33FF-375C-10F45EDE433A}"/>
              </a:ext>
            </a:extLst>
          </p:cNvPr>
          <p:cNvSpPr txBox="1"/>
          <p:nvPr/>
        </p:nvSpPr>
        <p:spPr>
          <a:xfrm>
            <a:off x="490888" y="2367815"/>
            <a:ext cx="11290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https://github.com/baby10shalini/baby10shalini/tree/dos-attack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https://drive.google.com/file/d/12B2gPkh33QL-Lf6jW0hYKYd1vjdGZEW-/view?usp=drivesdk</a:t>
            </a:r>
            <a:endParaRPr lang="en-US" dirty="0"/>
          </a:p>
          <a:p>
            <a:r>
              <a:rPr lang="en-US" dirty="0">
                <a:hlinkClick r:id="rId4"/>
              </a:rPr>
              <a:t>Stable code output link here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9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6D81-C16D-191A-9034-F772C3A8A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7162"/>
            <a:ext cx="8825658" cy="2887579"/>
          </a:xfrm>
        </p:spPr>
        <p:txBody>
          <a:bodyPr/>
          <a:lstStyle/>
          <a:p>
            <a:pPr algn="ctr"/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2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AC4E-57BE-BFEC-52A1-0DF1AB83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TITLE/PROBLEM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4626D-5B92-5133-3FA2-FE4AEC97F55F}"/>
              </a:ext>
            </a:extLst>
          </p:cNvPr>
          <p:cNvSpPr txBox="1"/>
          <p:nvPr/>
        </p:nvSpPr>
        <p:spPr>
          <a:xfrm>
            <a:off x="760396" y="2338939"/>
            <a:ext cx="10222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Title </a:t>
            </a:r>
            <a:r>
              <a:rPr lang="en-US" dirty="0"/>
              <a:t>: </a:t>
            </a:r>
            <a:r>
              <a:rPr lang="en-US" b="1" dirty="0"/>
              <a:t>DOS( DENIAL OF SERVICE ) ATTACK USING NS2</a:t>
            </a:r>
          </a:p>
          <a:p>
            <a:endParaRPr lang="en-US" dirty="0"/>
          </a:p>
          <a:p>
            <a:r>
              <a:rPr lang="en-US" b="1" dirty="0"/>
              <a:t>Problem Statement 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Attack model and HHT analysis method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 Spark-based correlation coefficient computing false components eliminations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Understanding the impact of dos attacks on network security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Dos attacks pose a significant threat to network security, causing system downtime and compromising user experience.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The objective is to explore the various types of DOS attacks and develop effective counter measure to mitigate their impact.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Lack of knowledge and awareness regarding DOS attacks can lead to server consequences for individuals and organizations.</a:t>
            </a:r>
            <a:endParaRPr lang="en-US" sz="1800" b="1" dirty="0">
              <a:latin typeface="+mj-lt"/>
              <a:cs typeface="Times New Roman" panose="02020603050405020304" pitchFamily="18" charset="0"/>
            </a:endParaRPr>
          </a:p>
          <a:p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5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6185-EC56-9D37-5D80-5B0DB918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49401-5051-BC2E-9CC2-B8C2CA4394D1}"/>
              </a:ext>
            </a:extLst>
          </p:cNvPr>
          <p:cNvSpPr txBox="1"/>
          <p:nvPr/>
        </p:nvSpPr>
        <p:spPr>
          <a:xfrm flipH="1">
            <a:off x="712268" y="2310063"/>
            <a:ext cx="10963173" cy="402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</a:pPr>
            <a:endParaRPr lang="en-US" sz="1800" b="1" dirty="0"/>
          </a:p>
          <a:p>
            <a:pPr marL="457200" lvl="0" indent="-374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  <a:buChar char="◼"/>
            </a:pPr>
            <a:r>
              <a:rPr 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main aim of the project is to install NS2 (Network simulator version 2) and NAM (Network Animator) in ubuntu Operating system.</a:t>
            </a:r>
          </a:p>
          <a:p>
            <a:pPr marL="82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</a:pPr>
            <a:endParaRPr 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0" lvl="0" indent="-374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  <a:buChar char="◼"/>
            </a:pPr>
            <a:r>
              <a:rPr 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After the we create a network topology and generate TCP( Transmission Control protocol)</a:t>
            </a:r>
          </a:p>
          <a:p>
            <a:pPr marL="82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</a:pPr>
            <a:r>
              <a:rPr 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   and UDP (user Datagram protocol) traffic.</a:t>
            </a:r>
          </a:p>
          <a:p>
            <a:pPr marL="82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</a:pPr>
            <a:endParaRPr 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0" lvl="0" indent="-374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  <a:buChar char="◼"/>
            </a:pPr>
            <a:r>
              <a:rPr 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In final phase we perform DOS attack on network simulator.</a:t>
            </a:r>
          </a:p>
          <a:p>
            <a:pPr marL="82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</a:pPr>
            <a:endParaRPr 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0" lvl="0" indent="-374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  <a:buChar char="◼"/>
            </a:pPr>
            <a:r>
              <a:rPr lang="en-US" sz="1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providing an overview of DOS attacks, their characteristics, and potential.</a:t>
            </a:r>
          </a:p>
          <a:p>
            <a:pPr marL="82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</a:pPr>
            <a:endParaRPr lang="en-US" sz="1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0" lvl="0" indent="-374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300"/>
              <a:buChar char="◼"/>
            </a:pPr>
            <a:r>
              <a:rPr 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identifying the end </a:t>
            </a:r>
            <a:r>
              <a:rPr lang="en-US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end</a:t>
            </a:r>
            <a:r>
              <a:rPr 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users affected by DOS attacks and their vulnerabilities.</a:t>
            </a:r>
            <a:endParaRPr lang="en-US" sz="1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06070" lvl="0" indent="-2063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5974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357E-39B4-D382-DFAE-CFACCC2F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2016-C0C5-2BB2-0CFC-541C56C1E76C}"/>
              </a:ext>
            </a:extLst>
          </p:cNvPr>
          <p:cNvSpPr txBox="1"/>
          <p:nvPr/>
        </p:nvSpPr>
        <p:spPr>
          <a:xfrm>
            <a:off x="450573" y="2282129"/>
            <a:ext cx="11290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this project we need to install the Network Simulator Version 2 and Network Animator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First before installing the both we need to install ubuntu I have been installed LINUX but based on system install the version and operating system. 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oogle Shape;137;p18">
            <a:extLst>
              <a:ext uri="{FF2B5EF4-FFF2-40B4-BE49-F238E27FC236}">
                <a16:creationId xmlns:a16="http://schemas.microsoft.com/office/drawing/2014/main" id="{C8DA51D1-4743-ADFB-936A-D156E7AF8EA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82214" y="3461725"/>
            <a:ext cx="5907707" cy="339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35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4935-19B9-6050-5DB1-BF17A4A5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A9A1F-2D3F-8658-DCC4-CD9504B40248}"/>
              </a:ext>
            </a:extLst>
          </p:cNvPr>
          <p:cNvSpPr txBox="1"/>
          <p:nvPr/>
        </p:nvSpPr>
        <p:spPr>
          <a:xfrm>
            <a:off x="567891" y="2569945"/>
            <a:ext cx="10876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the command box of ubuntu command to install the NS2 in system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 is a TCL/TK based animation tool for viewing network simulation traces and real world packet traces. It supports topology layout, packet level animation, and various data inspection tools.</a:t>
            </a:r>
          </a:p>
          <a:p>
            <a:endParaRPr lang="en-US" b="1" dirty="0"/>
          </a:p>
          <a:p>
            <a:r>
              <a:rPr lang="en-US" b="1" dirty="0"/>
              <a:t>Install it by running the command in the terminal: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sudo</a:t>
            </a:r>
            <a:r>
              <a:rPr lang="en-US" b="1" dirty="0"/>
              <a:t> apt-get install  -y </a:t>
            </a:r>
            <a:r>
              <a:rPr lang="en-US" b="1" dirty="0" err="1"/>
              <a:t>nam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A609-5731-94E5-6239-C85A88F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BAEEE-25E6-30C6-7299-BE263C2DEC89}"/>
              </a:ext>
            </a:extLst>
          </p:cNvPr>
          <p:cNvSpPr txBox="1"/>
          <p:nvPr/>
        </p:nvSpPr>
        <p:spPr>
          <a:xfrm>
            <a:off x="567891" y="2502568"/>
            <a:ext cx="109631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After the command we need to check correctly installed or not :</a:t>
            </a:r>
          </a:p>
          <a:p>
            <a:r>
              <a:rPr lang="en-US" b="1" dirty="0"/>
              <a:t>By some command</a:t>
            </a:r>
          </a:p>
          <a:p>
            <a:pPr marL="400050" indent="-400050">
              <a:buFont typeface="+mj-lt"/>
              <a:buAutoNum type="alphaUcPeriod"/>
            </a:pPr>
            <a:r>
              <a:rPr lang="en-US" b="1" dirty="0"/>
              <a:t>Create a file:</a:t>
            </a:r>
          </a:p>
          <a:p>
            <a:r>
              <a:rPr lang="en-US" b="1" dirty="0"/>
              <a:t>       </a:t>
            </a:r>
          </a:p>
          <a:p>
            <a:r>
              <a:rPr lang="en-US" b="1" dirty="0"/>
              <a:t>      </a:t>
            </a:r>
            <a:r>
              <a:rPr lang="en-US" b="1" dirty="0" err="1"/>
              <a:t>gedit</a:t>
            </a:r>
            <a:r>
              <a:rPr lang="en-US" b="1" dirty="0"/>
              <a:t> </a:t>
            </a:r>
            <a:r>
              <a:rPr lang="en-US" b="1" dirty="0" err="1"/>
              <a:t>add.tcl</a:t>
            </a:r>
            <a:endParaRPr lang="en-US" b="1" dirty="0"/>
          </a:p>
          <a:p>
            <a:endParaRPr lang="en-US" b="1" dirty="0"/>
          </a:p>
          <a:p>
            <a:pPr marL="342900" indent="-342900">
              <a:buAutoNum type="alphaUcPeriod" startAt="2"/>
            </a:pPr>
            <a:r>
              <a:rPr lang="en-US" b="1" dirty="0"/>
              <a:t>Paste the following code in the file:</a:t>
            </a:r>
          </a:p>
          <a:p>
            <a:r>
              <a:rPr lang="en-US" b="1" dirty="0"/>
              <a:t>     set a 20</a:t>
            </a:r>
          </a:p>
          <a:p>
            <a:r>
              <a:rPr lang="en-US" b="1" dirty="0"/>
              <a:t>     set b 30</a:t>
            </a:r>
          </a:p>
          <a:p>
            <a:r>
              <a:rPr lang="en-US" b="1" dirty="0"/>
              <a:t>     set c [expr $a+$b]</a:t>
            </a:r>
          </a:p>
          <a:p>
            <a:r>
              <a:rPr lang="en-US" b="1" dirty="0"/>
              <a:t>     puts $c</a:t>
            </a:r>
          </a:p>
          <a:p>
            <a:endParaRPr lang="en-US" b="1" dirty="0"/>
          </a:p>
          <a:p>
            <a:r>
              <a:rPr lang="en-US" b="1" dirty="0"/>
              <a:t>C. Run in the terminal using ns2:</a:t>
            </a:r>
          </a:p>
          <a:p>
            <a:r>
              <a:rPr lang="en-US" b="1" dirty="0"/>
              <a:t>     ns </a:t>
            </a:r>
            <a:r>
              <a:rPr lang="en-US" b="1" dirty="0" err="1"/>
              <a:t>add.tcl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0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A98E-1E1B-7CA0-70B9-84071F25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8D9F8-1790-A2DC-B4B4-96F7EB13C1E4}"/>
              </a:ext>
            </a:extLst>
          </p:cNvPr>
          <p:cNvSpPr txBox="1"/>
          <p:nvPr/>
        </p:nvSpPr>
        <p:spPr>
          <a:xfrm>
            <a:off x="561474" y="2160429"/>
            <a:ext cx="11069052" cy="531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checking the installment of the NAM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network topology and generate TCP and UDP traffic then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</a:rPr>
              <a:t>#</a:t>
            </a:r>
            <a:r>
              <a:rPr lang="en-US" sz="1800" b="1" dirty="0"/>
              <a:t>Create a simulator object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ns [new Simulator]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#Define different colors for data flows (for NAM)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color 1 Blue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color 2 Red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#Open the NAM trace file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</a:t>
            </a:r>
            <a:r>
              <a:rPr lang="en-US" sz="1800" b="1" dirty="0" err="1"/>
              <a:t>nf</a:t>
            </a:r>
            <a:r>
              <a:rPr lang="en-US" sz="1800" b="1" dirty="0"/>
              <a:t> [open </a:t>
            </a:r>
            <a:r>
              <a:rPr lang="en-US" sz="1800" b="1" dirty="0" err="1"/>
              <a:t>out.nam</a:t>
            </a:r>
            <a:r>
              <a:rPr lang="en-US" sz="1800" b="1" dirty="0"/>
              <a:t> w]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</a:t>
            </a:r>
            <a:r>
              <a:rPr lang="en-US" sz="1800" b="1" dirty="0" err="1"/>
              <a:t>namtrace</a:t>
            </a:r>
            <a:r>
              <a:rPr lang="en-US" sz="1800" b="1" dirty="0"/>
              <a:t>-all $</a:t>
            </a:r>
            <a:r>
              <a:rPr lang="en-US" sz="1800" b="1" dirty="0" err="1"/>
              <a:t>nf</a:t>
            </a:r>
            <a:endParaRPr lang="en-US" sz="18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B309-C51D-FA6A-9C93-9D13C7B2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D228F-DB85-D360-C42D-5C1719BF025E}"/>
              </a:ext>
            </a:extLst>
          </p:cNvPr>
          <p:cNvSpPr txBox="1"/>
          <p:nvPr/>
        </p:nvSpPr>
        <p:spPr>
          <a:xfrm>
            <a:off x="548639" y="2098307"/>
            <a:ext cx="10934299" cy="463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the TCL after the simulator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</a:rPr>
              <a:t>#</a:t>
            </a:r>
            <a:r>
              <a:rPr lang="en-US" sz="1800" b="1" dirty="0"/>
              <a:t>Setup a TCP connection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</a:t>
            </a:r>
            <a:r>
              <a:rPr lang="en-US" sz="1800" b="1" dirty="0" err="1"/>
              <a:t>tcp</a:t>
            </a:r>
            <a:r>
              <a:rPr lang="en-US" sz="1800" b="1" dirty="0"/>
              <a:t> [new Agent/TCP]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tcp</a:t>
            </a:r>
            <a:r>
              <a:rPr lang="en-US" sz="1800" b="1" dirty="0"/>
              <a:t> set class_ 2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attach-agent $n0 $</a:t>
            </a:r>
            <a:r>
              <a:rPr lang="en-US" sz="1800" b="1" dirty="0" err="1"/>
              <a:t>tcp</a:t>
            </a:r>
            <a:endParaRPr lang="en-US" sz="18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sink [new Agent/</a:t>
            </a:r>
            <a:r>
              <a:rPr lang="en-US" sz="1800" b="1" dirty="0" err="1"/>
              <a:t>TCPSink</a:t>
            </a:r>
            <a:r>
              <a:rPr lang="en-US" sz="1800" b="1" dirty="0"/>
              <a:t>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attach-agent $n3 $sink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$ns connect $</a:t>
            </a:r>
            <a:r>
              <a:rPr lang="en-US" sz="1800" b="1" dirty="0" err="1"/>
              <a:t>tcp</a:t>
            </a:r>
            <a:r>
              <a:rPr lang="en-US" sz="1800" b="1" dirty="0"/>
              <a:t> $sink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tcp</a:t>
            </a:r>
            <a:r>
              <a:rPr lang="en-US" sz="1800" b="1" dirty="0"/>
              <a:t> set fid_ 1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#Setup a FTP over TCP connection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set ftp [new Application/FTP]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$ftp attach-agent $</a:t>
            </a:r>
            <a:r>
              <a:rPr lang="en-US" sz="1800" b="1" dirty="0" err="1"/>
              <a:t>tcp</a:t>
            </a:r>
            <a:endParaRPr lang="en-US" sz="18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/>
              <a:t>$ftp set type_ 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43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361</TotalTime>
  <Words>1375</Words>
  <Application>Microsoft Office PowerPoint</Application>
  <PresentationFormat>Widescreen</PresentationFormat>
  <Paragraphs>183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STUDENT DETAILS  </vt:lpstr>
      <vt:lpstr>PROJECT TITLE/PROBLEM STATEMENT</vt:lpstr>
      <vt:lpstr>AGEND</vt:lpstr>
      <vt:lpstr>PROJECT OVERVIEW</vt:lpstr>
      <vt:lpstr>PROJECT OVERVIEW</vt:lpstr>
      <vt:lpstr>PROJECT OVERVIEW</vt:lpstr>
      <vt:lpstr>PROJECT OVERVIEW</vt:lpstr>
      <vt:lpstr>PROJECT OVERVIEW</vt:lpstr>
      <vt:lpstr>PROJECT OVERVEIW</vt:lpstr>
      <vt:lpstr>PROJECT OVERVIEW</vt:lpstr>
      <vt:lpstr>PROJECT OVERVIEW</vt:lpstr>
      <vt:lpstr>WHO ARE THE END USERS</vt:lpstr>
      <vt:lpstr>SOLUTION AND IT VALUE</vt:lpstr>
      <vt:lpstr>SOLUTIONS AND ITS VALUES</vt:lpstr>
      <vt:lpstr>HOW TO COUTOMIZE THE PROJECT</vt:lpstr>
      <vt:lpstr>MODEL OF DOS ATTACK</vt:lpstr>
      <vt:lpstr>MODEL OF DOS ATTACK USING NS2</vt:lpstr>
      <vt:lpstr>DOS OUTPUT</vt:lpstr>
      <vt:lpstr>RESULT 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sri hari</dc:creator>
  <cp:lastModifiedBy>sri hari</cp:lastModifiedBy>
  <cp:revision>2</cp:revision>
  <dcterms:created xsi:type="dcterms:W3CDTF">2023-07-20T13:38:03Z</dcterms:created>
  <dcterms:modified xsi:type="dcterms:W3CDTF">2023-07-22T17:06:31Z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