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Nuni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572a0f33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572a0f33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572a0f33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572a0f33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572a0f33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0572a0f33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572a0f33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572a0f33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572a0f33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572a0f33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572a0f33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572a0f33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572a0f33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572a0f33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572a0f33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572a0f33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572a0f33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572a0f33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572a0f33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572a0f33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572a0f33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572a0f33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572a0f33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572a0f33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572a0f33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572a0f33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572a0f33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572a0f33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572a0f33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572a0f33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rgbClr val="000000"/>
              </a:buClr>
              <a:buSzPts val="1100"/>
              <a:buFont typeface="Arial"/>
              <a:buChar char="●"/>
              <a:defRPr/>
            </a:lvl1pPr>
            <a:lvl2pPr indent="-298450" lvl="1" marL="914400">
              <a:spcBef>
                <a:spcPts val="0"/>
              </a:spcBef>
              <a:spcAft>
                <a:spcPts val="0"/>
              </a:spcAft>
              <a:buClr>
                <a:srgbClr val="000000"/>
              </a:buClr>
              <a:buSzPts val="1100"/>
              <a:buFont typeface="Arial"/>
              <a:buAutoNum type="alphaLcPeriod"/>
              <a:defRPr/>
            </a:lvl2pPr>
            <a:lvl3pPr indent="-298450" lvl="2" marL="1371600">
              <a:spcBef>
                <a:spcPts val="0"/>
              </a:spcBef>
              <a:spcAft>
                <a:spcPts val="0"/>
              </a:spcAft>
              <a:buClr>
                <a:srgbClr val="000000"/>
              </a:buClr>
              <a:buSzPts val="1100"/>
              <a:buFont typeface="Arial"/>
              <a:buAutoNum type="romanLcPeriod"/>
              <a:defRPr/>
            </a:lvl3pPr>
            <a:lvl4pPr indent="-298450" lvl="3" marL="1828800">
              <a:spcBef>
                <a:spcPts val="0"/>
              </a:spcBef>
              <a:spcAft>
                <a:spcPts val="0"/>
              </a:spcAft>
              <a:buClr>
                <a:srgbClr val="000000"/>
              </a:buClr>
              <a:buSzPts val="1100"/>
              <a:buFont typeface="Arial"/>
              <a:buAutoNum type="arabicPeriod"/>
              <a:defRPr/>
            </a:lvl4pPr>
            <a:lvl5pPr indent="-298450" lvl="4" marL="2286000">
              <a:spcBef>
                <a:spcPts val="0"/>
              </a:spcBef>
              <a:spcAft>
                <a:spcPts val="0"/>
              </a:spcAft>
              <a:buClr>
                <a:srgbClr val="000000"/>
              </a:buClr>
              <a:buSzPts val="1100"/>
              <a:buFont typeface="Arial"/>
              <a:buAutoNum type="alphaLcPeriod"/>
              <a:defRPr/>
            </a:lvl5pPr>
            <a:lvl6pPr indent="-298450" lvl="5" marL="2743200">
              <a:spcBef>
                <a:spcPts val="0"/>
              </a:spcBef>
              <a:spcAft>
                <a:spcPts val="0"/>
              </a:spcAft>
              <a:buClr>
                <a:srgbClr val="000000"/>
              </a:buClr>
              <a:buSzPts val="1100"/>
              <a:buFont typeface="Arial"/>
              <a:buAutoNum type="romanLcPeriod"/>
              <a:defRPr/>
            </a:lvl6pPr>
            <a:lvl7pPr indent="-298450" lvl="6" marL="3200400">
              <a:spcBef>
                <a:spcPts val="0"/>
              </a:spcBef>
              <a:spcAft>
                <a:spcPts val="0"/>
              </a:spcAft>
              <a:buClr>
                <a:srgbClr val="000000"/>
              </a:buClr>
              <a:buSzPts val="1100"/>
              <a:buFont typeface="Arial"/>
              <a:buAutoNum type="arabicPeriod"/>
              <a:defRPr/>
            </a:lvl7pPr>
            <a:lvl8pPr indent="-298450" lvl="7" marL="3657600">
              <a:spcBef>
                <a:spcPts val="0"/>
              </a:spcBef>
              <a:spcAft>
                <a:spcPts val="0"/>
              </a:spcAft>
              <a:buClr>
                <a:srgbClr val="000000"/>
              </a:buClr>
              <a:buSzPts val="1100"/>
              <a:buFont typeface="Arial"/>
              <a:buAutoNum type="alphaLcPeriod"/>
              <a:defRPr/>
            </a:lvl8pPr>
            <a:lvl9pPr indent="-298450" lvl="8" marL="4114800">
              <a:spcBef>
                <a:spcPts val="0"/>
              </a:spcBef>
              <a:spcAft>
                <a:spcPts val="0"/>
              </a:spcAft>
              <a:buClr>
                <a:srgbClr val="000000"/>
              </a:buClr>
              <a:buSzPts val="1100"/>
              <a:buFont typeface="Arial"/>
              <a:buAutoNum type="romanLcPeriod"/>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eeksforgeeks.org/introduction-to-linear-data-structures" TargetMode="External"/><Relationship Id="rId4" Type="http://schemas.openxmlformats.org/officeDocument/2006/relationships/hyperlink" Target="https://www.geeksforgeeks.org/fifo-first-in-first-out-approach-in-programm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02700" y="415125"/>
            <a:ext cx="5017500" cy="24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Queue Theory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5" name="Google Shape;135;p13"/>
          <p:cNvPicPr preferRelativeResize="0"/>
          <p:nvPr/>
        </p:nvPicPr>
        <p:blipFill>
          <a:blip r:embed="rId3">
            <a:alphaModFix/>
          </a:blip>
          <a:stretch>
            <a:fillRect/>
          </a:stretch>
        </p:blipFill>
        <p:spPr>
          <a:xfrm>
            <a:off x="2830675" y="1697500"/>
            <a:ext cx="3599627" cy="2004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a:t>isEmpty Algorithm</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are using single dimension dimension array to implement queue, we just check for the size of queue to zero. </a:t>
            </a:r>
            <a:endParaRPr/>
          </a:p>
          <a:p>
            <a:pPr indent="0" lvl="0" marL="0" rtl="0" algn="l">
              <a:spcBef>
                <a:spcPts val="1200"/>
              </a:spcBef>
              <a:spcAft>
                <a:spcPts val="0"/>
              </a:spcAft>
              <a:buNone/>
            </a:pPr>
            <a:r>
              <a:rPr lang="en"/>
              <a:t>Check the size of queue is zero, and return boolean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Double Ended Queue(Deque)</a:t>
            </a:r>
            <a:endParaRPr/>
          </a:p>
        </p:txBody>
      </p:sp>
      <p:sp>
        <p:nvSpPr>
          <p:cNvPr id="193" name="Google Shape;19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A Double-Ended Queue (Deque) is a generalized version of a queue that allows inserting and removing elements from both the front and the rear. Unlike a regular queue (FIFO), a deque supports both ends for insertion and removal, which makes it a versatile data structure</a:t>
            </a:r>
            <a:endParaRPr/>
          </a:p>
          <a:p>
            <a:pPr indent="0" lvl="0" marL="0" marR="0" rtl="0" algn="l">
              <a:lnSpc>
                <a:spcPct val="115000"/>
              </a:lnSpc>
              <a:spcBef>
                <a:spcPts val="1200"/>
              </a:spcBef>
              <a:spcAft>
                <a:spcPts val="0"/>
              </a:spcAft>
              <a:buNone/>
            </a:pPr>
            <a:r>
              <a:rPr lang="en"/>
              <a:t>Operations of a Deque:</a:t>
            </a:r>
            <a:endParaRPr/>
          </a:p>
          <a:p>
            <a:pPr indent="-298450" lvl="0" marL="457200" marR="0" rtl="0" algn="l">
              <a:lnSpc>
                <a:spcPct val="115000"/>
              </a:lnSpc>
              <a:spcBef>
                <a:spcPts val="1200"/>
              </a:spcBef>
              <a:spcAft>
                <a:spcPts val="0"/>
              </a:spcAft>
              <a:buSzPts val="1100"/>
              <a:buAutoNum type="arabicPeriod"/>
            </a:pPr>
            <a:r>
              <a:rPr lang="en"/>
              <a:t>Enqueue Front: Add an element to the front of the deque.</a:t>
            </a:r>
            <a:endParaRPr/>
          </a:p>
          <a:p>
            <a:pPr indent="-298450" lvl="0" marL="457200" marR="0" rtl="0" algn="l">
              <a:lnSpc>
                <a:spcPct val="115000"/>
              </a:lnSpc>
              <a:spcBef>
                <a:spcPts val="0"/>
              </a:spcBef>
              <a:spcAft>
                <a:spcPts val="0"/>
              </a:spcAft>
              <a:buSzPts val="1100"/>
              <a:buAutoNum type="arabicPeriod"/>
            </a:pPr>
            <a:r>
              <a:rPr lang="en"/>
              <a:t>Enqueue Rear: Add an element to the rear of the deque.</a:t>
            </a:r>
            <a:endParaRPr/>
          </a:p>
          <a:p>
            <a:pPr indent="-298450" lvl="0" marL="457200" marR="0" rtl="0" algn="l">
              <a:lnSpc>
                <a:spcPct val="115000"/>
              </a:lnSpc>
              <a:spcBef>
                <a:spcPts val="0"/>
              </a:spcBef>
              <a:spcAft>
                <a:spcPts val="0"/>
              </a:spcAft>
              <a:buSzPts val="1100"/>
              <a:buAutoNum type="arabicPeriod"/>
            </a:pPr>
            <a:r>
              <a:rPr lang="en"/>
              <a:t>Dequeue Front: Remove an element from the front of the deque.</a:t>
            </a:r>
            <a:endParaRPr/>
          </a:p>
          <a:p>
            <a:pPr indent="-298450" lvl="0" marL="457200" marR="0" rtl="0" algn="l">
              <a:lnSpc>
                <a:spcPct val="115000"/>
              </a:lnSpc>
              <a:spcBef>
                <a:spcPts val="0"/>
              </a:spcBef>
              <a:spcAft>
                <a:spcPts val="0"/>
              </a:spcAft>
              <a:buSzPts val="1100"/>
              <a:buAutoNum type="arabicPeriod"/>
            </a:pPr>
            <a:r>
              <a:rPr lang="en"/>
              <a:t>Dequeue Rear: Remove an element from the rear of the deque.</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restricted</a:t>
            </a:r>
            <a:endParaRPr/>
          </a:p>
        </p:txBody>
      </p:sp>
      <p:sp>
        <p:nvSpPr>
          <p:cNvPr id="199" name="Google Shape;19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type of Queue, the input can be taken from one side only(rear) and deletion of elements can be done from both sides(front and rear). This kind of Queue does not follow FIFO(first in first out).  This queue is used in cases where the consumption of the data needs to be in FIFO order but if there is a need to remove the recently inserted data for some reason and one such case can be irrelevant data, performance issue, etc.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Restricted</a:t>
            </a:r>
            <a:endParaRPr/>
          </a:p>
        </p:txBody>
      </p:sp>
      <p:sp>
        <p:nvSpPr>
          <p:cNvPr id="205" name="Google Shape;20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type of Queue, the input can be taken from both sides(rear and front) and the deletion of the element can be done from only one side(front).  This queue is used in the case where the inputs have some priority order to be executed and the input can be placed even in the first place so that it is executed first.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Priority Queue</a:t>
            </a:r>
            <a:endParaRPr/>
          </a:p>
        </p:txBody>
      </p:sp>
      <p:sp>
        <p:nvSpPr>
          <p:cNvPr id="211" name="Google Shape;21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n"/>
              <a:t>A priority queue is a special type of queue in which each element is associated with a priority and is served according to its priority. There are two types of Priority Queues. They are:</a:t>
            </a:r>
            <a:endParaRPr/>
          </a:p>
          <a:p>
            <a:pPr indent="-298450" lvl="0" marL="457200" marR="0" rtl="0" algn="l">
              <a:lnSpc>
                <a:spcPct val="115000"/>
              </a:lnSpc>
              <a:spcBef>
                <a:spcPts val="1200"/>
              </a:spcBef>
              <a:spcAft>
                <a:spcPts val="0"/>
              </a:spcAft>
              <a:buSzPts val="1100"/>
              <a:buAutoNum type="arabicPeriod"/>
            </a:pPr>
            <a:r>
              <a:rPr lang="en"/>
              <a:t>Ascending Priority Queue: Element can be inserted arbitrarily but only smallest element can be removed. For example, suppose there is an array having elements 4, 2, 8 in the same order. So, while inserting the elements, the insertion will be in the same sequence but while deleting, the order will be 2, 4, 8.</a:t>
            </a:r>
            <a:endParaRPr/>
          </a:p>
          <a:p>
            <a:pPr indent="-298450" lvl="0" marL="457200" marR="0" rtl="0" algn="l">
              <a:lnSpc>
                <a:spcPct val="115000"/>
              </a:lnSpc>
              <a:spcBef>
                <a:spcPts val="0"/>
              </a:spcBef>
              <a:spcAft>
                <a:spcPts val="0"/>
              </a:spcAft>
              <a:buSzPts val="1100"/>
              <a:buAutoNum type="arabicPeriod"/>
            </a:pPr>
            <a:r>
              <a:rPr lang="en"/>
              <a:t>Descending priority Queue: Element can be inserted arbitrarily but only the largest element can be removed first from the given Queue. For example, suppose there is an array having elements 4, 2, 8 in the same order. So, while inserting the elements, the insertion will be in the same sequence but while deleting, the order will be 8, 4, 2.</a:t>
            </a:r>
            <a:endParaRPr sz="1350">
              <a:solidFill>
                <a:srgbClr val="FFFFFF"/>
              </a:solidFill>
              <a:highlight>
                <a:srgbClr val="131417"/>
              </a:highlight>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Circular Queue</a:t>
            </a:r>
            <a:endParaRPr/>
          </a:p>
        </p:txBody>
      </p:sp>
      <p:sp>
        <p:nvSpPr>
          <p:cNvPr id="217" name="Google Shape;217;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a:t> A Circular Queue (or Circular Buffer) is a data structure that allows the queue to wrap around to the beginning once the end is reached, making efficient use of memory. This is achieved by using modular arithmetic to cycle through the array indices in a circular manner.</a:t>
            </a:r>
            <a:endParaRPr/>
          </a:p>
          <a:p>
            <a:pPr indent="0" lvl="0" marL="0" marR="0" rtl="0" algn="l">
              <a:lnSpc>
                <a:spcPct val="115000"/>
              </a:lnSpc>
              <a:spcBef>
                <a:spcPts val="1200"/>
              </a:spcBef>
              <a:spcAft>
                <a:spcPts val="0"/>
              </a:spcAft>
              <a:buNone/>
            </a:pPr>
            <a:r>
              <a:rPr lang="en"/>
              <a:t>Here’s an implementation of a Circular Queue in Python. This implementation uses a fixed-size list, and it uses two pointers (front and rear) to keep track of the start and end of the queue. The % operator ensures that these pointers wrap around to the start of the array when necessary.</a:t>
            </a:r>
            <a:endParaRPr/>
          </a:p>
          <a:p>
            <a:pPr indent="0" lvl="0" marL="0" marR="0" rtl="0" algn="l">
              <a:lnSpc>
                <a:spcPct val="115000"/>
              </a:lnSpc>
              <a:spcBef>
                <a:spcPts val="1200"/>
              </a:spcBef>
              <a:spcAft>
                <a:spcPts val="0"/>
              </a:spcAft>
              <a:buNone/>
            </a:pPr>
            <a:r>
              <a:rPr lang="en"/>
              <a:t>******************************</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Ambiguity for circular Queue</a:t>
            </a:r>
            <a:endParaRPr/>
          </a:p>
        </p:txBody>
      </p:sp>
      <p:sp>
        <p:nvSpPr>
          <p:cNvPr id="223" name="Google Shape;22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
                <a:latin typeface="Arial"/>
                <a:ea typeface="Arial"/>
                <a:cs typeface="Arial"/>
                <a:sym typeface="Arial"/>
              </a:rPr>
              <a:t>Problem with Capacity of 1:</a:t>
            </a:r>
            <a:endParaRPr b="1">
              <a:latin typeface="Arial"/>
              <a:ea typeface="Arial"/>
              <a:cs typeface="Arial"/>
              <a:sym typeface="Arial"/>
            </a:endParaRPr>
          </a:p>
          <a:p>
            <a:pPr indent="-298450" lvl="0" marL="457200" rtl="0" algn="l">
              <a:spcBef>
                <a:spcPts val="1200"/>
              </a:spcBef>
              <a:spcAft>
                <a:spcPts val="0"/>
              </a:spcAft>
              <a:buClr>
                <a:schemeClr val="lt1"/>
              </a:buClr>
              <a:buSzPts val="1100"/>
              <a:buChar char="●"/>
            </a:pPr>
            <a:r>
              <a:rPr lang="en" sz="1100">
                <a:latin typeface="Arial"/>
                <a:ea typeface="Arial"/>
                <a:cs typeface="Arial"/>
                <a:sym typeface="Arial"/>
              </a:rPr>
              <a:t>If the circular queue has a size of 1, both the </a:t>
            </a:r>
            <a:r>
              <a:rPr b="1" lang="en" sz="1100">
                <a:latin typeface="Arial"/>
                <a:ea typeface="Arial"/>
                <a:cs typeface="Arial"/>
                <a:sym typeface="Arial"/>
              </a:rPr>
              <a:t>front</a:t>
            </a:r>
            <a:r>
              <a:rPr lang="en" sz="1100">
                <a:latin typeface="Arial"/>
                <a:ea typeface="Arial"/>
                <a:cs typeface="Arial"/>
                <a:sym typeface="Arial"/>
              </a:rPr>
              <a:t> and </a:t>
            </a:r>
            <a:r>
              <a:rPr b="1" lang="en" sz="1100">
                <a:latin typeface="Arial"/>
                <a:ea typeface="Arial"/>
                <a:cs typeface="Arial"/>
                <a:sym typeface="Arial"/>
              </a:rPr>
              <a:t>rear</a:t>
            </a:r>
            <a:r>
              <a:rPr lang="en" sz="1100">
                <a:latin typeface="Arial"/>
                <a:ea typeface="Arial"/>
                <a:cs typeface="Arial"/>
                <a:sym typeface="Arial"/>
              </a:rPr>
              <a:t> pointers would point to the same index when the queue is both </a:t>
            </a:r>
            <a:r>
              <a:rPr b="1" lang="en" sz="1100">
                <a:latin typeface="Arial"/>
                <a:ea typeface="Arial"/>
                <a:cs typeface="Arial"/>
                <a:sym typeface="Arial"/>
              </a:rPr>
              <a:t>empty</a:t>
            </a:r>
            <a:r>
              <a:rPr lang="en" sz="1100">
                <a:latin typeface="Arial"/>
                <a:ea typeface="Arial"/>
                <a:cs typeface="Arial"/>
                <a:sym typeface="Arial"/>
              </a:rPr>
              <a:t> and </a:t>
            </a:r>
            <a:r>
              <a:rPr b="1" lang="en" sz="1100">
                <a:latin typeface="Arial"/>
                <a:ea typeface="Arial"/>
                <a:cs typeface="Arial"/>
                <a:sym typeface="Arial"/>
              </a:rPr>
              <a:t>full</a:t>
            </a:r>
            <a:r>
              <a:rPr lang="en" sz="1100">
                <a:latin typeface="Arial"/>
                <a:ea typeface="Arial"/>
                <a:cs typeface="Arial"/>
                <a:sym typeface="Arial"/>
              </a:rPr>
              <a:t>, making it impossible to distinguish between the two states.</a:t>
            </a:r>
            <a:endParaRPr sz="1100">
              <a:latin typeface="Arial"/>
              <a:ea typeface="Arial"/>
              <a:cs typeface="Arial"/>
              <a:sym typeface="Arial"/>
            </a:endParaRPr>
          </a:p>
          <a:p>
            <a:pPr indent="0" lvl="0" marL="0" rtl="0" algn="l">
              <a:spcBef>
                <a:spcPts val="1400"/>
              </a:spcBef>
              <a:spcAft>
                <a:spcPts val="0"/>
              </a:spcAft>
              <a:buNone/>
            </a:pPr>
            <a:r>
              <a:rPr b="1" lang="en">
                <a:latin typeface="Arial"/>
                <a:ea typeface="Arial"/>
                <a:cs typeface="Arial"/>
                <a:sym typeface="Arial"/>
              </a:rPr>
              <a:t>Minimum Practical Capacity = 2:</a:t>
            </a:r>
            <a:endParaRPr b="1">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With a capacity of 2, you can have at least one element in the queue and still have space to handle the wraparound behavior properly. The queue will:</a:t>
            </a:r>
            <a:endParaRPr sz="1100">
              <a:latin typeface="Arial"/>
              <a:ea typeface="Arial"/>
              <a:cs typeface="Arial"/>
              <a:sym typeface="Arial"/>
            </a:endParaRPr>
          </a:p>
          <a:p>
            <a:pPr indent="-298450" lvl="0" marL="457200" rtl="0" algn="l">
              <a:spcBef>
                <a:spcPts val="1200"/>
              </a:spcBef>
              <a:spcAft>
                <a:spcPts val="0"/>
              </a:spcAft>
              <a:buClr>
                <a:schemeClr val="lt1"/>
              </a:buClr>
              <a:buSzPts val="1100"/>
              <a:buChar char="●"/>
            </a:pPr>
            <a:r>
              <a:rPr lang="en" sz="1100">
                <a:latin typeface="Arial"/>
                <a:ea typeface="Arial"/>
                <a:cs typeface="Arial"/>
                <a:sym typeface="Arial"/>
              </a:rPr>
              <a:t>Start with an empty state </a:t>
            </a:r>
            <a:r>
              <a:rPr lang="en" sz="1100">
                <a:solidFill>
                  <a:srgbClr val="00FFFF"/>
                </a:solidFill>
                <a:latin typeface="Arial"/>
                <a:ea typeface="Arial"/>
                <a:cs typeface="Arial"/>
                <a:sym typeface="Arial"/>
              </a:rPr>
              <a:t>(</a:t>
            </a:r>
            <a:r>
              <a:rPr lang="en" sz="1100">
                <a:solidFill>
                  <a:srgbClr val="00FFFF"/>
                </a:solidFill>
                <a:latin typeface="Roboto Mono"/>
                <a:ea typeface="Roboto Mono"/>
                <a:cs typeface="Roboto Mono"/>
                <a:sym typeface="Roboto Mono"/>
              </a:rPr>
              <a:t>front == -1</a:t>
            </a:r>
            <a:r>
              <a:rPr lang="en" sz="1100">
                <a:latin typeface="Arial"/>
                <a:ea typeface="Arial"/>
                <a:cs typeface="Arial"/>
                <a:sym typeface="Arial"/>
              </a:rPr>
              <a:t> and </a:t>
            </a:r>
            <a:r>
              <a:rPr lang="en" sz="1100">
                <a:solidFill>
                  <a:srgbClr val="00FFFF"/>
                </a:solidFill>
                <a:latin typeface="Arial"/>
                <a:ea typeface="Arial"/>
                <a:cs typeface="Arial"/>
                <a:sym typeface="Arial"/>
              </a:rPr>
              <a:t>rear == -1</a:t>
            </a:r>
            <a:r>
              <a:rPr lang="en" sz="1100">
                <a:latin typeface="Arial"/>
                <a:ea typeface="Arial"/>
                <a:cs typeface="Arial"/>
                <a:sym typeface="Arial"/>
              </a:rPr>
              <a:t> or</a:t>
            </a:r>
            <a:r>
              <a:rPr lang="en" sz="1100">
                <a:solidFill>
                  <a:srgbClr val="00FFFF"/>
                </a:solidFill>
                <a:latin typeface="Arial"/>
                <a:ea typeface="Arial"/>
                <a:cs typeface="Arial"/>
                <a:sym typeface="Arial"/>
              </a:rPr>
              <a:t> front == rear</a:t>
            </a:r>
            <a:r>
              <a:rPr lang="en"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Clr>
                <a:schemeClr val="lt1"/>
              </a:buClr>
              <a:buSzPts val="1100"/>
              <a:buChar char="●"/>
            </a:pPr>
            <a:r>
              <a:rPr lang="en" sz="1100">
                <a:latin typeface="Arial"/>
                <a:ea typeface="Arial"/>
                <a:cs typeface="Arial"/>
                <a:sym typeface="Arial"/>
              </a:rPr>
              <a:t>Distinguish between an empty and a full queue by using a simple check like:</a:t>
            </a:r>
            <a:endParaRPr sz="1100">
              <a:latin typeface="Arial"/>
              <a:ea typeface="Arial"/>
              <a:cs typeface="Arial"/>
              <a:sym typeface="Arial"/>
            </a:endParaRPr>
          </a:p>
          <a:p>
            <a:pPr indent="-298450" lvl="1" marL="914400" rtl="0" algn="l">
              <a:spcBef>
                <a:spcPts val="0"/>
              </a:spcBef>
              <a:spcAft>
                <a:spcPts val="0"/>
              </a:spcAft>
              <a:buClr>
                <a:schemeClr val="lt1"/>
              </a:buClr>
              <a:buSzPts val="1100"/>
              <a:buAutoNum type="alphaLcPeriod"/>
            </a:pPr>
            <a:r>
              <a:rPr lang="en">
                <a:latin typeface="Arial"/>
                <a:ea typeface="Arial"/>
                <a:cs typeface="Arial"/>
                <a:sym typeface="Arial"/>
              </a:rPr>
              <a:t>Empty condition: </a:t>
            </a:r>
            <a:r>
              <a:rPr lang="en">
                <a:solidFill>
                  <a:srgbClr val="00FFFF"/>
                </a:solidFill>
                <a:latin typeface="Arial"/>
                <a:ea typeface="Arial"/>
                <a:cs typeface="Arial"/>
                <a:sym typeface="Arial"/>
              </a:rPr>
              <a:t>front == -</a:t>
            </a:r>
            <a:r>
              <a:rPr lang="en">
                <a:latin typeface="Roboto Mono"/>
                <a:ea typeface="Roboto Mono"/>
                <a:cs typeface="Roboto Mono"/>
                <a:sym typeface="Roboto Mono"/>
              </a:rPr>
              <a:t>1</a:t>
            </a:r>
            <a:r>
              <a:rPr lang="en">
                <a:latin typeface="Arial"/>
                <a:ea typeface="Arial"/>
                <a:cs typeface="Arial"/>
                <a:sym typeface="Arial"/>
              </a:rPr>
              <a:t>.</a:t>
            </a:r>
            <a:endParaRPr>
              <a:latin typeface="Arial"/>
              <a:ea typeface="Arial"/>
              <a:cs typeface="Arial"/>
              <a:sym typeface="Arial"/>
            </a:endParaRPr>
          </a:p>
          <a:p>
            <a:pPr indent="-298450" lvl="1" marL="914400" rtl="0" algn="l">
              <a:spcBef>
                <a:spcPts val="0"/>
              </a:spcBef>
              <a:spcAft>
                <a:spcPts val="0"/>
              </a:spcAft>
              <a:buClr>
                <a:schemeClr val="lt1"/>
              </a:buClr>
              <a:buSzPts val="1100"/>
              <a:buAutoNum type="alphaLcPeriod"/>
            </a:pPr>
            <a:r>
              <a:rPr lang="en">
                <a:latin typeface="Arial"/>
                <a:ea typeface="Arial"/>
                <a:cs typeface="Arial"/>
                <a:sym typeface="Arial"/>
              </a:rPr>
              <a:t>Full condition: </a:t>
            </a:r>
            <a:r>
              <a:rPr lang="en">
                <a:solidFill>
                  <a:srgbClr val="00FFFF"/>
                </a:solidFill>
                <a:latin typeface="Arial"/>
                <a:ea typeface="Arial"/>
                <a:cs typeface="Arial"/>
                <a:sym typeface="Arial"/>
              </a:rPr>
              <a:t>(rear + 1) % capacity == front.</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562225"/>
            <a:ext cx="7038900" cy="39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highlight>
                  <a:schemeClr val="dk1"/>
                </a:highlight>
                <a:latin typeface="Nunito"/>
                <a:ea typeface="Nunito"/>
                <a:cs typeface="Nunito"/>
                <a:sym typeface="Nunito"/>
              </a:rPr>
              <a:t>Queue Data Structure </a:t>
            </a:r>
            <a:r>
              <a:rPr lang="en" sz="1350">
                <a:highlight>
                  <a:schemeClr val="dk1"/>
                </a:highlight>
                <a:latin typeface="Nunito"/>
                <a:ea typeface="Nunito"/>
                <a:cs typeface="Nunito"/>
                <a:sym typeface="Nunito"/>
              </a:rPr>
              <a:t>is a </a:t>
            </a:r>
            <a:r>
              <a:rPr lang="en" sz="1350" u="sng">
                <a:highlight>
                  <a:schemeClr val="dk1"/>
                </a:highlight>
                <a:latin typeface="Nunito"/>
                <a:ea typeface="Nunito"/>
                <a:cs typeface="Nunito"/>
                <a:sym typeface="Nunito"/>
                <a:hlinkClick r:id="rId3"/>
              </a:rPr>
              <a:t>linear data structure</a:t>
            </a:r>
            <a:r>
              <a:rPr lang="en" sz="1350">
                <a:highlight>
                  <a:schemeClr val="dk1"/>
                </a:highlight>
                <a:latin typeface="Nunito"/>
                <a:ea typeface="Nunito"/>
                <a:cs typeface="Nunito"/>
                <a:sym typeface="Nunito"/>
              </a:rPr>
              <a:t> that is open at both ends and the operations are performed in </a:t>
            </a:r>
            <a:r>
              <a:rPr lang="en" sz="1350" u="sng">
                <a:highlight>
                  <a:schemeClr val="dk1"/>
                </a:highlight>
                <a:latin typeface="Nunito"/>
                <a:ea typeface="Nunito"/>
                <a:cs typeface="Nunito"/>
                <a:sym typeface="Nunito"/>
                <a:hlinkClick r:id="rId4"/>
              </a:rPr>
              <a:t>First In First Out (FIFO)</a:t>
            </a:r>
            <a:r>
              <a:rPr lang="en" sz="1350">
                <a:highlight>
                  <a:schemeClr val="dk1"/>
                </a:highlight>
                <a:latin typeface="Nunito"/>
                <a:ea typeface="Nunito"/>
                <a:cs typeface="Nunito"/>
                <a:sym typeface="Nunito"/>
              </a:rPr>
              <a:t> order.</a:t>
            </a:r>
            <a:endParaRPr sz="1350">
              <a:highlight>
                <a:schemeClr val="dk1"/>
              </a:highlight>
              <a:latin typeface="Nunito"/>
              <a:ea typeface="Nunito"/>
              <a:cs typeface="Nunito"/>
              <a:sym typeface="Nunito"/>
            </a:endParaRPr>
          </a:p>
          <a:p>
            <a:pPr indent="0" lvl="0" marL="0" rtl="0" algn="l">
              <a:spcBef>
                <a:spcPts val="1200"/>
              </a:spcBef>
              <a:spcAft>
                <a:spcPts val="0"/>
              </a:spcAft>
              <a:buNone/>
            </a:pPr>
            <a:r>
              <a:t/>
            </a:r>
            <a:endParaRPr sz="1350">
              <a:highlight>
                <a:schemeClr val="dk1"/>
              </a:highlight>
              <a:latin typeface="Nunito"/>
              <a:ea typeface="Nunito"/>
              <a:cs typeface="Nunito"/>
              <a:sym typeface="Nunito"/>
            </a:endParaRPr>
          </a:p>
          <a:p>
            <a:pPr indent="0" lvl="0" marL="0" rtl="0" algn="l">
              <a:spcBef>
                <a:spcPts val="1200"/>
              </a:spcBef>
              <a:spcAft>
                <a:spcPts val="1200"/>
              </a:spcAft>
              <a:buNone/>
            </a:pPr>
            <a:r>
              <a:rPr lang="en" sz="1350">
                <a:highlight>
                  <a:schemeClr val="dk1"/>
                </a:highlight>
                <a:latin typeface="Nunito"/>
                <a:ea typeface="Nunito"/>
                <a:cs typeface="Nunito"/>
                <a:sym typeface="Nunito"/>
              </a:rPr>
              <a:t>We define a queue to be a list in which all additions to the list are made at one end (</a:t>
            </a:r>
            <a:r>
              <a:rPr b="1" lang="en" sz="1350">
                <a:highlight>
                  <a:schemeClr val="dk1"/>
                </a:highlight>
                <a:latin typeface="Nunito"/>
                <a:ea typeface="Nunito"/>
                <a:cs typeface="Nunito"/>
                <a:sym typeface="Nunito"/>
              </a:rPr>
              <a:t>back of the queue</a:t>
            </a:r>
            <a:r>
              <a:rPr lang="en" sz="1350">
                <a:highlight>
                  <a:schemeClr val="dk1"/>
                </a:highlight>
                <a:latin typeface="Nunito"/>
                <a:ea typeface="Nunito"/>
                <a:cs typeface="Nunito"/>
                <a:sym typeface="Nunito"/>
              </a:rPr>
              <a:t>), and all deletions from the list are made at the other end(</a:t>
            </a:r>
            <a:r>
              <a:rPr b="1" lang="en" sz="1350">
                <a:highlight>
                  <a:schemeClr val="dk1"/>
                </a:highlight>
                <a:latin typeface="Nunito"/>
                <a:ea typeface="Nunito"/>
                <a:cs typeface="Nunito"/>
                <a:sym typeface="Nunito"/>
              </a:rPr>
              <a:t>front of the queue</a:t>
            </a:r>
            <a:r>
              <a:rPr lang="en" sz="1350">
                <a:highlight>
                  <a:schemeClr val="dk1"/>
                </a:highlight>
                <a:latin typeface="Nunito"/>
                <a:ea typeface="Nunito"/>
                <a:cs typeface="Nunito"/>
                <a:sym typeface="Nunito"/>
              </a:rPr>
              <a:t>).  The element which is first pushed into the order, the delete operation is first performed on that.</a:t>
            </a:r>
            <a:endParaRPr sz="1350">
              <a:highlight>
                <a:schemeClr val="dk1"/>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1757363" y="800100"/>
            <a:ext cx="5629275" cy="354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Operations in Queue</a:t>
            </a:r>
            <a:endParaRPr/>
          </a:p>
        </p:txBody>
      </p:sp>
      <p:sp>
        <p:nvSpPr>
          <p:cNvPr id="151" name="Google Shape;15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358140" lvl="0" marL="457200" marR="0" rtl="0" algn="l">
              <a:lnSpc>
                <a:spcPct val="100000"/>
              </a:lnSpc>
              <a:spcBef>
                <a:spcPts val="0"/>
              </a:spcBef>
              <a:spcAft>
                <a:spcPts val="0"/>
              </a:spcAft>
              <a:buSzPct val="100000"/>
              <a:buFont typeface="Montserrat"/>
              <a:buAutoNum type="arabicPeriod"/>
            </a:pPr>
            <a:r>
              <a:rPr b="1" lang="en" sz="2400">
                <a:solidFill>
                  <a:srgbClr val="00FFFF"/>
                </a:solidFill>
                <a:latin typeface="Montserrat"/>
                <a:ea typeface="Montserrat"/>
                <a:cs typeface="Montserrat"/>
                <a:sym typeface="Montserrat"/>
              </a:rPr>
              <a:t>Enqueue</a:t>
            </a:r>
            <a:r>
              <a:rPr lang="en" sz="2400">
                <a:latin typeface="Montserrat"/>
                <a:ea typeface="Montserrat"/>
                <a:cs typeface="Montserrat"/>
                <a:sym typeface="Montserrat"/>
              </a:rPr>
              <a:t>: Adds (or stores) an element to the end of the queue..</a:t>
            </a:r>
            <a:endParaRPr sz="2400">
              <a:latin typeface="Montserrat"/>
              <a:ea typeface="Montserrat"/>
              <a:cs typeface="Montserrat"/>
              <a:sym typeface="Montserrat"/>
            </a:endParaRPr>
          </a:p>
          <a:p>
            <a:pPr indent="-358140" lvl="0" marL="457200" marR="0" rtl="0" algn="l">
              <a:lnSpc>
                <a:spcPct val="100000"/>
              </a:lnSpc>
              <a:spcBef>
                <a:spcPts val="0"/>
              </a:spcBef>
              <a:spcAft>
                <a:spcPts val="0"/>
              </a:spcAft>
              <a:buSzPct val="100000"/>
              <a:buFont typeface="Montserrat"/>
              <a:buAutoNum type="arabicPeriod"/>
            </a:pPr>
            <a:r>
              <a:rPr b="1" lang="en" sz="2400">
                <a:solidFill>
                  <a:srgbClr val="00FFFF"/>
                </a:solidFill>
                <a:latin typeface="Montserrat"/>
                <a:ea typeface="Montserrat"/>
                <a:cs typeface="Montserrat"/>
                <a:sym typeface="Montserrat"/>
              </a:rPr>
              <a:t>Dequeue</a:t>
            </a:r>
            <a:r>
              <a:rPr lang="en" sz="2400">
                <a:latin typeface="Montserrat"/>
                <a:ea typeface="Montserrat"/>
                <a:cs typeface="Montserrat"/>
                <a:sym typeface="Montserrat"/>
              </a:rPr>
              <a:t>: Removal of elements from the queue.</a:t>
            </a:r>
            <a:endParaRPr sz="2400">
              <a:latin typeface="Montserrat"/>
              <a:ea typeface="Montserrat"/>
              <a:cs typeface="Montserrat"/>
              <a:sym typeface="Montserrat"/>
            </a:endParaRPr>
          </a:p>
          <a:p>
            <a:pPr indent="-358140" lvl="0" marL="457200" marR="0" rtl="0" algn="l">
              <a:lnSpc>
                <a:spcPct val="100000"/>
              </a:lnSpc>
              <a:spcBef>
                <a:spcPts val="0"/>
              </a:spcBef>
              <a:spcAft>
                <a:spcPts val="0"/>
              </a:spcAft>
              <a:buSzPct val="100000"/>
              <a:buFont typeface="Montserrat"/>
              <a:buAutoNum type="arabicPeriod"/>
            </a:pPr>
            <a:r>
              <a:rPr b="1" lang="en" sz="2400">
                <a:solidFill>
                  <a:srgbClr val="00FFFF"/>
                </a:solidFill>
                <a:latin typeface="Montserrat"/>
                <a:ea typeface="Montserrat"/>
                <a:cs typeface="Montserrat"/>
                <a:sym typeface="Montserrat"/>
              </a:rPr>
              <a:t>Peek or front</a:t>
            </a:r>
            <a:r>
              <a:rPr b="1" lang="en" sz="2400">
                <a:latin typeface="Montserrat"/>
                <a:ea typeface="Montserrat"/>
                <a:cs typeface="Montserrat"/>
                <a:sym typeface="Montserrat"/>
              </a:rPr>
              <a:t>:</a:t>
            </a:r>
            <a:r>
              <a:rPr lang="en" sz="2400">
                <a:latin typeface="Montserrat"/>
                <a:ea typeface="Montserrat"/>
                <a:cs typeface="Montserrat"/>
                <a:sym typeface="Montserrat"/>
              </a:rPr>
              <a:t> Acquires the data element available at the front node of the queue without deleting it.</a:t>
            </a:r>
            <a:endParaRPr sz="2400">
              <a:latin typeface="Montserrat"/>
              <a:ea typeface="Montserrat"/>
              <a:cs typeface="Montserrat"/>
              <a:sym typeface="Montserrat"/>
            </a:endParaRPr>
          </a:p>
          <a:p>
            <a:pPr indent="-358140" lvl="0" marL="457200" marR="0" rtl="0" algn="l">
              <a:lnSpc>
                <a:spcPct val="100000"/>
              </a:lnSpc>
              <a:spcBef>
                <a:spcPts val="0"/>
              </a:spcBef>
              <a:spcAft>
                <a:spcPts val="0"/>
              </a:spcAft>
              <a:buSzPct val="100000"/>
              <a:buFont typeface="Montserrat"/>
              <a:buAutoNum type="arabicPeriod"/>
            </a:pPr>
            <a:r>
              <a:rPr b="1" lang="en" sz="2400">
                <a:solidFill>
                  <a:srgbClr val="00FFFF"/>
                </a:solidFill>
                <a:latin typeface="Montserrat"/>
                <a:ea typeface="Montserrat"/>
                <a:cs typeface="Montserrat"/>
                <a:sym typeface="Montserrat"/>
              </a:rPr>
              <a:t>rear</a:t>
            </a:r>
            <a:r>
              <a:rPr lang="en" sz="2400">
                <a:latin typeface="Montserrat"/>
                <a:ea typeface="Montserrat"/>
                <a:cs typeface="Montserrat"/>
                <a:sym typeface="Montserrat"/>
              </a:rPr>
              <a:t>: This operation returns the element at the rear end without removing it.</a:t>
            </a:r>
            <a:endParaRPr sz="2400">
              <a:latin typeface="Montserrat"/>
              <a:ea typeface="Montserrat"/>
              <a:cs typeface="Montserrat"/>
              <a:sym typeface="Montserrat"/>
            </a:endParaRPr>
          </a:p>
          <a:p>
            <a:pPr indent="-358140" lvl="0" marL="457200" marR="0" rtl="0" algn="l">
              <a:lnSpc>
                <a:spcPct val="100000"/>
              </a:lnSpc>
              <a:spcBef>
                <a:spcPts val="0"/>
              </a:spcBef>
              <a:spcAft>
                <a:spcPts val="0"/>
              </a:spcAft>
              <a:buSzPct val="100000"/>
              <a:buFont typeface="Montserrat"/>
              <a:buAutoNum type="arabicPeriod"/>
            </a:pPr>
            <a:r>
              <a:rPr b="1" lang="en" sz="2400">
                <a:solidFill>
                  <a:srgbClr val="00FFFF"/>
                </a:solidFill>
                <a:latin typeface="Montserrat"/>
                <a:ea typeface="Montserrat"/>
                <a:cs typeface="Montserrat"/>
                <a:sym typeface="Montserrat"/>
              </a:rPr>
              <a:t>isFull</a:t>
            </a:r>
            <a:r>
              <a:rPr lang="en" sz="2400">
                <a:latin typeface="Montserrat"/>
                <a:ea typeface="Montserrat"/>
                <a:cs typeface="Montserrat"/>
                <a:sym typeface="Montserrat"/>
              </a:rPr>
              <a:t>: Validates if the queue is full.</a:t>
            </a:r>
            <a:endParaRPr sz="2400">
              <a:latin typeface="Montserrat"/>
              <a:ea typeface="Montserrat"/>
              <a:cs typeface="Montserrat"/>
              <a:sym typeface="Montserrat"/>
            </a:endParaRPr>
          </a:p>
          <a:p>
            <a:pPr indent="-358140" lvl="0" marL="457200" marR="0" rtl="0" algn="l">
              <a:lnSpc>
                <a:spcPct val="100000"/>
              </a:lnSpc>
              <a:spcBef>
                <a:spcPts val="0"/>
              </a:spcBef>
              <a:spcAft>
                <a:spcPts val="0"/>
              </a:spcAft>
              <a:buSzPct val="100000"/>
              <a:buFont typeface="Montserrat"/>
              <a:buAutoNum type="arabicPeriod"/>
            </a:pPr>
            <a:r>
              <a:rPr b="1" lang="en" sz="2400">
                <a:solidFill>
                  <a:srgbClr val="00FFFF"/>
                </a:solidFill>
                <a:latin typeface="Montserrat"/>
                <a:ea typeface="Montserrat"/>
                <a:cs typeface="Montserrat"/>
                <a:sym typeface="Montserrat"/>
              </a:rPr>
              <a:t>isEmpty</a:t>
            </a:r>
            <a:r>
              <a:rPr lang="en" sz="2400">
                <a:latin typeface="Montserrat"/>
                <a:ea typeface="Montserrat"/>
                <a:cs typeface="Montserrat"/>
                <a:sym typeface="Montserrat"/>
              </a:rPr>
              <a:t>: Checks if the queue is empty.</a:t>
            </a:r>
            <a:endParaRPr sz="2400">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Enqueue Algorithm</a:t>
            </a:r>
            <a:endParaRPr/>
          </a:p>
        </p:txBody>
      </p:sp>
      <p:sp>
        <p:nvSpPr>
          <p:cNvPr id="157" name="Google Shape;157;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Enqueue Operation Queues maintain two data pointers, front and rear. Therefore, its operations are comparatively difficult to implement than that of stacks. The following steps should be taken to enqueue (insert) data into a queue − </a:t>
            </a:r>
            <a:endParaRPr/>
          </a:p>
          <a:p>
            <a:pPr indent="0" lvl="0" marL="0" rtl="0" algn="l">
              <a:spcBef>
                <a:spcPts val="1200"/>
              </a:spcBef>
              <a:spcAft>
                <a:spcPts val="0"/>
              </a:spcAft>
              <a:buNone/>
            </a:pPr>
            <a:r>
              <a:rPr lang="en"/>
              <a:t>Step 1 − Check if the queue is full. </a:t>
            </a:r>
            <a:endParaRPr/>
          </a:p>
          <a:p>
            <a:pPr indent="0" lvl="0" marL="0" rtl="0" algn="l">
              <a:spcBef>
                <a:spcPts val="1200"/>
              </a:spcBef>
              <a:spcAft>
                <a:spcPts val="0"/>
              </a:spcAft>
              <a:buNone/>
            </a:pPr>
            <a:r>
              <a:rPr lang="en"/>
              <a:t>Step 2 − If the queue is full, produce overflow error and exit. </a:t>
            </a:r>
            <a:endParaRPr/>
          </a:p>
          <a:p>
            <a:pPr indent="0" lvl="0" marL="0" rtl="0" algn="l">
              <a:spcBef>
                <a:spcPts val="1200"/>
              </a:spcBef>
              <a:spcAft>
                <a:spcPts val="0"/>
              </a:spcAft>
              <a:buNone/>
            </a:pPr>
            <a:r>
              <a:rPr lang="en"/>
              <a:t>Step 3 − If the queue is not full, increment rear pointer to point the next empty space. </a:t>
            </a:r>
            <a:endParaRPr/>
          </a:p>
          <a:p>
            <a:pPr indent="0" lvl="0" marL="0" rtl="0" algn="l">
              <a:spcBef>
                <a:spcPts val="1200"/>
              </a:spcBef>
              <a:spcAft>
                <a:spcPts val="0"/>
              </a:spcAft>
              <a:buNone/>
            </a:pPr>
            <a:r>
              <a:rPr lang="en"/>
              <a:t>Step 4 − Add data element to the queue location, where the rear is pointing. </a:t>
            </a:r>
            <a:endParaRPr/>
          </a:p>
          <a:p>
            <a:pPr indent="0" lvl="0" marL="0" rtl="0" algn="l">
              <a:spcBef>
                <a:spcPts val="1200"/>
              </a:spcBef>
              <a:spcAft>
                <a:spcPts val="1200"/>
              </a:spcAft>
              <a:buNone/>
            </a:pPr>
            <a:r>
              <a:rPr lang="en"/>
              <a:t>Step 5 − return success.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t>
            </a:r>
            <a:r>
              <a:rPr lang="en"/>
              <a:t>queue Algorithm</a:t>
            </a:r>
            <a:endParaRPr/>
          </a:p>
        </p:txBody>
      </p:sp>
      <p:sp>
        <p:nvSpPr>
          <p:cNvPr id="163" name="Google Shape;163;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Accessing data from the queue is a process of two tasks − access the data where front is pointing and remove the data after access. The following steps are taken to perform dequeue operation − </a:t>
            </a:r>
            <a:endParaRPr/>
          </a:p>
          <a:p>
            <a:pPr indent="0" lvl="0" marL="0" rtl="0" algn="l">
              <a:spcBef>
                <a:spcPts val="1200"/>
              </a:spcBef>
              <a:spcAft>
                <a:spcPts val="0"/>
              </a:spcAft>
              <a:buNone/>
            </a:pPr>
            <a:r>
              <a:rPr lang="en"/>
              <a:t>Step 1 − Check if the queue is empty. </a:t>
            </a:r>
            <a:endParaRPr/>
          </a:p>
          <a:p>
            <a:pPr indent="0" lvl="0" marL="0" rtl="0" algn="l">
              <a:spcBef>
                <a:spcPts val="1200"/>
              </a:spcBef>
              <a:spcAft>
                <a:spcPts val="0"/>
              </a:spcAft>
              <a:buNone/>
            </a:pPr>
            <a:r>
              <a:rPr lang="en"/>
              <a:t>Step 2 − If the queue is empty, produce underflow error and exit. </a:t>
            </a:r>
            <a:endParaRPr/>
          </a:p>
          <a:p>
            <a:pPr indent="0" lvl="0" marL="0" rtl="0" algn="l">
              <a:spcBef>
                <a:spcPts val="1200"/>
              </a:spcBef>
              <a:spcAft>
                <a:spcPts val="0"/>
              </a:spcAft>
              <a:buNone/>
            </a:pPr>
            <a:r>
              <a:rPr lang="en"/>
              <a:t>Step 3 − If the queue is not empty, access the data where front is pointing. </a:t>
            </a:r>
            <a:endParaRPr/>
          </a:p>
          <a:p>
            <a:pPr indent="0" lvl="0" marL="0" rtl="0" algn="l">
              <a:spcBef>
                <a:spcPts val="1200"/>
              </a:spcBef>
              <a:spcAft>
                <a:spcPts val="0"/>
              </a:spcAft>
              <a:buNone/>
            </a:pPr>
            <a:r>
              <a:rPr lang="en"/>
              <a:t>Step 4 − Increment front pointer to point to the next available data element. Step </a:t>
            </a:r>
            <a:endParaRPr/>
          </a:p>
          <a:p>
            <a:pPr indent="0" lvl="0" marL="0" rtl="0" algn="l">
              <a:spcBef>
                <a:spcPts val="1200"/>
              </a:spcBef>
              <a:spcAft>
                <a:spcPts val="1200"/>
              </a:spcAft>
              <a:buNone/>
            </a:pPr>
            <a:r>
              <a:rPr lang="en"/>
              <a:t>5 − Return success.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Peek Algorithm</a:t>
            </a:r>
            <a:endParaRPr/>
          </a:p>
        </p:txBody>
      </p:sp>
      <p:sp>
        <p:nvSpPr>
          <p:cNvPr id="169" name="Google Shape;16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function function helps to see the data at the front of the queue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Rear Algorithm</a:t>
            </a:r>
            <a:endParaRPr/>
          </a:p>
        </p:txBody>
      </p:sp>
      <p:sp>
        <p:nvSpPr>
          <p:cNvPr id="175" name="Google Shape;17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function function helps to see the data at the </a:t>
            </a:r>
            <a:r>
              <a:rPr lang="en"/>
              <a:t>rear</a:t>
            </a:r>
            <a:r>
              <a:rPr lang="en"/>
              <a:t> of the queue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a:t>isFull Algorithm</a:t>
            </a:r>
            <a:endParaRPr/>
          </a:p>
        </p:txBody>
      </p:sp>
      <p:sp>
        <p:nvSpPr>
          <p:cNvPr id="181" name="Google Shape;18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are using single dimension dimension array to implement queue, we just check for the rear pointer pointer to reach at MAXSIZE MAXSIZE to determine determine that the queue is full. </a:t>
            </a:r>
            <a:endParaRPr/>
          </a:p>
          <a:p>
            <a:pPr indent="0" lvl="0" marL="0" rtl="0" algn="l">
              <a:spcBef>
                <a:spcPts val="1200"/>
              </a:spcBef>
              <a:spcAft>
                <a:spcPts val="1200"/>
              </a:spcAft>
              <a:buNone/>
            </a:pPr>
            <a:r>
              <a:rPr lang="en"/>
              <a:t>Check the size of queue with </a:t>
            </a:r>
            <a:r>
              <a:rPr lang="en"/>
              <a:t>max capacity, and return boolean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