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707-6744-7F12-7157-9B1CD6D2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305A0-3C10-2985-E657-A2823C2B0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B27E-2C48-CF2A-BDEB-F83B4D35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526E-5B41-E3E7-B9AC-2E7CF588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56302-7F8A-A0B7-1EDC-BEF3A1C0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9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F0F-C336-5224-DF09-20B34AA7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2F119-D2B7-D78A-6354-78BDB54A4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57E4-3DE7-6570-8991-E6479030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0E7E-C241-A47A-C7C1-123CDF9F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971B-BA88-D56A-03CD-CDC71854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77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D8401-7675-2E46-69B3-DDEDDD02D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260AF-664A-A608-62BA-355FD80E1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3A1C-647E-4A23-5604-9679D499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6A96-90CB-EE17-A91E-02F37492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2135-F8E5-1747-5809-42444516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3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5508-2DE6-39D3-1075-1E1D302A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4EBB-C300-000E-5042-F09E6E19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D15E-C1AD-98D2-0861-1A89B167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9635-B9F9-0345-90ED-F8B7450D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2A20-FEB4-27AB-8DF5-6E3B55A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00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9053-A8CE-BC1E-E9A5-9A7CAD13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1D51A-5BB0-1EB8-FA19-C6161758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4AEC-B177-56CD-8344-2DAA8B18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8E32-B60B-C6E7-F5C9-E7FC7357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A693-F598-DB7B-F954-DF2906F6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D8E8-2DC5-6B76-2EB3-B01DA424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3953-81E3-60BE-132B-3702A836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22782-4D36-B3E6-645C-A0464A84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3378-DDFA-697C-ADFD-A3F1821C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9EAE7-4169-109F-B8FF-6B8A3D5C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91DE-EA06-6009-6A76-1D405EAF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7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B8CD-6DA0-A38E-11B6-54C69F84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0226-CB4B-2C60-200D-868D07FF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0CFB3-F88D-A18F-DA5F-0175215CA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A8747-8600-C360-9014-3376117CC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155B0-F6CA-0692-82D7-DC6054B18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37D72-6323-8F6C-AE08-5489E839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5CA82-E56C-2265-0EDE-07990DC4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145D6-5307-04DD-A8C5-165E52F1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61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F2C9-BA7D-49E2-32F2-22E3D415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D0CDA-8BAA-D7B5-80B8-F7932648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A4FA6-4355-0964-4120-8526625D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A738A-8A8C-32EC-5EAD-7B259228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00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C2845-0714-AE8C-59BE-223E1AB7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A1AD6-5A1F-66A9-28FF-D2BA59AB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595DA-D76C-9A13-A342-65199699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4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690A-7D5D-934C-2363-E5B9BC0E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F5EA-44C2-EBBF-CFE4-3DD121A1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5949-7E46-04C0-7EB4-C65F90242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B21B8-52BA-AD2F-7EB5-8CABDB9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F22B3-30AC-CD9E-7249-4D6374BE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A68A-5076-8BE5-14DF-28051F48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6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648F-9E0B-551F-3C52-BF13967D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1B618-7A8A-449A-54AD-CA3E6EB8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F3454-5103-38EA-FB2D-0DB8CA30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C058-5660-7DE8-0003-80335A78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4ACF5-162B-E520-C482-3EA6871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37D2-A851-31F7-A5AD-CDA55C1C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2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B8955-5A0A-89F0-17FF-D6A7F396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19AE-73D3-D2F2-EAF2-E79EA872D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61E3-B5C8-D768-5183-5C29DEC1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99ABA-128E-467A-B487-1017EBCB134E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F835-1F90-A022-B776-F8A173972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61A3-18AA-7B98-9F83-15CCE719E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5DBCF-35DB-441E-9678-390A2446E4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47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F37281-9D2D-2499-49E4-11B0C62E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069" y="436729"/>
            <a:ext cx="1760118" cy="1764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54681-5B57-FC88-A918-84E402DBB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69" y="436729"/>
            <a:ext cx="1885776" cy="1767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D9E81-0242-C20A-34DD-67BA756667BA}"/>
              </a:ext>
            </a:extLst>
          </p:cNvPr>
          <p:cNvSpPr txBox="1"/>
          <p:nvPr/>
        </p:nvSpPr>
        <p:spPr>
          <a:xfrm>
            <a:off x="3756979" y="129234"/>
            <a:ext cx="195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Mesh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0CBD2-F74F-57E9-7F5F-2EDCA3F05A43}"/>
              </a:ext>
            </a:extLst>
          </p:cNvPr>
          <p:cNvSpPr txBox="1"/>
          <p:nvPr/>
        </p:nvSpPr>
        <p:spPr>
          <a:xfrm>
            <a:off x="6262033" y="129234"/>
            <a:ext cx="19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Refraction</a:t>
            </a:r>
            <a:r>
              <a:rPr lang="fr-FR" dirty="0"/>
              <a:t> texture</a:t>
            </a: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F9E606F0-95E6-3A1B-F032-5C61DF588E20}"/>
              </a:ext>
            </a:extLst>
          </p:cNvPr>
          <p:cNvSpPr/>
          <p:nvPr/>
        </p:nvSpPr>
        <p:spPr>
          <a:xfrm>
            <a:off x="5864606" y="1159386"/>
            <a:ext cx="367702" cy="318716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DA9D8F-4FE5-001D-D06B-26AF79317656}"/>
              </a:ext>
            </a:extLst>
          </p:cNvPr>
          <p:cNvSpPr/>
          <p:nvPr/>
        </p:nvSpPr>
        <p:spPr>
          <a:xfrm>
            <a:off x="5832933" y="2319618"/>
            <a:ext cx="484632" cy="611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0E77D-AF6B-1162-3320-85FA53361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93" y="3042275"/>
            <a:ext cx="2002353" cy="18061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287BE4-3527-09DE-D902-1C40C44D4F26}"/>
              </a:ext>
            </a:extLst>
          </p:cNvPr>
          <p:cNvSpPr txBox="1"/>
          <p:nvPr/>
        </p:nvSpPr>
        <p:spPr>
          <a:xfrm>
            <a:off x="4995583" y="4848406"/>
            <a:ext cx="219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Transmissive </a:t>
            </a:r>
            <a:r>
              <a:rPr lang="fr-FR" dirty="0" err="1"/>
              <a:t>mesh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56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EE71B2-D739-455C-40A4-A611A720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49" y="368492"/>
            <a:ext cx="1760118" cy="1764030"/>
          </a:xfrm>
          <a:prstGeom prst="rect">
            <a:avLst/>
          </a:prstGeom>
        </p:spPr>
      </p:pic>
      <p:pic>
        <p:nvPicPr>
          <p:cNvPr id="6" name="Picture 5" descr="A stone with a bug inside&#10;&#10;AI-generated content may be incorrect.">
            <a:extLst>
              <a:ext uri="{FF2B5EF4-FFF2-40B4-BE49-F238E27FC236}">
                <a16:creationId xmlns:a16="http://schemas.microsoft.com/office/drawing/2014/main" id="{34B356B4-481E-0F1A-3F16-6338702CB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89" y="2231409"/>
            <a:ext cx="3317841" cy="3067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7EFF4-65C3-710D-5C7B-E7477BADD679}"/>
              </a:ext>
            </a:extLst>
          </p:cNvPr>
          <p:cNvSpPr txBox="1"/>
          <p:nvPr/>
        </p:nvSpPr>
        <p:spPr>
          <a:xfrm>
            <a:off x="2579427" y="170598"/>
            <a:ext cx="1917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Non-transmissive </a:t>
            </a:r>
            <a:r>
              <a:rPr lang="fr-FR" sz="1000" dirty="0" err="1"/>
              <a:t>meshes</a:t>
            </a:r>
            <a:r>
              <a:rPr lang="fr-FR" sz="1000" dirty="0"/>
              <a:t> </a:t>
            </a:r>
            <a:r>
              <a:rPr lang="fr-FR" sz="1000" dirty="0" err="1"/>
              <a:t>only</a:t>
            </a:r>
            <a:endParaRPr lang="fr-FR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94EE5-ECCD-9569-F5F4-95A2D5891AD2}"/>
              </a:ext>
            </a:extLst>
          </p:cNvPr>
          <p:cNvSpPr txBox="1"/>
          <p:nvPr/>
        </p:nvSpPr>
        <p:spPr>
          <a:xfrm>
            <a:off x="4788290" y="5299240"/>
            <a:ext cx="3317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All </a:t>
            </a:r>
            <a:r>
              <a:rPr lang="fr-FR" sz="1000" dirty="0" err="1"/>
              <a:t>meshes</a:t>
            </a:r>
            <a:r>
              <a:rPr lang="fr-FR" sz="1000" dirty="0"/>
              <a:t> (non-transmissive + transmissive)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D0690CC-1BE9-1E22-7734-B6D3C69121F8}"/>
              </a:ext>
            </a:extLst>
          </p:cNvPr>
          <p:cNvSpPr/>
          <p:nvPr/>
        </p:nvSpPr>
        <p:spPr>
          <a:xfrm>
            <a:off x="3498267" y="2171700"/>
            <a:ext cx="2384821" cy="1861422"/>
          </a:xfrm>
          <a:custGeom>
            <a:avLst/>
            <a:gdLst>
              <a:gd name="connsiteX0" fmla="*/ 11415 w 2270521"/>
              <a:gd name="connsiteY0" fmla="*/ 0 h 1861422"/>
              <a:gd name="connsiteX1" fmla="*/ 340868 w 2270521"/>
              <a:gd name="connsiteY1" fmla="*/ 1606924 h 1861422"/>
              <a:gd name="connsiteX2" fmla="*/ 2270521 w 2270521"/>
              <a:gd name="connsiteY2" fmla="*/ 1835524 h 186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0521" h="1861422">
                <a:moveTo>
                  <a:pt x="11415" y="0"/>
                </a:moveTo>
                <a:cubicBezTo>
                  <a:pt x="-12118" y="650501"/>
                  <a:pt x="-35650" y="1301003"/>
                  <a:pt x="340868" y="1606924"/>
                </a:cubicBezTo>
                <a:cubicBezTo>
                  <a:pt x="717386" y="1912845"/>
                  <a:pt x="1493953" y="1874184"/>
                  <a:pt x="2270521" y="1835524"/>
                </a:cubicBezTo>
              </a:path>
            </a:pathLst>
          </a:custGeom>
          <a:noFill/>
          <a:ln w="508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endParaRPr lang="fr-FR" dirty="0">
              <a:ln>
                <a:solidFill>
                  <a:schemeClr val="accent1">
                    <a:shade val="1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A5CBDD-CDCC-4CA9-D25E-FD5EF20F96EC}"/>
              </a:ext>
            </a:extLst>
          </p:cNvPr>
          <p:cNvSpPr txBox="1"/>
          <p:nvPr/>
        </p:nvSpPr>
        <p:spPr>
          <a:xfrm>
            <a:off x="1668838" y="3425969"/>
            <a:ext cx="199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Used</a:t>
            </a:r>
            <a:r>
              <a:rPr lang="fr-FR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 as </a:t>
            </a:r>
            <a:r>
              <a:rPr lang="fr-FR" dirty="0" err="1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refraction</a:t>
            </a:r>
            <a:endParaRPr lang="fr-FR" dirty="0">
              <a:ln>
                <a:solidFill>
                  <a:schemeClr val="accent1">
                    <a:shade val="15000"/>
                  </a:schemeClr>
                </a:solidFill>
              </a:ln>
            </a:endParaRPr>
          </a:p>
          <a:p>
            <a:pPr algn="ctr"/>
            <a:r>
              <a:rPr lang="fr-FR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texture</a:t>
            </a:r>
          </a:p>
        </p:txBody>
      </p:sp>
    </p:spTree>
    <p:extLst>
      <p:ext uri="{BB962C8B-B14F-4D97-AF65-F5344CB8AC3E}">
        <p14:creationId xmlns:p14="http://schemas.microsoft.com/office/powerpoint/2010/main" val="33532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2EE51-2E26-E9B9-984C-F6C09DC0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349" y="368492"/>
            <a:ext cx="1760118" cy="176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064BAA-DD59-B1C8-3A9F-01647AC4659D}"/>
              </a:ext>
            </a:extLst>
          </p:cNvPr>
          <p:cNvSpPr txBox="1"/>
          <p:nvPr/>
        </p:nvSpPr>
        <p:spPr>
          <a:xfrm>
            <a:off x="2427194" y="170598"/>
            <a:ext cx="2205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/>
              <a:t>Renders</a:t>
            </a:r>
            <a:r>
              <a:rPr lang="fr-FR" sz="1000" dirty="0"/>
              <a:t> non-transmissive </a:t>
            </a:r>
            <a:r>
              <a:rPr lang="fr-FR" sz="1000" dirty="0" err="1"/>
              <a:t>meshes</a:t>
            </a:r>
            <a:endParaRPr lang="fr-FR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CA5C0-C6A5-9B55-C0BC-4AA8FA14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0" y="1372946"/>
            <a:ext cx="1760118" cy="1764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93FFE-F5C8-5796-10A2-52EEEEB9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339" y="2674963"/>
            <a:ext cx="1760118" cy="1764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906DDA-3658-7385-107D-55309AF3370F}"/>
              </a:ext>
            </a:extLst>
          </p:cNvPr>
          <p:cNvSpPr txBox="1"/>
          <p:nvPr/>
        </p:nvSpPr>
        <p:spPr>
          <a:xfrm>
            <a:off x="3771900" y="2287356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Renders</a:t>
            </a:r>
            <a:r>
              <a:rPr lang="fr-FR" sz="1000" dirty="0"/>
              <a:t> transmissive </a:t>
            </a:r>
            <a:r>
              <a:rPr lang="fr-FR" sz="1000" dirty="0" err="1"/>
              <a:t>meshes</a:t>
            </a:r>
            <a:endParaRPr lang="fr-FR" sz="1000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827A4C78-C7FF-74D2-EF89-1763C9353878}"/>
              </a:ext>
            </a:extLst>
          </p:cNvPr>
          <p:cNvSpPr/>
          <p:nvPr/>
        </p:nvSpPr>
        <p:spPr>
          <a:xfrm>
            <a:off x="3362547" y="2251108"/>
            <a:ext cx="367702" cy="318716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182DE9-0960-6050-861A-2835CFDE88DE}"/>
              </a:ext>
            </a:extLst>
          </p:cNvPr>
          <p:cNvSpPr/>
          <p:nvPr/>
        </p:nvSpPr>
        <p:spPr>
          <a:xfrm>
            <a:off x="1371600" y="699249"/>
            <a:ext cx="1122829" cy="638735"/>
          </a:xfrm>
          <a:custGeom>
            <a:avLst/>
            <a:gdLst>
              <a:gd name="connsiteX0" fmla="*/ 1122829 w 1122829"/>
              <a:gd name="connsiteY0" fmla="*/ 0 h 638735"/>
              <a:gd name="connsiteX1" fmla="*/ 194982 w 1122829"/>
              <a:gd name="connsiteY1" fmla="*/ 134470 h 638735"/>
              <a:gd name="connsiteX2" fmla="*/ 0 w 1122829"/>
              <a:gd name="connsiteY2" fmla="*/ 638735 h 63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829" h="638735">
                <a:moveTo>
                  <a:pt x="1122829" y="0"/>
                </a:moveTo>
                <a:cubicBezTo>
                  <a:pt x="752474" y="14007"/>
                  <a:pt x="382120" y="28014"/>
                  <a:pt x="194982" y="134470"/>
                </a:cubicBezTo>
                <a:cubicBezTo>
                  <a:pt x="7844" y="240926"/>
                  <a:pt x="3922" y="439830"/>
                  <a:pt x="0" y="638735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51CD479-C11C-B72E-78F5-20685E51CEAA}"/>
              </a:ext>
            </a:extLst>
          </p:cNvPr>
          <p:cNvSpPr/>
          <p:nvPr/>
        </p:nvSpPr>
        <p:spPr>
          <a:xfrm flipV="1">
            <a:off x="1234888" y="3227293"/>
            <a:ext cx="1999130" cy="493731"/>
          </a:xfrm>
          <a:custGeom>
            <a:avLst/>
            <a:gdLst>
              <a:gd name="connsiteX0" fmla="*/ 1122829 w 1122829"/>
              <a:gd name="connsiteY0" fmla="*/ 0 h 638735"/>
              <a:gd name="connsiteX1" fmla="*/ 194982 w 1122829"/>
              <a:gd name="connsiteY1" fmla="*/ 134470 h 638735"/>
              <a:gd name="connsiteX2" fmla="*/ 0 w 1122829"/>
              <a:gd name="connsiteY2" fmla="*/ 638735 h 63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2829" h="638735">
                <a:moveTo>
                  <a:pt x="1122829" y="0"/>
                </a:moveTo>
                <a:cubicBezTo>
                  <a:pt x="752474" y="14007"/>
                  <a:pt x="382120" y="28014"/>
                  <a:pt x="194982" y="134470"/>
                </a:cubicBezTo>
                <a:cubicBezTo>
                  <a:pt x="7844" y="240926"/>
                  <a:pt x="3922" y="439830"/>
                  <a:pt x="0" y="638735"/>
                </a:cubicBezTo>
              </a:path>
            </a:pathLst>
          </a:custGeom>
          <a:noFill/>
          <a:ln w="44450"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87F9D3-9248-E9E3-DDAE-7B0BE6C02068}"/>
              </a:ext>
            </a:extLst>
          </p:cNvPr>
          <p:cNvSpPr txBox="1"/>
          <p:nvPr/>
        </p:nvSpPr>
        <p:spPr>
          <a:xfrm>
            <a:off x="639080" y="3739599"/>
            <a:ext cx="159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Used</a:t>
            </a:r>
            <a:r>
              <a:rPr lang="fr-FR" sz="1400" dirty="0"/>
              <a:t> as </a:t>
            </a:r>
            <a:r>
              <a:rPr lang="fr-FR" sz="1400" dirty="0" err="1"/>
              <a:t>refraction</a:t>
            </a:r>
            <a:endParaRPr lang="fr-FR" sz="1400" dirty="0"/>
          </a:p>
          <a:p>
            <a:pPr algn="ctr"/>
            <a:r>
              <a:rPr lang="fr-FR" sz="1400" dirty="0"/>
              <a:t>texture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FBB43E-8B1D-B156-7D3F-83DAC7CCF782}"/>
              </a:ext>
            </a:extLst>
          </p:cNvPr>
          <p:cNvSpPr/>
          <p:nvPr/>
        </p:nvSpPr>
        <p:spPr>
          <a:xfrm>
            <a:off x="3345594" y="4580379"/>
            <a:ext cx="367702" cy="318716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 descr="A stone with a bug inside&#10;&#10;AI-generated content may be incorrect.">
            <a:extLst>
              <a:ext uri="{FF2B5EF4-FFF2-40B4-BE49-F238E27FC236}">
                <a16:creationId xmlns:a16="http://schemas.microsoft.com/office/drawing/2014/main" id="{B0176B65-65BE-2EC5-B73E-FD72FBCD6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30" y="5055667"/>
            <a:ext cx="1777027" cy="16431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ABC29B-898F-7A83-1D1A-30A9D6FA82E3}"/>
              </a:ext>
            </a:extLst>
          </p:cNvPr>
          <p:cNvSpPr txBox="1"/>
          <p:nvPr/>
        </p:nvSpPr>
        <p:spPr>
          <a:xfrm>
            <a:off x="3771900" y="4616626"/>
            <a:ext cx="2358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/>
              <a:t>Applies</a:t>
            </a:r>
            <a:r>
              <a:rPr lang="fr-FR" sz="1000" dirty="0"/>
              <a:t> image </a:t>
            </a:r>
            <a:r>
              <a:rPr lang="fr-FR" sz="1000" dirty="0" err="1"/>
              <a:t>processing</a:t>
            </a:r>
            <a:r>
              <a:rPr lang="fr-FR" sz="1000" dirty="0"/>
              <a:t> post-process</a:t>
            </a:r>
          </a:p>
        </p:txBody>
      </p:sp>
    </p:spTree>
    <p:extLst>
      <p:ext uri="{BB962C8B-B14F-4D97-AF65-F5344CB8AC3E}">
        <p14:creationId xmlns:p14="http://schemas.microsoft.com/office/powerpoint/2010/main" val="357235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Vaginay</dc:creator>
  <cp:lastModifiedBy>Alexis Vaginay</cp:lastModifiedBy>
  <cp:revision>1</cp:revision>
  <dcterms:created xsi:type="dcterms:W3CDTF">2025-05-20T11:53:26Z</dcterms:created>
  <dcterms:modified xsi:type="dcterms:W3CDTF">2025-05-20T15:43:09Z</dcterms:modified>
</cp:coreProperties>
</file>