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9" r:id="rId4"/>
    <p:sldId id="279" r:id="rId5"/>
    <p:sldId id="281" r:id="rId6"/>
    <p:sldId id="282" r:id="rId7"/>
    <p:sldId id="28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utfit" panose="020B0604020202020204" charset="0"/>
      <p:regular r:id="rId20"/>
      <p:bold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Stencil Std" panose="00000800000000000000" pitchFamily="50" charset="0"/>
      <p:bold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0A1861-819B-45AD-8A86-4C5763C31F4E}">
  <a:tblStyle styleId="{E00A1861-819B-45AD-8A86-4C5763C31F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B382E4-5309-4AD2-9122-B9556EB6AE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9" autoAdjust="0"/>
  </p:normalViewPr>
  <p:slideViewPr>
    <p:cSldViewPr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48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7e53291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7e53291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b8d194d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b8d194d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b8d194d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b8d194d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b8d194d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b8d194d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b8d194d6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b8d194d6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6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911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7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307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168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474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8501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431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7878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5100" y="1330600"/>
            <a:ext cx="4441800" cy="20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5100" y="3403400"/>
            <a:ext cx="38571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5738000" y="535000"/>
            <a:ext cx="2691000" cy="4073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62673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 hasCustomPrompt="1"/>
          </p:nvPr>
        </p:nvSpPr>
        <p:spPr>
          <a:xfrm>
            <a:off x="837827" y="14866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3" hasCustomPrompt="1"/>
          </p:nvPr>
        </p:nvSpPr>
        <p:spPr>
          <a:xfrm>
            <a:off x="837827" y="3228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41465" y="14866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41465" y="3228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6" hasCustomPrompt="1"/>
          </p:nvPr>
        </p:nvSpPr>
        <p:spPr>
          <a:xfrm>
            <a:off x="6045102" y="14866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7" hasCustomPrompt="1"/>
          </p:nvPr>
        </p:nvSpPr>
        <p:spPr>
          <a:xfrm>
            <a:off x="6045102" y="3228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1"/>
          </p:nvPr>
        </p:nvSpPr>
        <p:spPr>
          <a:xfrm>
            <a:off x="720000" y="2094275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3323638" y="2094275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9"/>
          </p:nvPr>
        </p:nvSpPr>
        <p:spPr>
          <a:xfrm>
            <a:off x="5927275" y="2094275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3"/>
          </p:nvPr>
        </p:nvSpPr>
        <p:spPr>
          <a:xfrm>
            <a:off x="720000" y="3839300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4"/>
          </p:nvPr>
        </p:nvSpPr>
        <p:spPr>
          <a:xfrm>
            <a:off x="3323638" y="3839300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5927275" y="3839300"/>
            <a:ext cx="25080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5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1860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13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96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05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8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38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09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46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"/>
          <p:cNvSpPr txBox="1">
            <a:spLocks noGrp="1"/>
          </p:cNvSpPr>
          <p:nvPr>
            <p:ph type="ctrTitle"/>
          </p:nvPr>
        </p:nvSpPr>
        <p:spPr>
          <a:xfrm>
            <a:off x="152400" y="1352550"/>
            <a:ext cx="6651600" cy="2384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  <a:t>Nama : Muhammad ALIT BAIHAQI</a:t>
            </a:r>
            <a:b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</a:br>
            <a:b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</a:br>
            <a:r>
              <a:rPr lang="en-US" sz="2000" dirty="0" err="1">
                <a:latin typeface="Stencil Std" panose="00000800000000000000" pitchFamily="50" charset="0"/>
                <a:cs typeface="Times New Roman" pitchFamily="18" charset="0"/>
              </a:rPr>
              <a:t>Nim</a:t>
            </a:r>
            <a: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  <a:t>    : 201011400799</a:t>
            </a:r>
            <a:b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</a:br>
            <a:b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</a:br>
            <a: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  <a:t>Kelas  : 07TPLE007</a:t>
            </a:r>
            <a:b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</a:br>
            <a:b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</a:br>
            <a:r>
              <a:rPr lang="en-US" sz="2000" dirty="0">
                <a:latin typeface="Stencil Std" panose="00000800000000000000" pitchFamily="50" charset="0"/>
                <a:cs typeface="Times New Roman" pitchFamily="18" charset="0"/>
              </a:rPr>
              <a:t>UTS   : TESTING DAN QA PERANGKAT LUNAK</a:t>
            </a:r>
            <a:endParaRPr sz="2000" dirty="0">
              <a:latin typeface="Stencil Std" panose="00000800000000000000" pitchFamily="5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/>
          <p:nvPr/>
        </p:nvSpPr>
        <p:spPr>
          <a:xfrm>
            <a:off x="152400" y="438150"/>
            <a:ext cx="8610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Whitebox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melibatkan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pemeriksaan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internal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"clear-box"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"glass-box" testing.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whitebox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memeriksa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internal,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1400" b="1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whitebox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mengevaluasi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kebenaran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mengidentifikasi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celah-celah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pemahaman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internal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pengujinya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pemahaman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1400" b="1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testing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(unit)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terpisah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Unit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konteks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merujuk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diuji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1400" b="1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Tujuan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utama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testing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memvalidasi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bagian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kecil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(unit)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memastikan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tersebut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bekerja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sesuai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harapan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proses unit testing,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dilakukan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terhadap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unit-unit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kecil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isolasi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memungkinkan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pengidentifikasian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bug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kesalahan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spesifik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level unit.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skenario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berbeda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baik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valid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maupun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valid,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memastikan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responsnya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sesuai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diharapkan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708;p29"/>
          <p:cNvSpPr txBox="1"/>
          <p:nvPr/>
        </p:nvSpPr>
        <p:spPr>
          <a:xfrm>
            <a:off x="732784" y="2157176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000" dirty="0" err="1"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erikut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adalah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contoh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sederhana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whitebox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modul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merupakan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kerangka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kerja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bawaan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Python.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Söhne Mono"/>
              </a:rPr>
              <a:t># </a:t>
            </a:r>
            <a:r>
              <a:rPr lang="en-US" sz="1000" dirty="0" err="1">
                <a:solidFill>
                  <a:schemeClr val="tx1"/>
                </a:solidFill>
                <a:latin typeface="Söhne Mono"/>
              </a:rPr>
              <a:t>Modul</a:t>
            </a:r>
            <a:r>
              <a:rPr lang="en-US" sz="1000" dirty="0">
                <a:solidFill>
                  <a:schemeClr val="tx1"/>
                </a:solidFill>
                <a:latin typeface="Söhne Mono"/>
              </a:rPr>
              <a:t>/</a:t>
            </a:r>
            <a:r>
              <a:rPr lang="en-US" sz="1000" dirty="0" err="1">
                <a:solidFill>
                  <a:schemeClr val="tx1"/>
                </a:solidFill>
                <a:latin typeface="Söhne Mono"/>
              </a:rPr>
              <a:t>fungsi</a:t>
            </a:r>
            <a:r>
              <a:rPr lang="en-US" sz="1000" dirty="0">
                <a:solidFill>
                  <a:schemeClr val="tx1"/>
                </a:solidFill>
                <a:latin typeface="Söhne Mono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Söhne Mono"/>
              </a:rPr>
              <a:t>akan</a:t>
            </a:r>
            <a:r>
              <a:rPr lang="en-US" sz="1000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öhne Mono"/>
              </a:rPr>
              <a:t>diuji</a:t>
            </a:r>
            <a:r>
              <a:rPr lang="en-US" sz="1000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sz="1000" dirty="0" err="1">
                <a:solidFill>
                  <a:srgbClr val="2E95D3"/>
                </a:solidFill>
                <a:latin typeface="Söhne Mono"/>
              </a:rPr>
              <a:t>def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sz="1000" dirty="0" err="1">
                <a:solidFill>
                  <a:srgbClr val="F22C3D"/>
                </a:solidFill>
                <a:latin typeface="Söhne Mono"/>
              </a:rPr>
              <a:t>hitung_total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(a, b): </a:t>
            </a:r>
            <a:r>
              <a:rPr lang="en-US" sz="1000" dirty="0">
                <a:solidFill>
                  <a:srgbClr val="2E95D3"/>
                </a:solidFill>
                <a:latin typeface="Söhne Mono"/>
              </a:rPr>
              <a:t>if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a &gt; b: total = a * </a:t>
            </a:r>
            <a:r>
              <a:rPr lang="en-US" sz="1000" dirty="0">
                <a:solidFill>
                  <a:srgbClr val="DF3079"/>
                </a:solidFill>
                <a:latin typeface="Söhne Mono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sz="1000" dirty="0">
                <a:solidFill>
                  <a:srgbClr val="2E95D3"/>
                </a:solidFill>
                <a:latin typeface="Söhne Mono"/>
              </a:rPr>
              <a:t>else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: total = b * </a:t>
            </a:r>
            <a:r>
              <a:rPr lang="en-US" sz="1000" dirty="0">
                <a:solidFill>
                  <a:srgbClr val="DF3079"/>
                </a:solidFill>
                <a:latin typeface="Söhne Mono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sz="1000" dirty="0">
                <a:solidFill>
                  <a:srgbClr val="2E95D3"/>
                </a:solidFill>
                <a:latin typeface="Söhne Mono"/>
              </a:rPr>
              <a:t>return</a:t>
            </a:r>
            <a:r>
              <a:rPr lang="en-US" sz="1000" dirty="0">
                <a:solidFill>
                  <a:srgbClr val="FFFFFF"/>
                </a:solidFill>
                <a:latin typeface="Söhne Mono"/>
              </a:rPr>
              <a:t> </a:t>
            </a:r>
          </a:p>
          <a:p>
            <a:pPr lvl="0"/>
            <a:endParaRPr lang="en-US" sz="1000" dirty="0">
              <a:solidFill>
                <a:srgbClr val="FFFFFF"/>
              </a:solidFill>
              <a:latin typeface="Söhne Mono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Söhne Mono"/>
              </a:rPr>
              <a:t>total </a:t>
            </a:r>
            <a:r>
              <a:rPr lang="sv-SE" sz="1000" dirty="0">
                <a:solidFill>
                  <a:schemeClr val="tx1"/>
                </a:solidFill>
              </a:rPr>
              <a:t>lalu implementasikan pengujian whitebox menggunakan unittest di Python untuk fungsi di atas:</a:t>
            </a:r>
          </a:p>
          <a:p>
            <a:pPr lvl="0"/>
            <a:endParaRPr lang="sv-SE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import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Impor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from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your_module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import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hitung_total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Ganti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your_module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"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nama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modul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Anda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class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TestHitungTotal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unittest.TestCase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):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def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test_jalur_1(self):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Jalur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mana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 &gt; b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a = 5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b = 3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expected_result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= 10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diharapkan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self.assertEqual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hitung_total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(a, b),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expected_result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def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test_jalur_2(self):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Jalur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mana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 &lt;= b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a = 3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b = 7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expected_result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= 14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diharapkan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self.assertEqual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hitung_total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(a, b),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expected_result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if __name__ == '__main__':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unittest.main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708;p29"/>
          <p:cNvSpPr txBox="1"/>
          <p:nvPr/>
        </p:nvSpPr>
        <p:spPr>
          <a:xfrm>
            <a:off x="228600" y="438150"/>
            <a:ext cx="770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Penjelasan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: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Tujuan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mengimpor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modul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yaitu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hitung_total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Kemudian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kelas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Hitung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Total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turunan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TestCase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Di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kelas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selanjutnya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menulis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memeriksa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berbagai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skenario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test_jalur_1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menguji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besar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b,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sedangkan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test_jalur_2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menguji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kurang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sama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b.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metode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kami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membandingkan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diharapkan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diberikan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oleh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self.assertEqual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menjalankan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user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menyimpan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kedua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potongan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file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berbeda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Simpan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satu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file 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misalnya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your_module.py)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file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terpisah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misalnya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test_your_module.py).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Kemudian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jalankan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test_your_module.py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melihat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modul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sudah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terpasang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plugin Python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sebelum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menjalankan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56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/>
          <p:nvPr/>
        </p:nvSpPr>
        <p:spPr>
          <a:xfrm>
            <a:off x="242455" y="2190750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CI/CD (Continuous Integration/Continuous Deployment)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praktik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pengembangan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mana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perubahan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terus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menerus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diintegrasikan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otomatis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dideploy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produksi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langkah-langkah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Actions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contoh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Inisialisasi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Repository: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Buat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repositori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 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Pengaturan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Virtual: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virtual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mengisolasi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dependensi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Gunakan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virtualenv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conda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mengatur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virtual.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Pembuatan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Requirements: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Buat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requirements.txt yang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berisi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daftar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dependensi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(Unit Test):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memiliki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test (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pytest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perubahan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diuji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otomatis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Actions:</a:t>
            </a:r>
          </a:p>
          <a:p>
            <a:pPr lvl="0"/>
            <a:endParaRPr lang="en-US" sz="12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Buat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 .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/workflows/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repositori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Buat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YAML,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misalnya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python-ci-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cd.yml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contoh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dasar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langkah-langkah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Actions:</a:t>
            </a:r>
          </a:p>
        </p:txBody>
      </p:sp>
    </p:spTree>
    <p:extLst>
      <p:ext uri="{BB962C8B-B14F-4D97-AF65-F5344CB8AC3E}">
        <p14:creationId xmlns:p14="http://schemas.microsoft.com/office/powerpoint/2010/main" val="189041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/>
          <p:nvPr/>
        </p:nvSpPr>
        <p:spPr>
          <a:xfrm>
            <a:off x="381000" y="2038350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name: Python CI/CD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on: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push: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branches: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main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Ganti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branch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digunakan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jobs: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build: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runs-on: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ubuntu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-latest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steps: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name: Checkout Repository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uses: actions/checkout@v2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name: Set up Python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uses: actions/setup-python@v2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with: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  python-version: 3.x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Ganti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versi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Python yang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digunakan</a:t>
            </a:r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name: Install Dependencies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run: |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  python -m pip install --upgrade pip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  python -m pip install -r requirements.txt</a:t>
            </a:r>
          </a:p>
          <a:p>
            <a:pPr lvl="0"/>
            <a:endParaRPr lang="en-US" sz="10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- name: Run Tests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run: |</a:t>
            </a:r>
          </a:p>
          <a:p>
            <a:pPr lvl="0"/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         python -m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unittest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discover  #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Ganti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perintah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menjalankan</a:t>
            </a:r>
            <a:r>
              <a:rPr lang="en-US" sz="10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unit test</a:t>
            </a:r>
          </a:p>
        </p:txBody>
      </p:sp>
    </p:spTree>
    <p:extLst>
      <p:ext uri="{BB962C8B-B14F-4D97-AF65-F5344CB8AC3E}">
        <p14:creationId xmlns:p14="http://schemas.microsoft.com/office/powerpoint/2010/main" val="305515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/>
          <p:nvPr/>
        </p:nvSpPr>
        <p:spPr>
          <a:xfrm>
            <a:off x="381000" y="2038350"/>
            <a:ext cx="7704000" cy="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Deployment 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Opsional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):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Jika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ingin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melakukan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deployment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otomatis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lingkungan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produksi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tambahkan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langkah-langkah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deployment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CI/CD.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Commit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Push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: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Setelah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berkas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, commit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dorong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(push)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perubahan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repositori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Pemantauan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: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Periksa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tab "Actions" di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repositori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GitHub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Anda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melihat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jalannya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CI/CD.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Anda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melihat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hasil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pengujian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deployment yang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secara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otomatis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setiap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kali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ada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perubahan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kode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.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Pastikan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menyesuaikan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langkah-langkah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konfigurasi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sesuai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kebutuhan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ea typeface="Outfit"/>
                <a:cs typeface="Times New Roman" pitchFamily="18" charset="0"/>
                <a:sym typeface="Outfit"/>
              </a:rPr>
              <a:t>proyek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ea typeface="Outfit"/>
              <a:cs typeface="Times New Roman" pitchFamily="18" charset="0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3345036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118</TotalTime>
  <Words>1053</Words>
  <Application>Microsoft Office PowerPoint</Application>
  <PresentationFormat>On-screen Show (16:9)</PresentationFormat>
  <Paragraphs>105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Times New Roman</vt:lpstr>
      <vt:lpstr>Calibri Light</vt:lpstr>
      <vt:lpstr>Söhne Mono</vt:lpstr>
      <vt:lpstr>Arial</vt:lpstr>
      <vt:lpstr>Raleway</vt:lpstr>
      <vt:lpstr>Outfit</vt:lpstr>
      <vt:lpstr>Calibri</vt:lpstr>
      <vt:lpstr>Stencil Std</vt:lpstr>
      <vt:lpstr>Montserrat</vt:lpstr>
      <vt:lpstr>Celestial</vt:lpstr>
      <vt:lpstr>Nama : Muhammad ALIT BAIHAQI  Nim    : 201011400799  Kelas  : 07TPLE007  UTS   : TESTING DAN QA PERANGKAT LUNAK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Muhammad Zakaria Saptono Nim    : 201011401083 Kelas  : 07TPLE007 UTS   : TESTING DAN QA PERANGKAT LUNAK</dc:title>
  <dc:creator>Saptono</dc:creator>
  <cp:lastModifiedBy>farhan mahfudz</cp:lastModifiedBy>
  <cp:revision>7</cp:revision>
  <dcterms:modified xsi:type="dcterms:W3CDTF">2023-11-04T08:56:06Z</dcterms:modified>
</cp:coreProperties>
</file>