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806925/f/f1b396f0-a6f1-4a70-8fa3-9ab3f804cf67/BABY%20SATHYA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data (analyzed data).xlsx]Sheet2!PivotTable1</c:name>
    <c:fmtId val="0"/>
  </c:pivotSource>
  <c:chart>
    <c:autoTitleDeleted val="1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DepartmentType</c:v>
                </c:pt>
                <c:pt idx="1">
                  <c:v>Admin Offices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Sheet2!$B$5:$B$16</c:f>
              <c:numCache>
                <c:formatCode>General</c:formatCode>
                <c:ptCount val="12"/>
                <c:pt idx="0">
                  <c:v>6.0</c:v>
                </c:pt>
                <c:pt idx="1">
                  <c:v>3.0</c:v>
                </c:pt>
                <c:pt idx="2">
                  <c:v>8.0</c:v>
                </c:pt>
                <c:pt idx="3">
                  <c:v>7.0</c:v>
                </c:pt>
                <c:pt idx="4">
                  <c:v>1.0</c:v>
                </c:pt>
                <c:pt idx="5">
                  <c:v>6.0</c:v>
                </c:pt>
                <c:pt idx="6">
                  <c:v>2.0</c:v>
                </c:pt>
                <c:pt idx="7">
                  <c:v>6.0</c:v>
                </c:pt>
                <c:pt idx="8">
                  <c:v>6.0</c:v>
                </c:pt>
                <c:pt idx="9">
                  <c:v>3.0</c:v>
                </c:pt>
                <c:pt idx="11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DepartmentType</c:v>
                </c:pt>
                <c:pt idx="1">
                  <c:v>Executive Office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Sheet2!$C$5:$C$16</c:f>
              <c:numCache>
                <c:formatCode>General</c:formatCode>
                <c:ptCount val="12"/>
                <c:pt idx="1">
                  <c:v>1.0</c:v>
                </c:pt>
                <c:pt idx="3">
                  <c:v>2.0</c:v>
                </c:pt>
                <c:pt idx="6">
                  <c:v>3.0</c:v>
                </c:pt>
                <c:pt idx="7">
                  <c:v>3.0</c:v>
                </c:pt>
                <c:pt idx="8">
                  <c:v>6.0</c:v>
                </c:pt>
                <c:pt idx="9">
                  <c:v>4.0</c:v>
                </c:pt>
                <c:pt idx="11">
                  <c:v>19.0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DepartmentType</c:v>
                </c:pt>
                <c:pt idx="1">
                  <c:v>IT/IS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Sheet2!$D$5:$D$16</c:f>
              <c:numCache>
                <c:formatCode>General</c:formatCode>
                <c:ptCount val="12"/>
                <c:pt idx="0">
                  <c:v>24.0</c:v>
                </c:pt>
                <c:pt idx="1">
                  <c:v>19.0</c:v>
                </c:pt>
                <c:pt idx="2">
                  <c:v>20.0</c:v>
                </c:pt>
                <c:pt idx="3">
                  <c:v>20.0</c:v>
                </c:pt>
                <c:pt idx="4">
                  <c:v>26.0</c:v>
                </c:pt>
                <c:pt idx="5">
                  <c:v>25.0</c:v>
                </c:pt>
                <c:pt idx="6">
                  <c:v>26.0</c:v>
                </c:pt>
                <c:pt idx="7">
                  <c:v>22.0</c:v>
                </c:pt>
                <c:pt idx="8">
                  <c:v>16.0</c:v>
                </c:pt>
                <c:pt idx="9">
                  <c:v>26.0</c:v>
                </c:pt>
                <c:pt idx="11">
                  <c:v>224.0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DepartmentType</c:v>
                </c:pt>
                <c:pt idx="1">
                  <c:v>Production       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Sheet2!$E$5:$E$16</c:f>
              <c:numCache>
                <c:formatCode>General</c:formatCode>
                <c:ptCount val="12"/>
                <c:pt idx="0">
                  <c:v>101.0</c:v>
                </c:pt>
                <c:pt idx="1">
                  <c:v>92.0</c:v>
                </c:pt>
                <c:pt idx="2">
                  <c:v>106.0</c:v>
                </c:pt>
                <c:pt idx="3">
                  <c:v>103.0</c:v>
                </c:pt>
                <c:pt idx="4">
                  <c:v>102.0</c:v>
                </c:pt>
                <c:pt idx="5">
                  <c:v>95.0</c:v>
                </c:pt>
                <c:pt idx="6">
                  <c:v>103.0</c:v>
                </c:pt>
                <c:pt idx="7">
                  <c:v>115.0</c:v>
                </c:pt>
                <c:pt idx="8">
                  <c:v>100.0</c:v>
                </c:pt>
                <c:pt idx="9">
                  <c:v>97.0</c:v>
                </c:pt>
                <c:pt idx="11">
                  <c:v>1014.0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2"/>
                <c:pt idx="0">
                  <c:v>DepartmentType</c:v>
                </c:pt>
                <c:pt idx="1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Sheet2!$F$5:$F$16</c:f>
              <c:numCache>
                <c:formatCode>General</c:formatCode>
                <c:ptCount val="12"/>
                <c:pt idx="0">
                  <c:v>15.0</c:v>
                </c:pt>
                <c:pt idx="1">
                  <c:v>26.0</c:v>
                </c:pt>
                <c:pt idx="2">
                  <c:v>14.0</c:v>
                </c:pt>
                <c:pt idx="3">
                  <c:v>16.0</c:v>
                </c:pt>
                <c:pt idx="4">
                  <c:v>15.0</c:v>
                </c:pt>
                <c:pt idx="5">
                  <c:v>12.0</c:v>
                </c:pt>
                <c:pt idx="6">
                  <c:v>18.0</c:v>
                </c:pt>
                <c:pt idx="7">
                  <c:v>16.0</c:v>
                </c:pt>
                <c:pt idx="8">
                  <c:v>18.0</c:v>
                </c:pt>
                <c:pt idx="9">
                  <c:v>14.0</c:v>
                </c:pt>
                <c:pt idx="11">
                  <c:v>164.0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2"/>
                <c:pt idx="0">
                  <c:v>DepartmentType</c:v>
                </c:pt>
                <c:pt idx="1">
                  <c:v>Software Engineering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Sheet2!$G$5:$G$16</c:f>
              <c:numCache>
                <c:formatCode>General</c:formatCode>
                <c:ptCount val="12"/>
                <c:pt idx="0">
                  <c:v>4.0</c:v>
                </c:pt>
                <c:pt idx="1">
                  <c:v>4.0</c:v>
                </c:pt>
                <c:pt idx="2">
                  <c:v>6.0</c:v>
                </c:pt>
                <c:pt idx="3">
                  <c:v>9.0</c:v>
                </c:pt>
                <c:pt idx="4">
                  <c:v>10.0</c:v>
                </c:pt>
                <c:pt idx="5">
                  <c:v>5.0</c:v>
                </c:pt>
                <c:pt idx="6">
                  <c:v>5.0</c:v>
                </c:pt>
                <c:pt idx="7">
                  <c:v>5.0</c:v>
                </c:pt>
                <c:pt idx="8">
                  <c:v>4.0</c:v>
                </c:pt>
                <c:pt idx="9">
                  <c:v>12.0</c:v>
                </c:pt>
                <c:pt idx="11">
                  <c:v>64.0</c:v>
                </c:pt>
              </c:numCache>
            </c:numRef>
          </c:val>
        </c:ser>
        <c:ser>
          <c:idx val="6"/>
          <c:order val="6"/>
          <c:tx>
            <c:strRef>
              <c:f>Sheet2!$H$3:$H$4</c:f>
              <c:strCache>
                <c:ptCount val="2"/>
                <c:pt idx="0">
                  <c:v>DepartmentType</c:v>
                </c:pt>
                <c:pt idx="1">
                  <c:v>(blank)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>
                        <a:lumMod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Sheet2!$H$5:$H$16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460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800"/>
          </a:xfrm>
        </p:spPr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GB" sz="2400" lang="en-US"/>
              <a:t>B</a:t>
            </a:r>
            <a:r>
              <a:rPr altLang="en-GB" sz="2400" lang="en-US"/>
              <a:t>a</a:t>
            </a:r>
            <a:r>
              <a:rPr altLang="en-GB" sz="2400" lang="en-US"/>
              <a:t>b</a:t>
            </a:r>
            <a:r>
              <a:rPr altLang="en-GB" sz="2400" lang="en-US"/>
              <a:t>y </a:t>
            </a:r>
            <a:r>
              <a:rPr altLang="en-GB" sz="2400" lang="en-US"/>
              <a:t>Sathya.</a:t>
            </a:r>
            <a:r>
              <a:rPr altLang="en-GB"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312212</a:t>
            </a:r>
            <a:r>
              <a:rPr altLang="en-GB" dirty="0" sz="2400" lang="en-US"/>
              <a:t>7</a:t>
            </a:r>
            <a:r>
              <a:rPr altLang="en-GB" dirty="0" sz="2400" lang="en-US"/>
              <a:t>6</a:t>
            </a:r>
            <a:r>
              <a:rPr altLang="en-GB" dirty="0" sz="2400" lang="en-US"/>
              <a:t>8</a:t>
            </a:r>
            <a:r>
              <a:rPr altLang="en-US" dirty="0" sz="2400" lang="en-IN"/>
              <a:t>[unm14512022g1</a:t>
            </a:r>
            <a:r>
              <a:rPr altLang="en-GB" dirty="0" sz="2400" lang="en-US"/>
              <a:t>9</a:t>
            </a:r>
            <a:r>
              <a:rPr altLang="en-US" dirty="0" sz="2400" lang="en-IN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57810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56896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099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1122212" y="1237894"/>
          <a:ext cx="7504629" cy="4641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113631"/>
            <a:ext cx="7340203" cy="36575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9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749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97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2024-03-29T04:07:00Z</dcterms:created>
  <dcterms:modified xsi:type="dcterms:W3CDTF">2024-08-30T07:14:57Z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86c21e07051f4de9bfb1405f6b8ab20c</vt:lpwstr>
  </property>
  <property fmtid="{D5CDD505-2E9C-101B-9397-08002B2CF9AE}" pid="5" name="KSOProductBuildVer">
    <vt:lpwstr>1033-12.2.0.18165</vt:lpwstr>
  </property>
</Properties>
</file>