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 id="2147483672" r:id="rId2"/>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宋体" pitchFamily="0" charset="0"/>
              <a:cs typeface="Lucida Sans"/>
            </a:endParaRPr>
          </a:p>
        </p:txBody>
      </p:sp>
      <p:sp>
        <p:nvSpPr>
          <p:cNvPr id="21"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
        <p:nvSpPr>
          <p:cNvPr id="22"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916099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00431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15699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6"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7"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2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033030"/>
      </p:ext>
    </p:extLst>
  </p:cSld>
  <p:clrMapOvr>
    <a:masterClrMapping xmlns:a="http://schemas.openxmlformats.org/drawingml/2006/main"/>
  </p:clrMapOvr>
</p:sldLayout>
</file>

<file path=ppt/slideLayouts/slideLayout13.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宋体" pitchFamily="0" charset="0"/>
              <a:cs typeface="Lucida Sans"/>
            </a:endParaRPr>
          </a:p>
        </p:txBody>
      </p:sp>
      <p:sp>
        <p:nvSpPr>
          <p:cNvPr id="13"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
        <p:nvSpPr>
          <p:cNvPr id="14"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5417107"/>
      </p:ext>
    </p:extLst>
  </p:cSld>
  <p:clrMapOvr>
    <a:masterClrMapping xmlns:a="http://schemas.openxmlformats.org/drawingml/2006/main"/>
  </p:clrMapOvr>
</p:sldLayout>
</file>

<file path=ppt/slideLayouts/slideLayout1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7804488"/>
      </p:ext>
    </p:extLst>
  </p:cSld>
  <p:clrMapOvr>
    <a:masterClrMapping xmlns:a="http://schemas.openxmlformats.org/drawingml/2006/main"/>
  </p:clrMapOvr>
</p:sldLayout>
</file>

<file path=ppt/slideLayouts/slideLayout1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528807"/>
      </p:ext>
    </p:extLst>
  </p:cSld>
  <p:clrMapOvr>
    <a:masterClrMapping xmlns:a="http://schemas.openxmlformats.org/drawingml/2006/main"/>
  </p:clrMapOvr>
</p:sldLayout>
</file>

<file path=ppt/slideLayouts/slideLayout1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5999150"/>
      </p:ext>
    </p:extLst>
  </p:cSld>
  <p:clrMapOvr>
    <a:masterClrMapping xmlns:a="http://schemas.openxmlformats.org/drawingml/2006/main"/>
  </p:clrMapOvr>
</p:sldLayout>
</file>

<file path=ppt/slideLayouts/slideLayout1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605875"/>
      </p:ext>
    </p:extLst>
  </p:cSld>
  <p:clrMapOvr>
    <a:masterClrMapping xmlns:a="http://schemas.openxmlformats.org/drawingml/2006/main"/>
  </p:clrMapOvr>
</p:sldLayout>
</file>

<file path=ppt/slideLayouts/slideLayout1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5266716"/>
      </p:ext>
    </p:extLst>
  </p:cSld>
  <p:clrMapOvr>
    <a:masterClrMapping xmlns:a="http://schemas.openxmlformats.org/drawingml/2006/main"/>
  </p:clrMapOvr>
</p:sldLayout>
</file>

<file path=ppt/slideLayouts/slideLayout1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1512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139440"/>
      </p:ext>
    </p:extLst>
  </p:cSld>
  <p:clrMapOvr>
    <a:masterClrMapping xmlns:a="http://schemas.openxmlformats.org/drawingml/2006/main"/>
  </p:clrMapOvr>
</p:sldLayout>
</file>

<file path=ppt/slideLayouts/slideLayout2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706434"/>
      </p:ext>
    </p:extLst>
  </p:cSld>
  <p:clrMapOvr>
    <a:masterClrMapping xmlns:a="http://schemas.openxmlformats.org/drawingml/2006/main"/>
  </p:clrMapOvr>
</p:sldLayout>
</file>

<file path=ppt/slideLayouts/slideLayout2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969333"/>
      </p:ext>
    </p:extLst>
  </p:cSld>
  <p:clrMapOvr>
    <a:masterClrMapping xmlns:a="http://schemas.openxmlformats.org/drawingml/2006/main"/>
  </p:clrMapOvr>
</p:sldLayout>
</file>

<file path=ppt/slideLayouts/slideLayout2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2165753"/>
      </p:ext>
    </p:extLst>
  </p:cSld>
  <p:clrMapOvr>
    <a:masterClrMapping xmlns:a="http://schemas.openxmlformats.org/drawingml/2006/main"/>
  </p:clrMapOvr>
</p:sldLayout>
</file>

<file path=ppt/slideLayouts/slideLayout2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807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91706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135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8696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02115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16189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6667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55166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10/11/2023</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45801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宋体"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宋体"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10/11/2023</a:t>
            </a:fld>
            <a:endParaRPr lang="zh-CN" altLang="en-US" sz="1200">
              <a:solidFill>
                <a:srgbClr val="898989"/>
              </a:solidFill>
              <a:latin typeface="Calibri" pitchFamily="0" charset="0"/>
              <a:ea typeface="宋体" pitchFamily="0" charset="0"/>
              <a:cs typeface="Calibri" pitchFamily="0" charset="0"/>
            </a:endParaRPr>
          </a:p>
        </p:txBody>
      </p:sp>
      <p:sp>
        <p:nvSpPr>
          <p:cNvPr id="10"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11"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0696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宋体"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宋体"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ctrTitle"/>
          </p:nvPr>
        </p:nvSpPr>
        <p:spPr>
          <a:xfrm rot="0">
            <a:off x="1683609" y="456044"/>
            <a:ext cx="10492509" cy="127461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宋体" pitchFamily="0" charset="0"/>
                <a:cs typeface="Lucida Sans"/>
              </a:rPr>
              <a:t>A</a:t>
            </a:r>
            <a:r>
              <a:rPr lang="en-US" altLang="zh-CN" sz="4400" b="1" i="0" u="none" strike="noStrike" kern="1200" cap="none" spc="0" baseline="0">
                <a:solidFill>
                  <a:schemeClr val="tx1"/>
                </a:solidFill>
                <a:latin typeface="Calibri Light" pitchFamily="0" charset="0"/>
                <a:ea typeface="宋体" pitchFamily="0" charset="0"/>
                <a:cs typeface="Lucida Sans"/>
              </a:rPr>
              <a:t>NNA UNIVERSITY </a:t>
            </a:r>
            <a:br>
              <a:rPr lang="zh-CN" altLang="en-US" sz="4400" b="1" i="0" u="none" strike="noStrike" kern="1200" cap="none" spc="0" baseline="0">
                <a:solidFill>
                  <a:schemeClr val="tx1"/>
                </a:solidFill>
                <a:latin typeface="Calibri Light" pitchFamily="0" charset="0"/>
                <a:ea typeface="宋体" pitchFamily="0" charset="0"/>
                <a:cs typeface="Lucida Sans"/>
              </a:rPr>
            </a:br>
            <a:r>
              <a:rPr lang="en-US" altLang="zh-CN" sz="4400" b="1" i="0" u="none" strike="noStrike" kern="1200" cap="none" spc="0" baseline="0">
                <a:solidFill>
                  <a:schemeClr val="tx1"/>
                </a:solidFill>
                <a:latin typeface="Calibri Light" pitchFamily="0" charset="0"/>
                <a:ea typeface="宋体" pitchFamily="0" charset="0"/>
                <a:cs typeface="Lucida Sans"/>
              </a:rPr>
              <a:t>REGIONAL CAMPUS COIMBATORE</a:t>
            </a:r>
            <a:endParaRPr lang="zh-CN" altLang="en-US" sz="4400" b="1" i="0" u="none" strike="noStrike" kern="1200" cap="none" spc="0" baseline="0">
              <a:solidFill>
                <a:schemeClr val="tx1"/>
              </a:solidFill>
              <a:latin typeface="Calibri Light" pitchFamily="0" charset="0"/>
              <a:ea typeface="宋体" pitchFamily="0" charset="0"/>
              <a:cs typeface="Lucida Sans"/>
            </a:endParaRPr>
          </a:p>
        </p:txBody>
      </p:sp>
      <p:sp>
        <p:nvSpPr>
          <p:cNvPr id="18" name="文本框"/>
          <p:cNvSpPr>
            <a:spLocks noGrp="1"/>
          </p:cNvSpPr>
          <p:nvPr>
            <p:ph type="subTitle" idx="1"/>
          </p:nvPr>
        </p:nvSpPr>
        <p:spPr>
          <a:xfrm rot="0">
            <a:off x="266701" y="1964891"/>
            <a:ext cx="11556998" cy="629289"/>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4400" b="0" i="0" u="none" strike="noStrike" kern="1200" cap="none" spc="0" baseline="0">
                <a:solidFill>
                  <a:schemeClr val="tx1"/>
                </a:solidFill>
                <a:effectLst>
                  <a:outerShdw sx="100000" sy="100000" blurRad="38100" dir="2700000" dist="38100" algn="tl">
                    <a:srgbClr val="000000">
                      <a:alpha val="43000"/>
                    </a:srgbClr>
                  </a:outerShdw>
                </a:effectLst>
                <a:latin typeface="Calibri" pitchFamily="0" charset="0"/>
                <a:ea typeface="宋体" pitchFamily="0" charset="0"/>
                <a:cs typeface="Lucida Sans"/>
              </a:rPr>
              <a:t>IBM NAAN MUDHALVAN PHASE </a:t>
            </a:r>
            <a:r>
              <a:rPr lang="en-US" altLang="zh-CN" sz="4400" b="0" i="0" u="none" strike="noStrike" kern="1200" cap="none" spc="0" baseline="0">
                <a:solidFill>
                  <a:schemeClr val="tx1"/>
                </a:solidFill>
                <a:effectLst>
                  <a:outerShdw sx="100000" sy="100000" blurRad="38100" dir="2700000" dist="38100" algn="tl">
                    <a:srgbClr val="000000">
                      <a:alpha val="43000"/>
                    </a:srgbClr>
                  </a:outerShdw>
                </a:effectLst>
                <a:latin typeface="Calibri" pitchFamily="0" charset="0"/>
                <a:ea typeface="宋体" pitchFamily="0" charset="0"/>
                <a:cs typeface="Lucida Sans"/>
              </a:rPr>
              <a:t>2</a:t>
            </a:r>
            <a:endParaRPr lang="en-US" altLang="zh-CN" sz="4400" b="0" i="0" u="none" strike="noStrike" kern="1200" cap="none" spc="0" baseline="0">
              <a:solidFill>
                <a:schemeClr val="tx1"/>
              </a:solidFill>
              <a:effectLst>
                <a:outerShdw sx="100000" sy="100000" blurRad="38100" dir="2700000" dist="38100" algn="tl">
                  <a:srgbClr val="000000">
                    <a:alpha val="43000"/>
                  </a:srgbClr>
                </a:outerShdw>
              </a:effectLst>
              <a:latin typeface="Calibri" pitchFamily="0" charset="0"/>
              <a:ea typeface="宋体" pitchFamily="0" charset="0"/>
              <a:cs typeface="Lucida Sans"/>
            </a:endParaRPr>
          </a:p>
          <a:p>
            <a:pPr marL="0" indent="0" algn="ctr">
              <a:lnSpc>
                <a:spcPct val="90000"/>
              </a:lnSpc>
              <a:spcBef>
                <a:spcPts val="100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CLOUD COMPUTING </a:t>
            </a:r>
            <a:endParaRPr lang="en-US" altLang="zh-CN" sz="4400" b="0"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r>
              <a:rPr lang="en-US" altLang="zh-CN" sz="3600" b="1" i="0" u="none" strike="noStrike" kern="1200" cap="none" spc="0" baseline="0">
                <a:solidFill>
                  <a:schemeClr val="tx1"/>
                </a:solidFill>
                <a:latin typeface="Calibri" pitchFamily="0" charset="0"/>
                <a:ea typeface="宋体" pitchFamily="0" charset="0"/>
                <a:cs typeface="Lucida Sans"/>
              </a:rPr>
              <a:t>E-COMMERCE APPLICATION ON IBM FOUNDRY</a:t>
            </a:r>
            <a:endParaRPr lang="en-US" altLang="zh-CN" sz="3600" b="1" i="0" u="none" strike="noStrike" kern="1200" cap="none" spc="0" baseline="0">
              <a:solidFill>
                <a:schemeClr val="tx1"/>
              </a:solidFill>
              <a:latin typeface="Calibri" pitchFamily="0" charset="0"/>
              <a:ea typeface="宋体" pitchFamily="0" charset="0"/>
              <a:cs typeface="Lucida Sans"/>
            </a:endParaRPr>
          </a:p>
          <a:p>
            <a:pPr marL="0" indent="0" algn="ctr">
              <a:lnSpc>
                <a:spcPct val="90000"/>
              </a:lnSpc>
              <a:spcBef>
                <a:spcPts val="1000"/>
              </a:spcBef>
              <a:spcAft>
                <a:spcPts val="0"/>
              </a:spcAft>
              <a:buNone/>
            </a:pPr>
            <a:endParaRPr lang="en-US" altLang="zh-CN" sz="23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Lucida Sans"/>
              </a:rPr>
              <a:t>				                            </a:t>
            </a:r>
            <a:r>
              <a:rPr lang="en-US" altLang="zh-CN" sz="2300" b="1" i="0" u="none" strike="noStrike" kern="1200" cap="none" spc="0" baseline="0">
                <a:solidFill>
                  <a:schemeClr val="tx1"/>
                </a:solidFill>
                <a:latin typeface="Calibri" pitchFamily="0" charset="0"/>
                <a:ea typeface="宋体" pitchFamily="0" charset="0"/>
                <a:cs typeface="Lucida Sans"/>
              </a:rPr>
              <a:t>SUBMITTED BY</a:t>
            </a:r>
            <a:endParaRPr lang="en-US" altLang="zh-CN" sz="2300" b="1"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3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BABYSRI S</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710021106007</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Dept. of Electronics and communication engineering </a:t>
            </a:r>
            <a:endParaRPr lang="zh-CN" altLang="en-US" sz="2000" b="0" i="0" u="none" strike="noStrike" kern="1200" cap="none" spc="0" baseline="0">
              <a:solidFill>
                <a:schemeClr val="tx1"/>
              </a:solidFill>
              <a:latin typeface="Calibri" pitchFamily="0" charset="0"/>
              <a:ea typeface="宋体" pitchFamily="0" charset="0"/>
              <a:cs typeface="Lucida Sans"/>
            </a:endParaRPr>
          </a:p>
        </p:txBody>
      </p:sp>
      <p:pic>
        <p:nvPicPr>
          <p:cNvPr id="19" name="图片"/>
          <p:cNvPicPr>
            <a:picLocks noChangeAspect="1"/>
          </p:cNvPicPr>
          <p:nvPr/>
        </p:nvPicPr>
        <p:blipFill>
          <a:blip r:embed="rId1" cstate="print"/>
          <a:stretch>
            <a:fillRect/>
          </a:stretch>
        </p:blipFill>
        <p:spPr>
          <a:xfrm rot="0">
            <a:off x="266700" y="145616"/>
            <a:ext cx="2514600" cy="1819275"/>
          </a:xfrm>
          <a:prstGeom prst="rect"/>
          <a:noFill/>
          <a:ln w="12700" cmpd="sng" cap="flat">
            <a:noFill/>
            <a:prstDash val="solid"/>
            <a:miter/>
          </a:ln>
        </p:spPr>
      </p:pic>
    </p:spTree>
    <p:extLst>
      <p:ext uri="{BB962C8B-B14F-4D97-AF65-F5344CB8AC3E}">
        <p14:creationId xmlns:p14="http://schemas.microsoft.com/office/powerpoint/2010/main" val="152558983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838200" y="500062"/>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宋体" pitchFamily="0" charset="0"/>
                <a:cs typeface="Lucida Sans"/>
              </a:rPr>
              <a:t>CONCLUSION</a:t>
            </a:r>
            <a:endParaRPr lang="zh-CN" altLang="en-US" sz="4400" b="1" i="0" u="none" strike="noStrike" kern="1200" cap="none" spc="0" baseline="0">
              <a:solidFill>
                <a:schemeClr val="tx1"/>
              </a:solidFill>
              <a:latin typeface="Calibri Light" pitchFamily="0" charset="0"/>
              <a:ea typeface="宋体" pitchFamily="0" charset="0"/>
              <a:cs typeface="Lucida Sans"/>
            </a:endParaRPr>
          </a:p>
        </p:txBody>
      </p:sp>
      <p:sp>
        <p:nvSpPr>
          <p:cNvPr id="45"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With online food ordering system, restaurant an mess menu online can be set up and customers can easily </a:t>
            </a:r>
            <a:r>
              <a:rPr lang="en-US" altLang="zh-CN" sz="3200" b="0" i="0" u="none" strike="noStrike" kern="1200" cap="none" spc="0" baseline="0">
                <a:solidFill>
                  <a:schemeClr val="tx1"/>
                </a:solidFill>
                <a:latin typeface="Calibri" pitchFamily="0" charset="0"/>
                <a:ea typeface="宋体" pitchFamily="0" charset="0"/>
                <a:cs typeface="Lucida Sans"/>
              </a:rPr>
              <a:t>place order. </a:t>
            </a:r>
            <a:r>
              <a:rPr lang="en-US" altLang="zh-CN" sz="3200" b="0" i="0" u="none" strike="noStrike" kern="1200" cap="none" spc="0" baseline="0">
                <a:solidFill>
                  <a:schemeClr val="tx1"/>
                </a:solidFill>
                <a:latin typeface="Calibri" pitchFamily="0" charset="0"/>
                <a:ea typeface="宋体" pitchFamily="0" charset="0"/>
                <a:cs typeface="Lucida Sans"/>
              </a:rPr>
              <a:t>This </a:t>
            </a:r>
            <a:r>
              <a:rPr lang="en-US" altLang="zh-CN" sz="3200" b="0" i="0" u="none" strike="noStrike" kern="1200" cap="none" spc="0" baseline="0">
                <a:solidFill>
                  <a:schemeClr val="tx1"/>
                </a:solidFill>
                <a:latin typeface="Calibri" pitchFamily="0" charset="0"/>
                <a:ea typeface="宋体" pitchFamily="0" charset="0"/>
                <a:cs typeface="Lucida Sans"/>
              </a:rPr>
              <a:t>is achieved through an easy to use graphical interface menu options. The users can add any number of items to the cart from any of the available food </a:t>
            </a:r>
            <a:r>
              <a:rPr lang="en-US" altLang="zh-CN" sz="3200" b="0" i="0" u="none" strike="noStrike" kern="1200" cap="none" spc="0" baseline="0">
                <a:solidFill>
                  <a:schemeClr val="tx1"/>
                </a:solidFill>
                <a:latin typeface="Calibri" pitchFamily="0" charset="0"/>
                <a:ea typeface="宋体" pitchFamily="0" charset="0"/>
                <a:cs typeface="Lucida Sans"/>
              </a:rPr>
              <a:t>categories. We have created website in focus of future food ordering system, this website will helpful to many people.</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4825324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a:rPr>
              <a:t>THANK YOU</a:t>
            </a:r>
            <a:endParaRPr lang="zh-CN" altLang="en-US" sz="6000" b="0" i="0" u="none" strike="noStrike" kern="1200" cap="none" spc="0" baseline="0">
              <a:solidFill>
                <a:schemeClr val="tx1"/>
              </a:solidFill>
              <a:latin typeface="Calibri Light" pitchFamily="0" charset="0"/>
              <a:ea typeface="宋体" pitchFamily="0" charset="0"/>
              <a:cs typeface="Lucida Sans"/>
            </a:endParaRPr>
          </a:p>
        </p:txBody>
      </p:sp>
    </p:spTree>
    <p:extLst>
      <p:ext uri="{BB962C8B-B14F-4D97-AF65-F5344CB8AC3E}">
        <p14:creationId xmlns:p14="http://schemas.microsoft.com/office/powerpoint/2010/main" val="16705148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ctrTitle"/>
          </p:nvPr>
        </p:nvSpPr>
        <p:spPr>
          <a:xfrm rot="0">
            <a:off x="1380836" y="2087417"/>
            <a:ext cx="9633526" cy="1939637"/>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tx1"/>
                </a:solidFill>
                <a:latin typeface="Arial" pitchFamily="34" charset="0"/>
                <a:ea typeface="宋体" pitchFamily="0" charset="0"/>
                <a:cs typeface="Arial" pitchFamily="34" charset="0"/>
              </a:rPr>
              <a:t>ONLINE FOOD ORDERING SYSTEM</a:t>
            </a:r>
            <a:endParaRPr lang="zh-CN" altLang="en-US" sz="6000" b="1"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150303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1F4E79"/>
                </a:solidFill>
                <a:latin typeface="Calibri Light" pitchFamily="0" charset="0"/>
                <a:ea typeface="宋体" pitchFamily="0" charset="0"/>
                <a:cs typeface="Lucida Sans"/>
              </a:rPr>
              <a:t>ABSTRACT</a:t>
            </a:r>
            <a:endParaRPr lang="zh-CN" altLang="en-US" sz="4400" b="1" i="0" u="none" strike="noStrike" kern="1200" cap="none" spc="0" baseline="0">
              <a:solidFill>
                <a:srgbClr val="1F4E79"/>
              </a:solidFill>
              <a:latin typeface="Calibri Light" pitchFamily="0" charset="0"/>
              <a:ea typeface="宋体" pitchFamily="0" charset="0"/>
              <a:cs typeface="Lucida Sans"/>
            </a:endParaRPr>
          </a:p>
        </p:txBody>
      </p:sp>
      <p:sp>
        <p:nvSpPr>
          <p:cNvPr id="32" name="文本框"/>
          <p:cNvSpPr>
            <a:spLocks noGrp="1"/>
          </p:cNvSpPr>
          <p:nvPr>
            <p:ph type="body" idx="1"/>
          </p:nvPr>
        </p:nvSpPr>
        <p:spPr>
          <a:xfrm rot="0">
            <a:off x="1254991" y="1690688"/>
            <a:ext cx="9682018" cy="4202546"/>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Online </a:t>
            </a:r>
            <a:r>
              <a:rPr lang="en-US" altLang="zh-CN" sz="2800" b="1" i="0" u="none" strike="noStrike" kern="1200" cap="none" spc="0" baseline="0">
                <a:solidFill>
                  <a:schemeClr val="tx1"/>
                </a:solidFill>
                <a:latin typeface="Calibri" pitchFamily="0" charset="0"/>
                <a:ea typeface="宋体" pitchFamily="0" charset="0"/>
                <a:cs typeface="Lucida Sans"/>
              </a:rPr>
              <a:t>FOOD DELIVERY SYSTEM</a:t>
            </a:r>
            <a:r>
              <a:rPr lang="en-US" altLang="zh-CN" sz="2800" b="0" i="0" u="none" strike="noStrike" kern="1200" cap="none" spc="0" baseline="0">
                <a:solidFill>
                  <a:schemeClr val="tx1"/>
                </a:solidFill>
                <a:latin typeface="Calibri" pitchFamily="0" charset="0"/>
                <a:ea typeface="宋体" pitchFamily="0" charset="0"/>
                <a:cs typeface="Lucida Sans"/>
              </a:rPr>
              <a:t> is a website designed primarily for use in the food delivery industry. This system will allow hotels and restaurants to increase scope of business by reducing the labor cost </a:t>
            </a:r>
            <a:r>
              <a:rPr lang="en-US" altLang="zh-CN" sz="2800" b="0" i="0" u="none" strike="noStrike" kern="1200" cap="none" spc="0" baseline="0">
                <a:solidFill>
                  <a:schemeClr val="tx1"/>
                </a:solidFill>
                <a:latin typeface="Calibri" pitchFamily="0" charset="0"/>
                <a:ea typeface="宋体" pitchFamily="0" charset="0"/>
                <a:cs typeface="Lucida Sans"/>
              </a:rPr>
              <a:t>involved. This </a:t>
            </a:r>
            <a:r>
              <a:rPr lang="en-US" altLang="zh-CN" sz="2800" b="0" i="0" u="none" strike="noStrike" kern="1200" cap="none" spc="0" baseline="0">
                <a:solidFill>
                  <a:schemeClr val="tx1"/>
                </a:solidFill>
                <a:latin typeface="Calibri" pitchFamily="0" charset="0"/>
                <a:ea typeface="宋体" pitchFamily="0" charset="0"/>
                <a:cs typeface="Lucida Sans"/>
              </a:rPr>
              <a:t>system allows to quickly and easily manage an online menu which customers can browse and use to place orders with just few </a:t>
            </a:r>
            <a:r>
              <a:rPr lang="en-US" altLang="zh-CN" sz="2800" b="0" i="0" u="none" strike="noStrike" kern="1200" cap="none" spc="0" baseline="0">
                <a:solidFill>
                  <a:schemeClr val="tx1"/>
                </a:solidFill>
                <a:latin typeface="Calibri" pitchFamily="0" charset="0"/>
                <a:ea typeface="宋体" pitchFamily="0" charset="0"/>
                <a:cs typeface="Lucida Sans"/>
              </a:rPr>
              <a:t>clicks. Restaurant </a:t>
            </a:r>
            <a:r>
              <a:rPr lang="en-US" altLang="zh-CN" sz="2800" b="0" i="0" u="none" strike="noStrike" kern="1200" cap="none" spc="0" baseline="0">
                <a:solidFill>
                  <a:schemeClr val="tx1"/>
                </a:solidFill>
                <a:latin typeface="Calibri" pitchFamily="0" charset="0"/>
                <a:ea typeface="宋体" pitchFamily="0" charset="0"/>
                <a:cs typeface="Lucida Sans"/>
              </a:rPr>
              <a:t>employees then use these orders through an easy to navigate graphical interface for efficient processing.</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9030415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宋体" pitchFamily="0" charset="0"/>
                <a:cs typeface="Arial" pitchFamily="34" charset="0"/>
              </a:rPr>
              <a:t>PROBLEM DEFINITION </a:t>
            </a:r>
            <a:endParaRPr lang="zh-CN" altLang="en-US" sz="4400" b="1" i="0" u="none" strike="noStrike" kern="1200" cap="none" spc="0" baseline="0">
              <a:solidFill>
                <a:schemeClr val="tx1"/>
              </a:solidFill>
              <a:latin typeface="Calibri Light" pitchFamily="0" charset="0"/>
              <a:ea typeface="宋体" pitchFamily="0" charset="0"/>
              <a:cs typeface="Arial" pitchFamily="34" charset="0"/>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The current food delivery </a:t>
            </a:r>
            <a:r>
              <a:rPr lang="en-US" altLang="zh-CN" sz="2800" b="0" i="0" u="none" strike="noStrike" kern="1200" cap="none" spc="0" baseline="0">
                <a:solidFill>
                  <a:schemeClr val="tx1"/>
                </a:solidFill>
                <a:latin typeface="Calibri" pitchFamily="0" charset="0"/>
                <a:ea typeface="宋体" pitchFamily="0" charset="0"/>
                <a:cs typeface="Lucida Sans"/>
              </a:rPr>
              <a:t>platforms provide </a:t>
            </a:r>
            <a:r>
              <a:rPr lang="en-US" altLang="zh-CN" sz="2800" b="0" i="0" u="none" strike="noStrike" kern="1200" cap="none" spc="0" baseline="0">
                <a:solidFill>
                  <a:schemeClr val="tx1"/>
                </a:solidFill>
                <a:latin typeface="Calibri" pitchFamily="0" charset="0"/>
                <a:ea typeface="宋体" pitchFamily="0" charset="0"/>
                <a:cs typeface="Lucida Sans"/>
              </a:rPr>
              <a:t>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It </a:t>
            </a:r>
            <a:r>
              <a:rPr lang="en-US" altLang="zh-CN" sz="2800" b="0" i="0" u="none" strike="noStrike" kern="1200" cap="none" spc="0" baseline="0">
                <a:solidFill>
                  <a:schemeClr val="tx1"/>
                </a:solidFill>
                <a:latin typeface="Calibri" pitchFamily="0" charset="0"/>
                <a:ea typeface="宋体" pitchFamily="0" charset="0"/>
                <a:cs typeface="Lucida Sans"/>
              </a:rPr>
              <a:t>is a growing trend especially in urban areas and on college campuses that allows people to order from restaurants featuring interactive menus, by use of their Internet connection.</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6871819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宋体" pitchFamily="0" charset="0"/>
                <a:cs typeface="Lucida Sans"/>
              </a:rPr>
              <a:t>SYSTEM MODULE</a:t>
            </a:r>
            <a:endParaRPr lang="zh-CN" altLang="en-US" sz="4400" b="1" i="0" u="none" strike="noStrike" kern="1200" cap="none" spc="0" baseline="0">
              <a:solidFill>
                <a:schemeClr val="tx1"/>
              </a:solidFill>
              <a:latin typeface="Calibri Light" pitchFamily="0" charset="0"/>
              <a:ea typeface="宋体" pitchFamily="0" charset="0"/>
              <a:cs typeface="Lucida Sans"/>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This module provides the functionality for customers to place their order and supply necessary details. Users of the system, namely restaurant customers, must be provided the following functionality</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Create an account.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Manage their account.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Log in to the system.</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Navigate the restaurant's menu.</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8132182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body" idx="1"/>
          </p:nvPr>
        </p:nvSpPr>
        <p:spPr>
          <a:xfrm rot="0">
            <a:off x="690418" y="320098"/>
            <a:ext cx="10515600" cy="3254374"/>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Web Ordering System- provides the functionality for customers to place their order and supply necessary details. Menu Management-allows the restaurant to control what can be ordered by the customers.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90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Order Retrieval System - This is a final logical component. Allows restaurant to keep track of all orders placed. This component takes care of order retrieving and displaying order information.</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pic>
        <p:nvPicPr>
          <p:cNvPr id="38" name="图片"/>
          <p:cNvPicPr>
            <a:picLocks noChangeAspect="1"/>
          </p:cNvPicPr>
          <p:nvPr/>
        </p:nvPicPr>
        <p:blipFill>
          <a:blip r:embed="rId1" cstate="print"/>
          <a:stretch>
            <a:fillRect/>
          </a:stretch>
        </p:blipFill>
        <p:spPr>
          <a:xfrm rot="0">
            <a:off x="1717963" y="3488889"/>
            <a:ext cx="8127999" cy="3125357"/>
          </a:xfrm>
          <a:prstGeom prst="rect"/>
          <a:noFill/>
          <a:ln w="12700" cmpd="sng" cap="flat">
            <a:noFill/>
            <a:prstDash val="solid"/>
            <a:miter/>
          </a:ln>
        </p:spPr>
      </p:pic>
    </p:spTree>
    <p:extLst>
      <p:ext uri="{BB962C8B-B14F-4D97-AF65-F5344CB8AC3E}">
        <p14:creationId xmlns:p14="http://schemas.microsoft.com/office/powerpoint/2010/main" val="17008815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a:rPr>
              <a:t> </a:t>
            </a:r>
            <a:r>
              <a:rPr lang="en-US" altLang="zh-CN" sz="4400" b="1" i="0" u="none" strike="noStrike" kern="1200" cap="none" spc="0" baseline="0">
                <a:solidFill>
                  <a:schemeClr val="tx1"/>
                </a:solidFill>
                <a:latin typeface="Calibri Light" pitchFamily="0" charset="0"/>
                <a:ea typeface="宋体" pitchFamily="0" charset="0"/>
                <a:cs typeface="Lucida Sans"/>
              </a:rPr>
              <a:t>METHODOLOGY</a:t>
            </a:r>
            <a:endParaRPr lang="zh-CN" altLang="en-US" sz="4400" b="1" i="0" u="none" strike="noStrike" kern="1200" cap="none" spc="0" baseline="0">
              <a:solidFill>
                <a:schemeClr val="tx1"/>
              </a:solidFill>
              <a:latin typeface="Calibri Light" pitchFamily="0" charset="0"/>
              <a:ea typeface="宋体" pitchFamily="0" charset="0"/>
              <a:cs typeface="Lucida Sans"/>
            </a:endParaRPr>
          </a:p>
        </p:txBody>
      </p:sp>
      <p:sp>
        <p:nvSpPr>
          <p:cNvPr id="40"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79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Requirements </a:t>
            </a:r>
            <a:r>
              <a:rPr lang="en-US" altLang="zh-CN" sz="2800" b="1" i="0" u="none" strike="noStrike" kern="1200" cap="none" spc="0" baseline="0">
                <a:solidFill>
                  <a:schemeClr val="tx1"/>
                </a:solidFill>
                <a:latin typeface="Calibri" pitchFamily="0" charset="0"/>
                <a:ea typeface="宋体" pitchFamily="0" charset="0"/>
                <a:cs typeface="Lucida Sans"/>
              </a:rPr>
              <a:t>Gathering</a:t>
            </a: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Understanding </a:t>
            </a:r>
            <a:r>
              <a:rPr lang="en-US" altLang="zh-CN" sz="2800" b="0" i="0" u="none" strike="noStrike" kern="1200" cap="none" spc="0" baseline="0">
                <a:solidFill>
                  <a:schemeClr val="tx1"/>
                </a:solidFill>
                <a:latin typeface="Calibri" pitchFamily="0" charset="0"/>
                <a:ea typeface="宋体" pitchFamily="0" charset="0"/>
                <a:cs typeface="Lucida Sans"/>
              </a:rPr>
              <a:t>the specific needs and requirements </a:t>
            </a:r>
            <a:r>
              <a:rPr lang="en-US" altLang="zh-CN" sz="2800" b="0" i="0" u="none" strike="noStrike" kern="1200" cap="none" spc="0" baseline="0">
                <a:solidFill>
                  <a:schemeClr val="tx1"/>
                </a:solidFill>
                <a:latin typeface="Calibri" pitchFamily="0" charset="0"/>
                <a:ea typeface="宋体" pitchFamily="0" charset="0"/>
                <a:cs typeface="Lucida Sans"/>
              </a:rPr>
              <a:t>of </a:t>
            </a:r>
            <a:r>
              <a:rPr lang="en-US" altLang="zh-CN" sz="2800" b="0" i="0" u="none" strike="noStrike" kern="1200" cap="none" spc="0" baseline="0">
                <a:solidFill>
                  <a:schemeClr val="tx1"/>
                </a:solidFill>
                <a:latin typeface="Calibri" pitchFamily="0" charset="0"/>
                <a:ea typeface="宋体" pitchFamily="0" charset="0"/>
                <a:cs typeface="Lucida Sans"/>
              </a:rPr>
              <a:t>online food ordering system. Consider factors like scalability, security, and performance</a:t>
            </a: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Choosing the cloud platform.</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l">
              <a:lnSpc>
                <a:spcPct val="79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Architecture Design</a:t>
            </a:r>
            <a:r>
              <a:rPr lang="en-US" altLang="zh-CN" sz="2800" b="1" i="0" u="none" strike="noStrike" kern="1200" cap="none" spc="0" baseline="0">
                <a:solidFill>
                  <a:schemeClr val="tx1"/>
                </a:solidFill>
                <a:latin typeface="Calibri" pitchFamily="0" charset="0"/>
                <a:ea typeface="宋体" pitchFamily="0" charset="0"/>
                <a:cs typeface="Lucida Sans"/>
              </a:rPr>
              <a:t>:</a:t>
            </a:r>
            <a:endParaRPr lang="en-US" altLang="zh-CN" sz="2800" b="1" i="0" u="none" strike="noStrike" kern="1200" cap="none" spc="0" baseline="0">
              <a:solidFill>
                <a:schemeClr val="tx1"/>
              </a:solidFill>
              <a:latin typeface="Calibri" pitchFamily="0" charset="0"/>
              <a:ea typeface="宋体" pitchFamily="0" charset="0"/>
              <a:cs typeface="Lucida Sans"/>
            </a:endParaRPr>
          </a:p>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0" i="0" u="none" strike="noStrike" kern="1200" cap="none" spc="0" baseline="0">
                <a:solidFill>
                  <a:schemeClr val="tx1"/>
                </a:solidFill>
                <a:latin typeface="Calibri" pitchFamily="0" charset="0"/>
                <a:ea typeface="宋体" pitchFamily="0" charset="0"/>
                <a:cs typeface="Lucida Sans"/>
              </a:rPr>
              <a:t>Frontend</a:t>
            </a:r>
            <a:r>
              <a:rPr lang="en-US" altLang="zh-CN" sz="2800" b="0" i="0" u="none" strike="noStrike" kern="1200" cap="none" spc="0" baseline="0">
                <a:solidFill>
                  <a:schemeClr val="tx1"/>
                </a:solidFill>
                <a:latin typeface="Calibri" pitchFamily="0" charset="0"/>
                <a:ea typeface="宋体" pitchFamily="0" charset="0"/>
                <a:cs typeface="Lucida Sans"/>
              </a:rPr>
              <a:t>: Design the user interface for customers and restaurant owners</a:t>
            </a: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0" i="0" u="none" strike="noStrike" kern="1200" cap="none" spc="0" baseline="0">
                <a:solidFill>
                  <a:schemeClr val="tx1"/>
                </a:solidFill>
                <a:latin typeface="Calibri" pitchFamily="0" charset="0"/>
                <a:ea typeface="宋体" pitchFamily="0" charset="0"/>
                <a:cs typeface="Lucida Sans"/>
              </a:rPr>
              <a:t>Backend</a:t>
            </a:r>
            <a:r>
              <a:rPr lang="en-US" altLang="zh-CN" sz="2800" b="0" i="0" u="none" strike="noStrike" kern="1200" cap="none" spc="0" baseline="0">
                <a:solidFill>
                  <a:schemeClr val="tx1"/>
                </a:solidFill>
                <a:latin typeface="Calibri" pitchFamily="0" charset="0"/>
                <a:ea typeface="宋体" pitchFamily="0" charset="0"/>
                <a:cs typeface="Lucida Sans"/>
              </a:rPr>
              <a:t>: Plan the server architecture for handling orders, </a:t>
            </a:r>
            <a:r>
              <a:rPr lang="en-US" altLang="zh-CN" sz="2800" b="0" i="0" u="none" strike="noStrike" kern="1200" cap="none" spc="0" baseline="0">
                <a:solidFill>
                  <a:schemeClr val="tx1"/>
                </a:solidFill>
                <a:latin typeface="Calibri" pitchFamily="0" charset="0"/>
                <a:ea typeface="宋体" pitchFamily="0" charset="0"/>
                <a:cs typeface="Lucida Sans"/>
              </a:rPr>
              <a:t>payments and notifications.</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3421588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body" idx="1"/>
          </p:nvPr>
        </p:nvSpPr>
        <p:spPr>
          <a:xfrm rot="0">
            <a:off x="838200" y="618836"/>
            <a:ext cx="10515600" cy="5558127"/>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Order </a:t>
            </a:r>
            <a:r>
              <a:rPr lang="en-US" altLang="zh-CN" sz="2800" b="1" i="0" u="none" strike="noStrike" kern="1200" cap="none" spc="0" baseline="0">
                <a:solidFill>
                  <a:schemeClr val="tx1"/>
                </a:solidFill>
                <a:latin typeface="Calibri" pitchFamily="0" charset="0"/>
                <a:ea typeface="宋体" pitchFamily="0" charset="0"/>
                <a:cs typeface="Lucida Sans"/>
              </a:rPr>
              <a:t>Processing :</a:t>
            </a:r>
            <a:endParaRPr lang="en-US" altLang="zh-CN" sz="2800" b="1" i="0" u="none" strike="noStrike" kern="1200" cap="none" spc="0" baseline="0">
              <a:solidFill>
                <a:schemeClr val="tx1"/>
              </a:solidFill>
              <a:latin typeface="Calibri" pitchFamily="0" charset="0"/>
              <a:ea typeface="宋体" pitchFamily="0" charset="0"/>
              <a:cs typeface="Lucida Sans"/>
            </a:endParaRPr>
          </a:p>
          <a:p>
            <a:pPr marL="0" indent="0" algn="just">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0" i="0" u="none" strike="noStrike" kern="1200" cap="none" spc="0" baseline="0">
                <a:solidFill>
                  <a:schemeClr val="tx1"/>
                </a:solidFill>
                <a:latin typeface="Calibri" pitchFamily="0" charset="0"/>
                <a:ea typeface="宋体" pitchFamily="0" charset="0"/>
                <a:cs typeface="Lucida Sans"/>
              </a:rPr>
              <a:t>Develop </a:t>
            </a:r>
            <a:r>
              <a:rPr lang="en-US" altLang="zh-CN" sz="2800" b="0" i="0" u="none" strike="noStrike" kern="1200" cap="none" spc="0" baseline="0">
                <a:solidFill>
                  <a:schemeClr val="tx1"/>
                </a:solidFill>
                <a:latin typeface="Calibri" pitchFamily="0" charset="0"/>
                <a:ea typeface="宋体" pitchFamily="0" charset="0"/>
                <a:cs typeface="Lucida Sans"/>
              </a:rPr>
              <a:t>algorithms for order processing and dispatch</a:t>
            </a:r>
            <a:r>
              <a:rPr lang="en-US" altLang="zh-CN" sz="2800" b="0" i="0" u="none" strike="noStrike" kern="1200" cap="none" spc="0" baseline="0">
                <a:solidFill>
                  <a:schemeClr val="tx1"/>
                </a:solidFill>
                <a:latin typeface="Calibri" pitchFamily="0" charset="0"/>
                <a:ea typeface="宋体" pitchFamily="0" charset="0"/>
                <a:cs typeface="Lucida Sans"/>
              </a:rPr>
              <a:t>. Use </a:t>
            </a:r>
            <a:r>
              <a:rPr lang="en-US" altLang="zh-CN" sz="2800" b="0" i="0" u="none" strike="noStrike" kern="1200" cap="none" spc="0" baseline="0">
                <a:solidFill>
                  <a:schemeClr val="tx1"/>
                </a:solidFill>
                <a:latin typeface="Calibri" pitchFamily="0" charset="0"/>
                <a:ea typeface="宋体" pitchFamily="0" charset="0"/>
                <a:cs typeface="Lucida Sans"/>
              </a:rPr>
              <a:t>cloud-based queuing services to manage orders efficiently</a:t>
            </a:r>
            <a:r>
              <a:rPr lang="en-US" altLang="zh-CN" sz="2800" b="0" i="0" u="none" strike="noStrike" kern="1200" cap="none" spc="0" baseline="0">
                <a:solidFill>
                  <a:schemeClr val="tx1"/>
                </a:solidFill>
                <a:latin typeface="Calibri" pitchFamily="0" charset="0"/>
                <a:ea typeface="宋体" pitchFamily="0" charset="0"/>
                <a:cs typeface="Lucida Sans"/>
              </a:rPr>
              <a:t>. Notification </a:t>
            </a:r>
            <a:r>
              <a:rPr lang="en-US" altLang="zh-CN" sz="2800" b="0" i="0" u="none" strike="noStrike" kern="1200" cap="none" spc="0" baseline="0">
                <a:solidFill>
                  <a:schemeClr val="tx1"/>
                </a:solidFill>
                <a:latin typeface="Calibri" pitchFamily="0" charset="0"/>
                <a:ea typeface="宋体" pitchFamily="0" charset="0"/>
                <a:cs typeface="Lucida Sans"/>
              </a:rPr>
              <a:t>System: Implement notifications via email, SMS, or push notifications to keep users informed about order status</a:t>
            </a: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Security</a:t>
            </a:r>
            <a:r>
              <a:rPr lang="en-US" altLang="zh-CN" sz="2800" b="1" i="0" u="none" strike="noStrike" kern="1200" cap="none" spc="0" baseline="0">
                <a:solidFill>
                  <a:schemeClr val="tx1"/>
                </a:solidFill>
                <a:latin typeface="Calibri" pitchFamily="0" charset="0"/>
                <a:ea typeface="宋体" pitchFamily="0" charset="0"/>
                <a:cs typeface="Lucida Sans"/>
              </a:rPr>
              <a:t>:</a:t>
            </a:r>
            <a:endParaRPr lang="en-US" altLang="zh-CN" sz="2800" b="1" i="0" u="none" strike="noStrike" kern="1200" cap="none" spc="0" baseline="0">
              <a:solidFill>
                <a:schemeClr val="tx1"/>
              </a:solidFill>
              <a:latin typeface="Calibri" pitchFamily="0" charset="0"/>
              <a:ea typeface="宋体" pitchFamily="0" charset="0"/>
              <a:cs typeface="Lucida Sans"/>
            </a:endParaRPr>
          </a:p>
          <a:p>
            <a:pPr marL="0" indent="0" algn="just">
              <a:lnSpc>
                <a:spcPct val="90000"/>
              </a:lnSpc>
              <a:spcBef>
                <a:spcPts val="100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Lucida Sans"/>
              </a:rPr>
              <a:t>	</a:t>
            </a:r>
            <a:r>
              <a:rPr lang="en-US" altLang="zh-CN" sz="2800" b="0" i="0" u="none" strike="noStrike" kern="1200" cap="none" spc="0" baseline="0">
                <a:solidFill>
                  <a:schemeClr val="tx1"/>
                </a:solidFill>
                <a:latin typeface="Calibri" pitchFamily="0" charset="0"/>
                <a:ea typeface="宋体" pitchFamily="0" charset="0"/>
                <a:cs typeface="Lucida Sans"/>
              </a:rPr>
              <a:t>Implement </a:t>
            </a:r>
            <a:r>
              <a:rPr lang="en-US" altLang="zh-CN" sz="2800" b="0" i="0" u="none" strike="noStrike" kern="1200" cap="none" spc="0" baseline="0">
                <a:solidFill>
                  <a:schemeClr val="tx1"/>
                </a:solidFill>
                <a:latin typeface="Calibri" pitchFamily="0" charset="0"/>
                <a:ea typeface="宋体" pitchFamily="0" charset="0"/>
                <a:cs typeface="Lucida Sans"/>
              </a:rPr>
              <a:t>encryption (SSL/TLS) for data transmission</a:t>
            </a:r>
            <a:r>
              <a:rPr lang="en-US" altLang="zh-CN" sz="2800" b="0" i="0" u="none" strike="noStrike" kern="1200" cap="none" spc="0" baseline="0">
                <a:solidFill>
                  <a:schemeClr val="tx1"/>
                </a:solidFill>
                <a:latin typeface="Calibri" pitchFamily="0" charset="0"/>
                <a:ea typeface="宋体" pitchFamily="0" charset="0"/>
                <a:cs typeface="Lucida Sans"/>
              </a:rPr>
              <a:t>. Use </a:t>
            </a:r>
            <a:r>
              <a:rPr lang="en-US" altLang="zh-CN" sz="2800" b="0" i="0" u="none" strike="noStrike" kern="1200" cap="none" spc="0" baseline="0">
                <a:solidFill>
                  <a:schemeClr val="tx1"/>
                </a:solidFill>
                <a:latin typeface="Calibri" pitchFamily="0" charset="0"/>
                <a:ea typeface="宋体" pitchFamily="0" charset="0"/>
                <a:cs typeface="Lucida Sans"/>
              </a:rPr>
              <a:t>cloud provider's security features and best practices</a:t>
            </a:r>
            <a:r>
              <a:rPr lang="en-US" altLang="zh-CN" sz="2800" b="0" i="0" u="none" strike="noStrike" kern="1200" cap="none" spc="0" baseline="0">
                <a:solidFill>
                  <a:schemeClr val="tx1"/>
                </a:solidFill>
                <a:latin typeface="Calibri" pitchFamily="0" charset="0"/>
                <a:ea typeface="宋体" pitchFamily="0" charset="0"/>
                <a:cs typeface="Lucida Sans"/>
              </a:rPr>
              <a:t>. Regularly </a:t>
            </a:r>
            <a:r>
              <a:rPr lang="en-US" altLang="zh-CN" sz="2800" b="0" i="0" u="none" strike="noStrike" kern="1200" cap="none" spc="0" baseline="0">
                <a:solidFill>
                  <a:schemeClr val="tx1"/>
                </a:solidFill>
                <a:latin typeface="Calibri" pitchFamily="0" charset="0"/>
                <a:ea typeface="宋体" pitchFamily="0" charset="0"/>
                <a:cs typeface="Lucida Sans"/>
              </a:rPr>
              <a:t>update and patch system components</a:t>
            </a: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90000"/>
              </a:lnSpc>
              <a:spcBef>
                <a:spcPts val="1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Payment </a:t>
            </a:r>
            <a:r>
              <a:rPr lang="en-US" altLang="zh-CN" sz="2800" b="1" i="0" u="none" strike="noStrike" kern="1200" cap="none" spc="0" baseline="0">
                <a:solidFill>
                  <a:schemeClr val="tx1"/>
                </a:solidFill>
                <a:latin typeface="Calibri" pitchFamily="0" charset="0"/>
                <a:ea typeface="宋体" pitchFamily="0" charset="0"/>
                <a:cs typeface="Lucida Sans"/>
              </a:rPr>
              <a:t>Integration:</a:t>
            </a: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just">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0" i="0" u="none" strike="noStrike" kern="1200" cap="none" spc="0" baseline="0">
                <a:solidFill>
                  <a:schemeClr val="tx1"/>
                </a:solidFill>
                <a:latin typeface="Calibri" pitchFamily="0" charset="0"/>
                <a:ea typeface="宋体" pitchFamily="0" charset="0"/>
                <a:cs typeface="Lucida Sans"/>
              </a:rPr>
              <a:t>Integrate </a:t>
            </a:r>
            <a:r>
              <a:rPr lang="en-US" altLang="zh-CN" sz="2800" b="0" i="0" u="none" strike="noStrike" kern="1200" cap="none" spc="0" baseline="0">
                <a:solidFill>
                  <a:schemeClr val="tx1"/>
                </a:solidFill>
                <a:latin typeface="Calibri" pitchFamily="0" charset="0"/>
                <a:ea typeface="宋体" pitchFamily="0" charset="0"/>
                <a:cs typeface="Lucida Sans"/>
              </a:rPr>
              <a:t>with payment gateways for secure transactions.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5513320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Calibri Light" pitchFamily="0" charset="0"/>
                <a:ea typeface="宋体" pitchFamily="0" charset="0"/>
                <a:cs typeface="Lucida Sans"/>
              </a:rPr>
              <a:t>TOOLS</a:t>
            </a:r>
            <a:endParaRPr lang="zh-CN" altLang="en-US" sz="4400" b="1" i="0" u="none" strike="noStrike" kern="1200" cap="none" spc="0" baseline="0">
              <a:solidFill>
                <a:schemeClr val="tx1"/>
              </a:solidFill>
              <a:latin typeface="Calibri Light" pitchFamily="0" charset="0"/>
              <a:ea typeface="宋体" pitchFamily="0" charset="0"/>
              <a:cs typeface="Lucida Sans"/>
            </a:endParaRPr>
          </a:p>
        </p:txBody>
      </p:sp>
      <p:sp>
        <p:nvSpPr>
          <p:cNvPr id="43" name="文本框"/>
          <p:cNvSpPr>
            <a:spLocks noGrp="1"/>
          </p:cNvSpPr>
          <p:nvPr>
            <p:ph type="body" idx="1"/>
          </p:nvPr>
        </p:nvSpPr>
        <p:spPr>
          <a:xfrm rot="0">
            <a:off x="1318491" y="1690688"/>
            <a:ext cx="10035309" cy="431294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just">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HTML</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CSS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JAVASCRIPT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PHP</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228600" indent="-228600" algn="just">
              <a:lnSpc>
                <a:spcPct val="79000"/>
              </a:lnSpc>
              <a:spcBef>
                <a:spcPts val="1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LAPTOP WITH WINDOWS 10</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just">
              <a:lnSpc>
                <a:spcPct val="79000"/>
              </a:lnSpc>
              <a:spcBef>
                <a:spcPts val="1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These </a:t>
            </a:r>
            <a:r>
              <a:rPr lang="en-US" altLang="zh-CN" sz="2800" b="0" i="0" u="none" strike="noStrike" kern="1200" cap="none" spc="0" baseline="0">
                <a:solidFill>
                  <a:schemeClr val="tx1"/>
                </a:solidFill>
                <a:latin typeface="Calibri" pitchFamily="0" charset="0"/>
                <a:ea typeface="宋体" pitchFamily="0" charset="0"/>
                <a:cs typeface="Lucida Sans"/>
              </a:rPr>
              <a:t>technologies are used to build the system. </a:t>
            </a:r>
            <a:r>
              <a:rPr lang="en-US" altLang="zh-CN" sz="2800" b="0" i="0" u="none" strike="noStrike" kern="1200" cap="none" spc="0" baseline="0">
                <a:solidFill>
                  <a:schemeClr val="tx1"/>
                </a:solidFill>
                <a:latin typeface="Calibri" pitchFamily="0" charset="0"/>
                <a:ea typeface="宋体" pitchFamily="0" charset="0"/>
                <a:cs typeface="Lucida Sans"/>
              </a:rPr>
              <a:t>HTML </a:t>
            </a:r>
            <a:r>
              <a:rPr lang="en-US" altLang="zh-CN" sz="2800" b="0" i="0" u="none" strike="noStrike" kern="1200" cap="none" spc="0" baseline="0">
                <a:solidFill>
                  <a:schemeClr val="tx1"/>
                </a:solidFill>
                <a:latin typeface="Calibri" pitchFamily="0" charset="0"/>
                <a:ea typeface="宋体" pitchFamily="0" charset="0"/>
                <a:cs typeface="Lucida Sans"/>
              </a:rPr>
              <a:t>are used to build the </a:t>
            </a:r>
            <a:r>
              <a:rPr lang="en-US" altLang="zh-CN" sz="2800" b="0" i="0" u="none" strike="noStrike" kern="1200" cap="none" spc="0" baseline="0">
                <a:solidFill>
                  <a:schemeClr val="tx1"/>
                </a:solidFill>
                <a:latin typeface="Calibri" pitchFamily="0" charset="0"/>
                <a:ea typeface="宋体" pitchFamily="0" charset="0"/>
                <a:cs typeface="Lucida Sans"/>
              </a:rPr>
              <a:t>interface </a:t>
            </a:r>
            <a:r>
              <a:rPr lang="en-US" altLang="zh-CN" sz="2800" b="0" i="0" u="none" strike="noStrike" kern="1200" cap="none" spc="0" baseline="0">
                <a:solidFill>
                  <a:schemeClr val="tx1"/>
                </a:solidFill>
                <a:latin typeface="Calibri" pitchFamily="0" charset="0"/>
                <a:ea typeface="宋体" pitchFamily="0" charset="0"/>
                <a:cs typeface="Lucida Sans"/>
              </a:rPr>
              <a:t>of the system and build the functionality of the system. CSS is used to define </a:t>
            </a:r>
            <a:r>
              <a:rPr lang="en-US" altLang="zh-CN" sz="2800" b="0" i="0" u="none" strike="noStrike" kern="1200" cap="none" spc="0" baseline="0">
                <a:solidFill>
                  <a:schemeClr val="tx1"/>
                </a:solidFill>
                <a:latin typeface="Calibri" pitchFamily="0" charset="0"/>
                <a:ea typeface="宋体" pitchFamily="0" charset="0"/>
                <a:cs typeface="Lucida Sans"/>
              </a:rPr>
              <a:t>styles</a:t>
            </a:r>
            <a:r>
              <a:rPr lang="en-US" altLang="zh-CN" sz="2800" b="0" i="0" u="none" strike="noStrike" kern="1200" cap="none" spc="0" baseline="0">
                <a:solidFill>
                  <a:schemeClr val="tx1"/>
                </a:solidFill>
                <a:latin typeface="Calibri" pitchFamily="0" charset="0"/>
                <a:ea typeface="宋体" pitchFamily="0" charset="0"/>
                <a:cs typeface="Lucida Sans"/>
              </a:rPr>
              <a:t> of the system</a:t>
            </a:r>
            <a:r>
              <a:rPr lang="en-US" altLang="zh-CN" sz="2800" b="0" i="0" u="none" strike="noStrike" kern="1200" cap="none" spc="0" baseline="0">
                <a:solidFill>
                  <a:schemeClr val="tx1"/>
                </a:solidFill>
                <a:latin typeface="Calibri" pitchFamily="0" charset="0"/>
                <a:ea typeface="宋体" pitchFamily="0" charset="0"/>
                <a:cs typeface="Lucida Sans"/>
              </a:rPr>
              <a:t>. PHP </a:t>
            </a:r>
            <a:r>
              <a:rPr lang="en-US" altLang="zh-CN" sz="2800" b="0" i="0" u="none" strike="noStrike" kern="1200" cap="none" spc="0" baseline="0">
                <a:solidFill>
                  <a:schemeClr val="tx1"/>
                </a:solidFill>
                <a:latin typeface="Calibri" pitchFamily="0" charset="0"/>
                <a:ea typeface="宋体" pitchFamily="0" charset="0"/>
                <a:cs typeface="Lucida Sans"/>
              </a:rPr>
              <a:t>are used to build the interface of the </a:t>
            </a:r>
            <a:r>
              <a:rPr lang="en-US" altLang="zh-CN" sz="2800" b="0" i="0" u="none" strike="noStrike" kern="1200" cap="none" spc="0" baseline="0">
                <a:solidFill>
                  <a:schemeClr val="tx1"/>
                </a:solidFill>
                <a:latin typeface="Calibri" pitchFamily="0" charset="0"/>
                <a:ea typeface="宋体" pitchFamily="0" charset="0"/>
                <a:cs typeface="Lucida Sans"/>
              </a:rPr>
              <a:t>system. JAVASCRIPT is used to develop and create webpages</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49967430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1_Office Theme">
  <a:themeElements>
    <a:clrScheme name="1_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ONLINE FOOD ORDERING SYSTEM</dc:title>
  <dc:creator>admin</dc:creator>
  <cp:lastModifiedBy>root</cp:lastModifiedBy>
  <cp:revision>18</cp:revision>
  <dcterms:created xsi:type="dcterms:W3CDTF">2023-09-27T06:56:57Z</dcterms:created>
  <dcterms:modified xsi:type="dcterms:W3CDTF">2023-10-11T05:41:15Z</dcterms:modified>
</cp:coreProperties>
</file>