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8" r:id="rId3"/>
    <p:sldId id="290" r:id="rId4"/>
    <p:sldId id="311" r:id="rId5"/>
    <p:sldId id="306" r:id="rId6"/>
    <p:sldId id="312" r:id="rId7"/>
    <p:sldId id="309" r:id="rId8"/>
    <p:sldId id="307" r:id="rId9"/>
    <p:sldId id="305" r:id="rId10"/>
    <p:sldId id="320" r:id="rId11"/>
    <p:sldId id="323" r:id="rId12"/>
    <p:sldId id="310" r:id="rId13"/>
    <p:sldId id="297" r:id="rId14"/>
    <p:sldId id="291" r:id="rId15"/>
    <p:sldId id="293" r:id="rId16"/>
    <p:sldId id="294" r:id="rId17"/>
    <p:sldId id="300" r:id="rId18"/>
    <p:sldId id="295" r:id="rId19"/>
    <p:sldId id="301" r:id="rId20"/>
    <p:sldId id="327" r:id="rId21"/>
    <p:sldId id="296" r:id="rId22"/>
    <p:sldId id="325" r:id="rId23"/>
    <p:sldId id="298" r:id="rId24"/>
    <p:sldId id="299" r:id="rId25"/>
    <p:sldId id="315" r:id="rId26"/>
    <p:sldId id="314" r:id="rId27"/>
    <p:sldId id="292" r:id="rId28"/>
    <p:sldId id="304" r:id="rId29"/>
    <p:sldId id="302" r:id="rId30"/>
    <p:sldId id="324" r:id="rId31"/>
    <p:sldId id="32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77367" autoAdjust="0"/>
  </p:normalViewPr>
  <p:slideViewPr>
    <p:cSldViewPr>
      <p:cViewPr varScale="1">
        <p:scale>
          <a:sx n="57" d="100"/>
          <a:sy n="57" d="100"/>
        </p:scale>
        <p:origin x="16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543A-5566-45B5-9DF0-85C541C5466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685-3B69-4990-B296-9D76734FB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53584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FD6-95BD-4903-9951-FD19F1EA9A94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8130-C660-4770-9368-78832EAFE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51234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E2902B-920B-4B87-8BDB-5F410236AD48}" type="datetime1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FB81E9-AF59-4B63-A4A8-F54E224232A8}" type="datetime1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6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A4B1037-9EB8-4B05-9650-42F20259546B}" type="datetime1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4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80E85B-2DD7-4974-BEA1-8D3E70C7F0C6}" type="datetime1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CEFB9B-FDB7-40EF-AC60-F55218D5B733}" type="datetime1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1CA780F-EF8D-444B-B821-B6E37796EE5A}" type="datetime1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1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收藏\logo\logoCINS2.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907703" cy="17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722891" y="490748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2016-10-27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23728" y="2204864"/>
            <a:ext cx="554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深度学习和自动问答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841665" y="35994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          朱鹏军</a:t>
            </a:r>
            <a:endParaRPr lang="en-US" altLang="zh-CN" sz="28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133584" y="4384268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数据智能研究中心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4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59632" y="2276872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zh-CN" altLang="en-US" sz="2800" dirty="0" smtClean="0"/>
              <a:t>推理方面，只能做到知识库的浅层推断，无法应用到复杂的关系推理上。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76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5916"/>
            <a:ext cx="7924800" cy="652933"/>
          </a:xfrm>
        </p:spPr>
        <p:txBody>
          <a:bodyPr/>
          <a:lstStyle/>
          <a:p>
            <a:r>
              <a:rPr lang="zh-CN" altLang="en-US" b="1" dirty="0"/>
              <a:t>为什么深度学习在</a:t>
            </a:r>
            <a:r>
              <a:rPr lang="en-US" altLang="zh-CN" b="1" dirty="0"/>
              <a:t>NLP</a:t>
            </a:r>
            <a:r>
              <a:rPr lang="zh-CN" altLang="en-US" b="1" dirty="0"/>
              <a:t>领域进展</a:t>
            </a:r>
            <a:r>
              <a:rPr lang="zh-CN" altLang="en-US" b="1" dirty="0" smtClean="0"/>
              <a:t>缓慢？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23528" y="958849"/>
            <a:ext cx="8210872" cy="539750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       对</a:t>
            </a:r>
            <a:r>
              <a:rPr lang="zh-CN" altLang="en-US" sz="2400" dirty="0"/>
              <a:t>语音和图像来说，其构成元素（轮廓、线条、语音帧）不用经过预处理都能清晰的反映出实体或者音素，可以简单的运用到神经网络里进行识别工作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       而</a:t>
            </a:r>
            <a:r>
              <a:rPr lang="zh-CN" altLang="en-US" sz="2400" dirty="0"/>
              <a:t>语义识别大不相同：</a:t>
            </a:r>
            <a:r>
              <a:rPr lang="zh-CN" altLang="en-US" sz="2400" dirty="0">
                <a:solidFill>
                  <a:srgbClr val="FF0000"/>
                </a:solidFill>
              </a:rPr>
              <a:t>首先</a:t>
            </a:r>
            <a:r>
              <a:rPr lang="zh-CN" altLang="en-US" sz="2400" dirty="0"/>
              <a:t>一段文本一句话是经过大脑预处理的，并非自然信号；</a:t>
            </a:r>
            <a:r>
              <a:rPr lang="zh-CN" altLang="en-US" sz="2400" dirty="0">
                <a:solidFill>
                  <a:srgbClr val="FF0000"/>
                </a:solidFill>
              </a:rPr>
              <a:t>其次</a:t>
            </a:r>
            <a:r>
              <a:rPr lang="zh-CN" altLang="en-US" sz="2400" dirty="0"/>
              <a:t>，词语之间的相似并不代表其意思相近，而且简单的词组组合起来之后意思也会有</a:t>
            </a:r>
            <a:r>
              <a:rPr lang="zh-CN" altLang="en-US" sz="2400" dirty="0" smtClean="0"/>
              <a:t>歧义。</a:t>
            </a:r>
            <a:r>
              <a:rPr lang="zh-CN" altLang="en-US" sz="2400" dirty="0"/>
              <a:t>对话需要上下文的语境的理解，需要机器有推理能力；人类的语言表达方式灵活，而很多交流是需要知识为依托的。很有趣，仿人类大脑识别机制建立的深度学习，对经过我们人类大脑处理的文字信号，反而效果差强人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    根本上</a:t>
            </a:r>
            <a:r>
              <a:rPr lang="zh-CN" altLang="en-US" sz="2400" dirty="0"/>
              <a:t>来说，现在的算法还是弱人工智能，可以去帮人类快速的自动执行（识别），但还是不能理解这件事情本身。</a:t>
            </a:r>
          </a:p>
        </p:txBody>
      </p:sp>
    </p:spTree>
    <p:extLst>
      <p:ext uri="{BB962C8B-B14F-4D97-AF65-F5344CB8AC3E}">
        <p14:creationId xmlns:p14="http://schemas.microsoft.com/office/powerpoint/2010/main" val="4133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83062"/>
            <a:ext cx="5971429" cy="3980952"/>
          </a:xfrm>
          <a:prstGeom prst="rect">
            <a:avLst/>
          </a:prstGeom>
        </p:spPr>
      </p:pic>
      <p:pic>
        <p:nvPicPr>
          <p:cNvPr id="5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03648" y="4742412"/>
            <a:ext cx="4580952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30361"/>
            <a:ext cx="6212160" cy="453664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19200" y="488396"/>
            <a:ext cx="7924800" cy="552617"/>
          </a:xfrm>
        </p:spPr>
        <p:txBody>
          <a:bodyPr/>
          <a:lstStyle/>
          <a:p>
            <a:r>
              <a:rPr lang="zh-CN" altLang="en-US" dirty="0" smtClean="0"/>
              <a:t>二、智能问答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0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84" y="980728"/>
            <a:ext cx="7344816" cy="46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29" y="620688"/>
            <a:ext cx="7428571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7" y="1052736"/>
            <a:ext cx="6457143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5" y="1556792"/>
            <a:ext cx="7514286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702794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279" y="1988840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、大量</a:t>
            </a:r>
            <a:r>
              <a:rPr lang="zh-CN" altLang="en-US" sz="2800" dirty="0"/>
              <a:t>手工设计的特征、规则或模板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、对</a:t>
            </a:r>
            <a:r>
              <a:rPr lang="zh-CN" altLang="en-US" sz="2800" dirty="0"/>
              <a:t>上下文语境、用户的建模能力有限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、训练</a:t>
            </a:r>
            <a:r>
              <a:rPr lang="zh-CN" altLang="en-US" sz="2800" dirty="0"/>
              <a:t>数据有限，领域相关性强，迁移到其他领域的代价很高</a:t>
            </a:r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、几乎</a:t>
            </a:r>
            <a:r>
              <a:rPr lang="zh-CN" altLang="en-US" sz="2800" dirty="0"/>
              <a:t>无法提供聊天功能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9600" y="980728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传统自动问答的特点：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28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7924800" cy="1143000"/>
          </a:xfrm>
        </p:spPr>
        <p:txBody>
          <a:bodyPr/>
          <a:lstStyle/>
          <a:p>
            <a:r>
              <a:rPr lang="zh-CN" altLang="en-US" dirty="0" smtClean="0"/>
              <a:t>                                  主要内容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253841" y="1680768"/>
            <a:ext cx="7924800" cy="41148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深度学习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智能问答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未来展望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01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632" y="1268760"/>
            <a:ext cx="5976664" cy="44313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592" y="41742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现在研究方法：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76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476190" cy="4361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544" y="404664"/>
            <a:ext cx="70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基于深度学习的知识库问答分为如下两类：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8850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6905121" cy="3960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768" y="5157192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三元组：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主体，关系，客体</a:t>
            </a:r>
            <a:r>
              <a:rPr lang="en-US" altLang="zh-CN" sz="2800" dirty="0" smtClean="0"/>
              <a:t>&gt;</a:t>
            </a:r>
          </a:p>
          <a:p>
            <a:r>
              <a:rPr lang="en-US" altLang="zh-CN" sz="2800" dirty="0" smtClean="0"/>
              <a:t>          </a:t>
            </a:r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:   &lt;</a:t>
            </a:r>
            <a:r>
              <a:rPr lang="zh-CN" altLang="en-US" sz="2800" dirty="0" smtClean="0"/>
              <a:t>小明，哥哥，大明</a:t>
            </a:r>
            <a:r>
              <a:rPr lang="en-US" altLang="zh-CN" sz="2800" dirty="0" smtClean="0"/>
              <a:t>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44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20688"/>
            <a:ext cx="745781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64704"/>
            <a:ext cx="7657143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6733333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2736"/>
            <a:ext cx="6552381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三、展望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sz="quarter" idx="13"/>
          </p:nvPr>
        </p:nvSpPr>
        <p:spPr>
          <a:xfrm>
            <a:off x="1115616" y="2274094"/>
            <a:ext cx="7924800" cy="41148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自然语言理解是</a:t>
            </a:r>
            <a:r>
              <a:rPr lang="en-US" altLang="zh-CN" sz="3200" dirty="0" smtClean="0"/>
              <a:t>AI</a:t>
            </a:r>
            <a:r>
              <a:rPr lang="zh-CN" altLang="en-US" sz="3200" dirty="0" smtClean="0"/>
              <a:t>的终极目的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深度</a:t>
            </a:r>
            <a:r>
              <a:rPr lang="zh-CN" altLang="en-US" sz="3200" dirty="0"/>
              <a:t>学习在</a:t>
            </a:r>
            <a:r>
              <a:rPr lang="en-US" altLang="zh-CN" sz="3200" dirty="0" smtClean="0"/>
              <a:t>NLP</a:t>
            </a:r>
            <a:r>
              <a:rPr lang="zh-CN" altLang="en-US" sz="3200" dirty="0" smtClean="0"/>
              <a:t>应用，目前</a:t>
            </a:r>
            <a:r>
              <a:rPr lang="zh-CN" altLang="en-US" sz="3200" dirty="0"/>
              <a:t>的模型还是缺乏理解及推理能力。</a:t>
            </a:r>
          </a:p>
        </p:txBody>
      </p:sp>
    </p:spTree>
    <p:extLst>
      <p:ext uri="{BB962C8B-B14F-4D97-AF65-F5344CB8AC3E}">
        <p14:creationId xmlns:p14="http://schemas.microsoft.com/office/powerpoint/2010/main" val="16069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sz="quarter" idx="13"/>
          </p:nvPr>
        </p:nvSpPr>
        <p:spPr>
          <a:xfrm>
            <a:off x="827584" y="1132400"/>
            <a:ext cx="7924800" cy="4744871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sz="2800" dirty="0">
                <a:latin typeface="+mn-ea"/>
              </a:rPr>
              <a:t>深度学习和</a:t>
            </a:r>
            <a:r>
              <a:rPr lang="zh-CN" altLang="en-US" sz="2800" dirty="0" smtClean="0">
                <a:latin typeface="+mn-ea"/>
              </a:rPr>
              <a:t>传统机器学习方法进行结合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200" dirty="0" smtClean="0"/>
              <a:t>        人工</a:t>
            </a:r>
            <a:r>
              <a:rPr lang="zh-CN" altLang="en-US" sz="2200" dirty="0"/>
              <a:t>规则与神经网络的结合 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        贝</a:t>
            </a:r>
            <a:r>
              <a:rPr lang="zh-CN" altLang="en-US" sz="2200" dirty="0"/>
              <a:t>叶斯与神经网络的结合</a:t>
            </a: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200" dirty="0" smtClean="0"/>
              <a:t>        迁移</a:t>
            </a:r>
            <a:r>
              <a:rPr lang="zh-CN" altLang="en-US" sz="2200" dirty="0"/>
              <a:t>学习与神经网络的结合</a:t>
            </a:r>
          </a:p>
          <a:p>
            <a:pPr marL="0" indent="0">
              <a:buNone/>
            </a:pPr>
            <a:r>
              <a:rPr lang="zh-CN" altLang="en-US" sz="2200" dirty="0" smtClean="0"/>
              <a:t>        强化</a:t>
            </a:r>
            <a:r>
              <a:rPr lang="zh-CN" altLang="en-US" sz="2200" dirty="0"/>
              <a:t>学习与神经网络的结合</a:t>
            </a:r>
            <a:endParaRPr lang="en-US" altLang="zh-CN" sz="2200" dirty="0">
              <a:latin typeface="+mn-ea"/>
            </a:endParaRPr>
          </a:p>
          <a:p>
            <a:pPr marL="0" indent="0">
              <a:buNone/>
            </a:pPr>
            <a:r>
              <a:rPr lang="zh-CN" altLang="en-US" sz="2200" dirty="0" smtClean="0"/>
              <a:t>        图</a:t>
            </a:r>
            <a:r>
              <a:rPr lang="zh-CN" altLang="en-US" sz="2200" dirty="0"/>
              <a:t>模型与神经网络的结合 </a:t>
            </a:r>
            <a:endParaRPr lang="en-US" altLang="zh-CN" sz="2200" dirty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交叉学科 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 </a:t>
            </a:r>
            <a:r>
              <a:rPr lang="zh-CN" altLang="en-US" sz="2400" dirty="0" smtClean="0">
                <a:latin typeface="+mn-ea"/>
              </a:rPr>
              <a:t>脑</a:t>
            </a:r>
            <a:r>
              <a:rPr lang="zh-CN" altLang="en-US" sz="2400" dirty="0" smtClean="0">
                <a:latin typeface="+mn-ea"/>
              </a:rPr>
              <a:t>科学</a:t>
            </a:r>
            <a:endParaRPr lang="en-US" altLang="zh-CN" sz="24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609181"/>
            <a:ext cx="546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未来研究思路：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98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5828571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44" y="800802"/>
            <a:ext cx="7778824" cy="652933"/>
          </a:xfrm>
        </p:spPr>
        <p:txBody>
          <a:bodyPr/>
          <a:lstStyle/>
          <a:p>
            <a:r>
              <a:rPr lang="zh-CN" altLang="en-US" sz="3600" dirty="0" smtClean="0"/>
              <a:t>一、深度学习</a:t>
            </a:r>
            <a:endParaRPr lang="zh-CN" altLang="en-US" sz="36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35596" y="1954868"/>
            <a:ext cx="74187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  </a:t>
            </a:r>
            <a:r>
              <a:rPr lang="zh-CN" altLang="en-US" sz="2800" dirty="0" smtClean="0">
                <a:latin typeface="+mn-ea"/>
              </a:rPr>
              <a:t>过去几年，</a:t>
            </a:r>
            <a:r>
              <a:rPr lang="en-US" altLang="zh-CN" sz="2800" dirty="0"/>
              <a:t>Deep learning</a:t>
            </a:r>
            <a:r>
              <a:rPr lang="zh-CN" altLang="en-US" sz="2800" dirty="0"/>
              <a:t>实际上同时推动了很多领域的</a:t>
            </a:r>
            <a:r>
              <a:rPr lang="zh-CN" altLang="en-US" sz="2800" dirty="0" smtClean="0"/>
              <a:t>发展。尤其是在</a:t>
            </a:r>
            <a:r>
              <a:rPr lang="zh-CN" altLang="en-US" sz="2800" dirty="0" smtClean="0">
                <a:solidFill>
                  <a:srgbClr val="0070C0"/>
                </a:solidFill>
              </a:rPr>
              <a:t>图像处理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0070C0"/>
                </a:solidFill>
              </a:rPr>
              <a:t>语音识别</a:t>
            </a:r>
            <a:r>
              <a:rPr lang="zh-CN" altLang="en-US" sz="2800" dirty="0" smtClean="0"/>
              <a:t>领域获得了长足的进步！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974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588537" y="1700808"/>
            <a:ext cx="8066856" cy="5310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        自</a:t>
            </a:r>
            <a:r>
              <a:rPr lang="zh-CN" altLang="en-US" sz="2800" dirty="0"/>
              <a:t>深度学习被</a:t>
            </a:r>
            <a:r>
              <a:rPr lang="en-US" altLang="zh-CN" sz="2800" dirty="0">
                <a:solidFill>
                  <a:srgbClr val="FF0000"/>
                </a:solidFill>
              </a:rPr>
              <a:t>Hinton</a:t>
            </a:r>
            <a:r>
              <a:rPr lang="zh-CN" altLang="en-US" sz="2800" dirty="0"/>
              <a:t>在</a:t>
            </a:r>
            <a:r>
              <a:rPr lang="en-US" altLang="zh-CN" sz="2800" dirty="0"/>
              <a:t>《Science》</a:t>
            </a:r>
            <a:r>
              <a:rPr lang="zh-CN" altLang="en-US" sz="2800" dirty="0"/>
              <a:t>发表以来，短短的不到</a:t>
            </a:r>
            <a:r>
              <a:rPr lang="en-US" altLang="zh-CN" sz="2800" dirty="0"/>
              <a:t>10</a:t>
            </a:r>
            <a:r>
              <a:rPr lang="zh-CN" altLang="en-US" sz="2800" dirty="0"/>
              <a:t>年时间里，带来了在视觉、语音等领域革命性的进步，引爆了这次人工智能的热潮。虽然目前仍然存在很多差强人意的地方，距离强人工智能还是有很大距离，它是目前最接近人类大脑运作原理的算法</a:t>
            </a:r>
            <a:r>
              <a:rPr lang="zh-CN" altLang="en-US" sz="2800" dirty="0" smtClean="0"/>
              <a:t>，相信</a:t>
            </a:r>
            <a:r>
              <a:rPr lang="zh-CN" altLang="en-US" sz="2800" dirty="0"/>
              <a:t>在将来，随着</a:t>
            </a:r>
            <a:r>
              <a:rPr lang="zh-CN" altLang="en-US" sz="2800" dirty="0">
                <a:solidFill>
                  <a:srgbClr val="FF0000"/>
                </a:solidFill>
              </a:rPr>
              <a:t>算法的完善</a:t>
            </a:r>
            <a:r>
              <a:rPr lang="zh-CN" altLang="en-US" sz="2800" dirty="0"/>
              <a:t>以及</a:t>
            </a:r>
            <a:r>
              <a:rPr lang="zh-CN" altLang="en-US" sz="2800" dirty="0">
                <a:solidFill>
                  <a:srgbClr val="FF0000"/>
                </a:solidFill>
              </a:rPr>
              <a:t>数据的积累</a:t>
            </a:r>
            <a:r>
              <a:rPr lang="zh-CN" altLang="en-US" sz="2800" dirty="0"/>
              <a:t>，甚至硬件层面</a:t>
            </a:r>
            <a:r>
              <a:rPr lang="zh-CN" altLang="en-US" sz="2800" dirty="0">
                <a:solidFill>
                  <a:srgbClr val="FF0000"/>
                </a:solidFill>
              </a:rPr>
              <a:t>仿人类大脑神经元材料</a:t>
            </a:r>
            <a:r>
              <a:rPr lang="zh-CN" altLang="en-US" sz="2800" dirty="0"/>
              <a:t>的出现，深度学习将会更进一步的让机器智能化。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9344" y="552545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结束语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19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11760" y="198884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Thanks</a:t>
            </a:r>
            <a:r>
              <a:rPr lang="zh-CN" altLang="en-US" sz="9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sz="9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7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576" y="501649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例如手写是识别体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77" y="1268760"/>
            <a:ext cx="5714286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深度学习为什么突然火起来了？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、人工神经网络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 NN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CNN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RNN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LSTM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、大量数据的产生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 web</a:t>
            </a:r>
            <a:r>
              <a:rPr lang="zh-CN" altLang="en-US" sz="2800" dirty="0" smtClean="0">
                <a:latin typeface="+mn-ea"/>
              </a:rPr>
              <a:t>、社交网络产生的海量数据等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3</a:t>
            </a:r>
            <a:r>
              <a:rPr lang="zh-CN" altLang="en-US" sz="2800" dirty="0" smtClean="0">
                <a:latin typeface="+mn-ea"/>
              </a:rPr>
              <a:t>、高性能计算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GPU</a:t>
            </a:r>
            <a:r>
              <a:rPr lang="zh-CN" altLang="en-US" sz="2800" dirty="0" smtClean="0">
                <a:latin typeface="+mn-ea"/>
              </a:rPr>
              <a:t>、分布式计算等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深度学习在文本领域的发展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从</a:t>
            </a:r>
            <a:r>
              <a:rPr lang="en-US" altLang="zh-CN" sz="2400" dirty="0"/>
              <a:t>2013</a:t>
            </a:r>
            <a:r>
              <a:rPr lang="zh-CN" altLang="en-US" sz="2400" dirty="0"/>
              <a:t>年的</a:t>
            </a:r>
            <a:r>
              <a:rPr lang="en-US" altLang="zh-CN" sz="2400" dirty="0"/>
              <a:t>word2vec</a:t>
            </a:r>
            <a:r>
              <a:rPr lang="zh-CN" altLang="en-US" sz="2400" dirty="0"/>
              <a:t>开始，自然语言处理领域引爆了深度学习这个</a:t>
            </a:r>
            <a:r>
              <a:rPr lang="zh-CN" altLang="en-US" sz="2400" dirty="0" smtClean="0"/>
              <a:t>热点。</a:t>
            </a:r>
            <a:endParaRPr lang="en-US" altLang="zh-CN" sz="2400" dirty="0" smtClean="0"/>
          </a:p>
          <a:p>
            <a:r>
              <a:rPr lang="en-US" altLang="zh-CN" sz="2400" dirty="0"/>
              <a:t>2014</a:t>
            </a:r>
            <a:r>
              <a:rPr lang="zh-CN" altLang="en-US" sz="2400" dirty="0"/>
              <a:t>年的热点是各种新颖的词表示</a:t>
            </a:r>
            <a:r>
              <a:rPr lang="zh-CN" altLang="en-US" sz="2400" dirty="0" smtClean="0"/>
              <a:t>学习方法</a:t>
            </a:r>
            <a:endParaRPr lang="en-US" altLang="zh-CN" sz="2400" dirty="0" smtClean="0"/>
          </a:p>
          <a:p>
            <a:r>
              <a:rPr lang="en-US" altLang="zh-CN" sz="2400" dirty="0"/>
              <a:t>2015</a:t>
            </a:r>
            <a:r>
              <a:rPr lang="zh-CN" altLang="en-US" sz="2400" dirty="0"/>
              <a:t>年则开始扩展到句子层次，</a:t>
            </a:r>
            <a:r>
              <a:rPr lang="en-US" altLang="zh-CN" sz="2400" dirty="0"/>
              <a:t>CNN</a:t>
            </a:r>
            <a:r>
              <a:rPr lang="zh-CN" altLang="en-US" sz="2400" dirty="0"/>
              <a:t>、</a:t>
            </a:r>
            <a:r>
              <a:rPr lang="en-US" altLang="zh-CN" sz="2400" dirty="0"/>
              <a:t>RNN</a:t>
            </a:r>
            <a:r>
              <a:rPr lang="zh-CN" altLang="en-US" sz="2400" dirty="0"/>
              <a:t>、</a:t>
            </a:r>
            <a:r>
              <a:rPr lang="en-US" altLang="zh-CN" sz="2400" dirty="0"/>
              <a:t>LSTM</a:t>
            </a:r>
            <a:r>
              <a:rPr lang="zh-CN" altLang="en-US" sz="2400" dirty="0"/>
              <a:t>等模型轮番上阵，在机器翻译、文档摘要、阅读理解、关系抽取等任务上取得了重要进展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进入</a:t>
            </a:r>
            <a:r>
              <a:rPr lang="en-US" altLang="zh-CN" sz="2400" dirty="0"/>
              <a:t>2016</a:t>
            </a:r>
            <a:r>
              <a:rPr lang="zh-CN" altLang="en-US" sz="2400" dirty="0"/>
              <a:t>年</a:t>
            </a:r>
            <a:r>
              <a:rPr lang="zh-CN" altLang="en-US" sz="2400" dirty="0" smtClean="0"/>
              <a:t>，又</a:t>
            </a:r>
            <a:r>
              <a:rPr lang="en-US" altLang="zh-CN" sz="2400" dirty="0" smtClean="0"/>
              <a:t>Google </a:t>
            </a:r>
            <a:r>
              <a:rPr lang="en-US" altLang="zh-CN" sz="2400" dirty="0" err="1" smtClean="0"/>
              <a:t>DeepMind</a:t>
            </a:r>
            <a:r>
              <a:rPr lang="zh-CN" altLang="en-US" sz="2400" dirty="0"/>
              <a:t>推出的</a:t>
            </a:r>
            <a:r>
              <a:rPr lang="en-US" altLang="zh-CN" sz="2400" dirty="0" err="1"/>
              <a:t>AlphaGo</a:t>
            </a:r>
            <a:r>
              <a:rPr lang="zh-CN" altLang="en-US" sz="2400" dirty="0"/>
              <a:t>在今年</a:t>
            </a:r>
            <a:r>
              <a:rPr lang="en-US" altLang="zh-CN" sz="2400" dirty="0"/>
              <a:t>3</a:t>
            </a:r>
            <a:r>
              <a:rPr lang="zh-CN" altLang="en-US" sz="2400" dirty="0"/>
              <a:t>月大胜李世乭，更是把深度学习的热度推向新的高潮。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23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38" y="1605190"/>
            <a:ext cx="5409524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然而，与在视觉和语音识别领域取得</a:t>
            </a:r>
            <a:r>
              <a:rPr lang="zh-CN" altLang="en-US" sz="2400" dirty="0"/>
              <a:t>了很大的</a:t>
            </a:r>
            <a:r>
              <a:rPr lang="zh-CN" altLang="en-US" sz="2400" dirty="0" smtClean="0"/>
              <a:t>成果</a:t>
            </a:r>
            <a:r>
              <a:rPr lang="zh-CN" altLang="en-US" sz="2400" dirty="0"/>
              <a:t>相比，机器学习（深度学习</a:t>
            </a:r>
            <a:r>
              <a:rPr lang="zh-CN" altLang="en-US" sz="2400" dirty="0" smtClean="0"/>
              <a:t>）在自然语言处理</a:t>
            </a:r>
            <a:r>
              <a:rPr lang="zh-CN" altLang="en-US" sz="2400" dirty="0"/>
              <a:t>问题上还是有很多难题要</a:t>
            </a:r>
            <a:r>
              <a:rPr lang="zh-CN" altLang="en-US" sz="2400" dirty="0" smtClean="0"/>
              <a:t>攻破。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、语义理解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推理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3</a:t>
            </a:r>
            <a:r>
              <a:rPr lang="zh-CN" altLang="en-US" sz="2400" dirty="0" smtClean="0"/>
              <a:t>、模型的可解释性差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26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05333" y="1772816"/>
            <a:ext cx="5333333" cy="40285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3648" y="91055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例如：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07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839</Words>
  <Application>Microsoft Office PowerPoint</Application>
  <PresentationFormat>全屏显示(4:3)</PresentationFormat>
  <Paragraphs>133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黑体</vt:lpstr>
      <vt:lpstr>楷体</vt:lpstr>
      <vt:lpstr>宋体</vt:lpstr>
      <vt:lpstr>Arial</vt:lpstr>
      <vt:lpstr>Calibri</vt:lpstr>
      <vt:lpstr>Cambria</vt:lpstr>
      <vt:lpstr>极目远眺</vt:lpstr>
      <vt:lpstr>PowerPoint 演示文稿</vt:lpstr>
      <vt:lpstr>                                  主要内容</vt:lpstr>
      <vt:lpstr>一、深度学习</vt:lpstr>
      <vt:lpstr>PowerPoint 演示文稿</vt:lpstr>
      <vt:lpstr>深度学习为什么突然火起来了？</vt:lpstr>
      <vt:lpstr>深度学习在文本领域的发展</vt:lpstr>
      <vt:lpstr>PowerPoint 演示文稿</vt:lpstr>
      <vt:lpstr>PowerPoint 演示文稿</vt:lpstr>
      <vt:lpstr>PowerPoint 演示文稿</vt:lpstr>
      <vt:lpstr>PowerPoint 演示文稿</vt:lpstr>
      <vt:lpstr>为什么深度学习在NLP领域进展缓慢？</vt:lpstr>
      <vt:lpstr>PowerPoint 演示文稿</vt:lpstr>
      <vt:lpstr>二、智能问答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三、展望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 data</dc:title>
  <dc:creator>Admin</dc:creator>
  <cp:lastModifiedBy>Pengjun Zhu</cp:lastModifiedBy>
  <cp:revision>134</cp:revision>
  <dcterms:created xsi:type="dcterms:W3CDTF">2015-07-08T00:35:10Z</dcterms:created>
  <dcterms:modified xsi:type="dcterms:W3CDTF">2016-10-27T09:04:14Z</dcterms:modified>
</cp:coreProperties>
</file>