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90" r:id="rId5"/>
    <p:sldId id="291" r:id="rId6"/>
    <p:sldId id="292" r:id="rId7"/>
    <p:sldId id="299" r:id="rId8"/>
    <p:sldId id="293" r:id="rId9"/>
    <p:sldId id="300" r:id="rId10"/>
    <p:sldId id="301" r:id="rId11"/>
    <p:sldId id="302" r:id="rId12"/>
    <p:sldId id="294" r:id="rId13"/>
    <p:sldId id="295" r:id="rId14"/>
    <p:sldId id="305" r:id="rId15"/>
    <p:sldId id="303" r:id="rId16"/>
    <p:sldId id="296" r:id="rId17"/>
    <p:sldId id="297" r:id="rId18"/>
    <p:sldId id="29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77367" autoAdjust="0"/>
  </p:normalViewPr>
  <p:slideViewPr>
    <p:cSldViewPr>
      <p:cViewPr varScale="1">
        <p:scale>
          <a:sx n="57" d="100"/>
          <a:sy n="57" d="100"/>
        </p:scale>
        <p:origin x="1728" y="78"/>
      </p:cViewPr>
      <p:guideLst>
        <p:guide orient="horz" pos="21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D543A-5566-45B5-9DF0-85C541C546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DD685-3B69-4990-B296-9D76734FBE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49FD6-95BD-4903-9951-FD19F1EA9A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38130-C660-4770-9368-78832EAFED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E2902B-920B-4B87-8BDB-5F410236AD4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DA49FD6-95BD-4903-9951-FD19F1EA9A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DA49FD6-95BD-4903-9951-FD19F1EA9A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9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462339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2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-1" fmla="*/ 0 w 3419856"/>
              <a:gd name="connsiteY0-2" fmla="*/ 74450 h 3429000"/>
              <a:gd name="connsiteX1-3" fmla="*/ 21806 w 3419856"/>
              <a:gd name="connsiteY1-4" fmla="*/ 21806 h 3429000"/>
              <a:gd name="connsiteX2-5" fmla="*/ 74450 w 3419856"/>
              <a:gd name="connsiteY2-6" fmla="*/ 0 h 3429000"/>
              <a:gd name="connsiteX3-7" fmla="*/ 3345406 w 3419856"/>
              <a:gd name="connsiteY3-8" fmla="*/ 0 h 3429000"/>
              <a:gd name="connsiteX4-9" fmla="*/ 3398050 w 3419856"/>
              <a:gd name="connsiteY4-10" fmla="*/ 21806 h 3429000"/>
              <a:gd name="connsiteX5-11" fmla="*/ 3419856 w 3419856"/>
              <a:gd name="connsiteY5-12" fmla="*/ 74450 h 3429000"/>
              <a:gd name="connsiteX6-13" fmla="*/ 3419856 w 3419856"/>
              <a:gd name="connsiteY6-14" fmla="*/ 3354550 h 3429000"/>
              <a:gd name="connsiteX7-15" fmla="*/ 3398050 w 3419856"/>
              <a:gd name="connsiteY7-16" fmla="*/ 3407194 h 3429000"/>
              <a:gd name="connsiteX8-17" fmla="*/ 3345406 w 3419856"/>
              <a:gd name="connsiteY8-18" fmla="*/ 3429000 h 3429000"/>
              <a:gd name="connsiteX9-19" fmla="*/ 21806 w 3419856"/>
              <a:gd name="connsiteY9-20" fmla="*/ 3407194 h 3429000"/>
              <a:gd name="connsiteX10-21" fmla="*/ 0 w 3419856"/>
              <a:gd name="connsiteY10-22" fmla="*/ 3354550 h 3429000"/>
              <a:gd name="connsiteX11-23" fmla="*/ 0 w 3419856"/>
              <a:gd name="connsiteY11-24" fmla="*/ 74450 h 3429000"/>
              <a:gd name="connsiteX0-25" fmla="*/ 0 w 3964392"/>
              <a:gd name="connsiteY0-26" fmla="*/ 74450 h 3415968"/>
              <a:gd name="connsiteX1-27" fmla="*/ 21806 w 3964392"/>
              <a:gd name="connsiteY1-28" fmla="*/ 21806 h 3415968"/>
              <a:gd name="connsiteX2-29" fmla="*/ 74450 w 3964392"/>
              <a:gd name="connsiteY2-30" fmla="*/ 0 h 3415968"/>
              <a:gd name="connsiteX3-31" fmla="*/ 3345406 w 3964392"/>
              <a:gd name="connsiteY3-32" fmla="*/ 0 h 3415968"/>
              <a:gd name="connsiteX4-33" fmla="*/ 3398050 w 3964392"/>
              <a:gd name="connsiteY4-34" fmla="*/ 21806 h 3415968"/>
              <a:gd name="connsiteX5-35" fmla="*/ 3419856 w 3964392"/>
              <a:gd name="connsiteY5-36" fmla="*/ 74450 h 3415968"/>
              <a:gd name="connsiteX6-37" fmla="*/ 3419856 w 3964392"/>
              <a:gd name="connsiteY6-38" fmla="*/ 3354550 h 3415968"/>
              <a:gd name="connsiteX7-39" fmla="*/ 3398050 w 3964392"/>
              <a:gd name="connsiteY7-40" fmla="*/ 3407194 h 3415968"/>
              <a:gd name="connsiteX8-41" fmla="*/ 21806 w 3964392"/>
              <a:gd name="connsiteY8-42" fmla="*/ 3407194 h 3415968"/>
              <a:gd name="connsiteX9-43" fmla="*/ 0 w 3964392"/>
              <a:gd name="connsiteY9-44" fmla="*/ 3354550 h 3415968"/>
              <a:gd name="connsiteX10-45" fmla="*/ 0 w 3964392"/>
              <a:gd name="connsiteY10-46" fmla="*/ 74450 h 3415968"/>
              <a:gd name="connsiteX0-47" fmla="*/ 0 w 3964392"/>
              <a:gd name="connsiteY0-48" fmla="*/ 74450 h 3415968"/>
              <a:gd name="connsiteX1-49" fmla="*/ 21806 w 3964392"/>
              <a:gd name="connsiteY1-50" fmla="*/ 21806 h 3415968"/>
              <a:gd name="connsiteX2-51" fmla="*/ 74450 w 3964392"/>
              <a:gd name="connsiteY2-52" fmla="*/ 0 h 3415968"/>
              <a:gd name="connsiteX3-53" fmla="*/ 3345406 w 3964392"/>
              <a:gd name="connsiteY3-54" fmla="*/ 0 h 3415968"/>
              <a:gd name="connsiteX4-55" fmla="*/ 3398050 w 3964392"/>
              <a:gd name="connsiteY4-56" fmla="*/ 21806 h 3415968"/>
              <a:gd name="connsiteX5-57" fmla="*/ 3419856 w 3964392"/>
              <a:gd name="connsiteY5-58" fmla="*/ 74450 h 3415968"/>
              <a:gd name="connsiteX6-59" fmla="*/ 3419856 w 3964392"/>
              <a:gd name="connsiteY6-60" fmla="*/ 3354550 h 3415968"/>
              <a:gd name="connsiteX7-61" fmla="*/ 3398050 w 3964392"/>
              <a:gd name="connsiteY7-62" fmla="*/ 3407194 h 3415968"/>
              <a:gd name="connsiteX8-63" fmla="*/ 21806 w 3964392"/>
              <a:gd name="connsiteY8-64" fmla="*/ 3407194 h 3415968"/>
              <a:gd name="connsiteX9-65" fmla="*/ 0 w 3964392"/>
              <a:gd name="connsiteY9-66" fmla="*/ 3354550 h 3415968"/>
              <a:gd name="connsiteX10-67" fmla="*/ 0 w 3964392"/>
              <a:gd name="connsiteY10-68" fmla="*/ 74450 h 3415968"/>
              <a:gd name="connsiteX0-69" fmla="*/ 0 w 3968026"/>
              <a:gd name="connsiteY0-70" fmla="*/ 74450 h 3910007"/>
              <a:gd name="connsiteX1-71" fmla="*/ 21806 w 3968026"/>
              <a:gd name="connsiteY1-72" fmla="*/ 21806 h 3910007"/>
              <a:gd name="connsiteX2-73" fmla="*/ 74450 w 3968026"/>
              <a:gd name="connsiteY2-74" fmla="*/ 0 h 3910007"/>
              <a:gd name="connsiteX3-75" fmla="*/ 3345406 w 3968026"/>
              <a:gd name="connsiteY3-76" fmla="*/ 0 h 3910007"/>
              <a:gd name="connsiteX4-77" fmla="*/ 3398050 w 3968026"/>
              <a:gd name="connsiteY4-78" fmla="*/ 21806 h 3910007"/>
              <a:gd name="connsiteX5-79" fmla="*/ 3419856 w 3968026"/>
              <a:gd name="connsiteY5-80" fmla="*/ 74450 h 3910007"/>
              <a:gd name="connsiteX6-81" fmla="*/ 3419856 w 3968026"/>
              <a:gd name="connsiteY6-82" fmla="*/ 3354550 h 3910007"/>
              <a:gd name="connsiteX7-83" fmla="*/ 3398050 w 3968026"/>
              <a:gd name="connsiteY7-84" fmla="*/ 3407194 h 3910007"/>
              <a:gd name="connsiteX8-85" fmla="*/ 0 w 3968026"/>
              <a:gd name="connsiteY8-86" fmla="*/ 3354550 h 3910007"/>
              <a:gd name="connsiteX9-87" fmla="*/ 0 w 3968026"/>
              <a:gd name="connsiteY9-88" fmla="*/ 74450 h 3910007"/>
              <a:gd name="connsiteX0-89" fmla="*/ 0 w 3419856"/>
              <a:gd name="connsiteY0-90" fmla="*/ 74450 h 3901233"/>
              <a:gd name="connsiteX1-91" fmla="*/ 21806 w 3419856"/>
              <a:gd name="connsiteY1-92" fmla="*/ 21806 h 3901233"/>
              <a:gd name="connsiteX2-93" fmla="*/ 74450 w 3419856"/>
              <a:gd name="connsiteY2-94" fmla="*/ 0 h 3901233"/>
              <a:gd name="connsiteX3-95" fmla="*/ 3345406 w 3419856"/>
              <a:gd name="connsiteY3-96" fmla="*/ 0 h 3901233"/>
              <a:gd name="connsiteX4-97" fmla="*/ 3398050 w 3419856"/>
              <a:gd name="connsiteY4-98" fmla="*/ 21806 h 3901233"/>
              <a:gd name="connsiteX5-99" fmla="*/ 3419856 w 3419856"/>
              <a:gd name="connsiteY5-100" fmla="*/ 74450 h 3901233"/>
              <a:gd name="connsiteX6-101" fmla="*/ 3419856 w 3419856"/>
              <a:gd name="connsiteY6-102" fmla="*/ 3354550 h 3901233"/>
              <a:gd name="connsiteX7-103" fmla="*/ 0 w 3419856"/>
              <a:gd name="connsiteY7-104" fmla="*/ 3354550 h 3901233"/>
              <a:gd name="connsiteX8-105" fmla="*/ 0 w 3419856"/>
              <a:gd name="connsiteY8-106" fmla="*/ 74450 h 3901233"/>
              <a:gd name="connsiteX0-107" fmla="*/ 0 w 3419856"/>
              <a:gd name="connsiteY0-108" fmla="*/ 74450 h 3354550"/>
              <a:gd name="connsiteX1-109" fmla="*/ 21806 w 3419856"/>
              <a:gd name="connsiteY1-110" fmla="*/ 21806 h 3354550"/>
              <a:gd name="connsiteX2-111" fmla="*/ 74450 w 3419856"/>
              <a:gd name="connsiteY2-112" fmla="*/ 0 h 3354550"/>
              <a:gd name="connsiteX3-113" fmla="*/ 3345406 w 3419856"/>
              <a:gd name="connsiteY3-114" fmla="*/ 0 h 3354550"/>
              <a:gd name="connsiteX4-115" fmla="*/ 3398050 w 3419856"/>
              <a:gd name="connsiteY4-116" fmla="*/ 21806 h 3354550"/>
              <a:gd name="connsiteX5-117" fmla="*/ 3419856 w 3419856"/>
              <a:gd name="connsiteY5-118" fmla="*/ 74450 h 3354550"/>
              <a:gd name="connsiteX6-119" fmla="*/ 3419856 w 3419856"/>
              <a:gd name="connsiteY6-120" fmla="*/ 3354550 h 3354550"/>
              <a:gd name="connsiteX7-121" fmla="*/ 0 w 3419856"/>
              <a:gd name="connsiteY7-122" fmla="*/ 3354550 h 3354550"/>
              <a:gd name="connsiteX8-123" fmla="*/ 0 w 3419856"/>
              <a:gd name="connsiteY8-124" fmla="*/ 74450 h 3354550"/>
            </a:gdLst>
            <a:ahLst/>
            <a:cxnLst>
              <a:cxn ang="0">
                <a:pos x="connsiteX0-107" y="connsiteY0-108"/>
              </a:cxn>
              <a:cxn ang="0">
                <a:pos x="connsiteX1-109" y="connsiteY1-110"/>
              </a:cxn>
              <a:cxn ang="0">
                <a:pos x="connsiteX2-111" y="connsiteY2-112"/>
              </a:cxn>
              <a:cxn ang="0">
                <a:pos x="connsiteX3-113" y="connsiteY3-114"/>
              </a:cxn>
              <a:cxn ang="0">
                <a:pos x="connsiteX4-115" y="connsiteY4-116"/>
              </a:cxn>
              <a:cxn ang="0">
                <a:pos x="connsiteX5-117" y="connsiteY5-118"/>
              </a:cxn>
              <a:cxn ang="0">
                <a:pos x="connsiteX6-119" y="connsiteY6-120"/>
              </a:cxn>
              <a:cxn ang="0">
                <a:pos x="connsiteX7-121" y="connsiteY7-122"/>
              </a:cxn>
              <a:cxn ang="0">
                <a:pos x="connsiteX8-123" y="connsiteY8-124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1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1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收藏\logo\logoCINS2.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1907703" cy="17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858452" y="623731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2016-07-08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71550" y="2277110"/>
            <a:ext cx="7174865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       </a:t>
            </a:r>
            <a:r>
              <a:rPr lang="en-US" altLang="zh-CN" sz="4400">
                <a:latin typeface="楷体" charset="0"/>
                <a:ea typeface="楷体" charset="0"/>
              </a:rPr>
              <a:t>   </a:t>
            </a:r>
            <a:r>
              <a:rPr lang="zh-CN" altLang="en-US" sz="6600">
                <a:latin typeface="楷体" charset="0"/>
                <a:ea typeface="楷体" charset="0"/>
              </a:rPr>
              <a:t>工作汇报</a:t>
            </a:r>
            <a:endParaRPr lang="zh-CN" altLang="en-US" sz="6600">
              <a:latin typeface="楷体" charset="0"/>
              <a:ea typeface="楷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04210" y="4149090"/>
            <a:ext cx="598424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楷体" charset="0"/>
                <a:ea typeface="楷体" charset="0"/>
              </a:rPr>
              <a:t>汇报人：朱鹏军</a:t>
            </a:r>
            <a:endParaRPr lang="zh-CN" altLang="en-US" sz="3600">
              <a:latin typeface="楷体" charset="0"/>
              <a:ea typeface="楷体" charset="0"/>
            </a:endParaRPr>
          </a:p>
          <a:p>
            <a:endParaRPr lang="zh-CN" altLang="en-US" sz="3600">
              <a:latin typeface="楷体" charset="0"/>
              <a:ea typeface="楷体" charset="0"/>
            </a:endParaRPr>
          </a:p>
          <a:p>
            <a:r>
              <a:rPr lang="zh-CN" altLang="en-US" sz="3600">
                <a:latin typeface="楷体" charset="0"/>
                <a:ea typeface="楷体" charset="0"/>
              </a:rPr>
              <a:t>日  期：</a:t>
            </a:r>
            <a:r>
              <a:rPr lang="en-US" altLang="zh-CN" sz="3600">
                <a:latin typeface="楷体" charset="0"/>
                <a:ea typeface="楷体" charset="0"/>
              </a:rPr>
              <a:t>2016.07</a:t>
            </a:r>
            <a:endParaRPr lang="en-US" altLang="zh-CN" sz="3600">
              <a:latin typeface="楷体" charset="0"/>
              <a:ea typeface="楷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　　　　　　</a:t>
            </a:r>
            <a:r>
              <a:rPr lang="zh-CN" altLang="en-US" sz="4000">
                <a:latin typeface="楷体" charset="0"/>
                <a:ea typeface="楷体" charset="0"/>
              </a:rPr>
              <a:t>　</a:t>
            </a:r>
            <a:r>
              <a:rPr lang="en-US" altLang="zh-CN" sz="4000">
                <a:latin typeface="楷体" charset="0"/>
                <a:ea typeface="楷体" charset="0"/>
              </a:rPr>
              <a:t>1.3 </a:t>
            </a:r>
            <a:r>
              <a:rPr lang="zh-CN" altLang="en-US" sz="4000">
                <a:latin typeface="楷体" charset="0"/>
                <a:ea typeface="楷体" charset="0"/>
              </a:rPr>
              <a:t>学术</a:t>
            </a:r>
            <a:endParaRPr lang="zh-CN" altLang="en-US" sz="4000">
              <a:latin typeface="楷体" charset="0"/>
              <a:ea typeface="楷体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69035" y="1513205"/>
            <a:ext cx="7160260" cy="4613275"/>
          </a:xfrm>
        </p:spPr>
        <p:txBody>
          <a:bodyPr>
            <a:normAutofit lnSpcReduction="20000"/>
          </a:bodyPr>
          <a:p>
            <a:r>
              <a:rPr lang="zh-CN" altLang="en-US" sz="2800">
                <a:latin typeface="楷体" charset="0"/>
                <a:ea typeface="楷体" charset="0"/>
              </a:rPr>
              <a:t>看了许多的关于自动问答和</a:t>
            </a:r>
            <a:r>
              <a:rPr lang="en-US" altLang="zh-CN" sz="2800">
                <a:latin typeface="楷体" charset="0"/>
                <a:ea typeface="楷体" charset="0"/>
              </a:rPr>
              <a:t>NLP</a:t>
            </a:r>
            <a:r>
              <a:rPr lang="zh-CN" altLang="en-US" sz="2800">
                <a:latin typeface="楷体" charset="0"/>
                <a:ea typeface="楷体" charset="0"/>
              </a:rPr>
              <a:t>领域</a:t>
            </a:r>
            <a:r>
              <a:rPr lang="zh-CN" altLang="en-US" sz="2800">
                <a:latin typeface="楷体" charset="0"/>
                <a:ea typeface="楷体" charset="0"/>
              </a:rPr>
              <a:t>的论文</a:t>
            </a:r>
            <a:endParaRPr lang="zh-CN" altLang="en-US" sz="280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2800">
                <a:latin typeface="楷体" charset="0"/>
                <a:ea typeface="楷体" charset="0"/>
              </a:rPr>
              <a:t> </a:t>
            </a:r>
            <a:r>
              <a:rPr lang="zh-CN" altLang="en-US" sz="2400">
                <a:latin typeface="楷体" charset="0"/>
                <a:ea typeface="楷体" charset="0"/>
              </a:rPr>
              <a:t>   </a:t>
            </a:r>
            <a:r>
              <a:rPr lang="en-US" altLang="zh-CN" sz="2400">
                <a:latin typeface="楷体" charset="0"/>
                <a:ea typeface="楷体" charset="0"/>
              </a:rPr>
              <a:t>1</a:t>
            </a:r>
            <a:r>
              <a:rPr lang="zh-CN" altLang="en-US" sz="2400">
                <a:latin typeface="楷体" charset="0"/>
                <a:ea typeface="楷体" charset="0"/>
              </a:rPr>
              <a:t>、该领域存在的问题 </a:t>
            </a:r>
            <a:endParaRPr lang="zh-CN" altLang="en-US" sz="240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楷体" charset="0"/>
                <a:ea typeface="楷体" charset="0"/>
              </a:rPr>
              <a:t>      上下文关联 </a:t>
            </a:r>
            <a:endParaRPr lang="zh-CN" altLang="en-US" sz="240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楷体" charset="0"/>
                <a:ea typeface="楷体" charset="0"/>
              </a:rPr>
              <a:t>      语义 歧义</a:t>
            </a:r>
            <a:endParaRPr lang="en-US" altLang="zh-CN" sz="240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楷体" charset="0"/>
                <a:ea typeface="楷体" charset="0"/>
              </a:rPr>
              <a:t>      语境 时间、地点</a:t>
            </a:r>
            <a:r>
              <a:rPr lang="en-US" altLang="zh-CN" sz="2400">
                <a:latin typeface="楷体" charset="0"/>
                <a:ea typeface="楷体" charset="0"/>
              </a:rPr>
              <a:t>...</a:t>
            </a:r>
            <a:endParaRPr lang="en-US" altLang="zh-CN" sz="240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楷体" charset="0"/>
                <a:ea typeface="楷体" charset="0"/>
              </a:rPr>
              <a:t>      意图多样性 </a:t>
            </a:r>
            <a:endParaRPr lang="zh-CN" altLang="en-US" sz="2400">
              <a:latin typeface="楷体" charset="0"/>
              <a:ea typeface="楷体" charset="0"/>
            </a:endParaRPr>
          </a:p>
          <a:p>
            <a:pPr marL="0" indent="0">
              <a:buNone/>
            </a:pPr>
            <a:endParaRPr lang="zh-CN" altLang="en-US" sz="240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楷体" charset="0"/>
                <a:ea typeface="楷体" charset="0"/>
              </a:rPr>
              <a:t>    </a:t>
            </a:r>
            <a:r>
              <a:rPr lang="en-US" altLang="zh-CN" sz="2400">
                <a:latin typeface="楷体" charset="0"/>
                <a:ea typeface="楷体" charset="0"/>
              </a:rPr>
              <a:t>2</a:t>
            </a:r>
            <a:r>
              <a:rPr lang="zh-CN" altLang="en-US" sz="2400">
                <a:latin typeface="楷体" charset="0"/>
                <a:ea typeface="楷体" charset="0"/>
              </a:rPr>
              <a:t>、做了一个关于该方向的学术报告</a:t>
            </a:r>
            <a:endParaRPr lang="zh-CN" altLang="en-US" sz="240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楷体" charset="0"/>
                <a:ea typeface="楷体" charset="0"/>
              </a:rPr>
              <a:t> </a:t>
            </a:r>
            <a:endParaRPr lang="zh-CN" altLang="en-US" sz="24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261302"/>
            <a:ext cx="7924800" cy="1143000"/>
          </a:xfrm>
        </p:spPr>
        <p:txBody>
          <a:bodyPr/>
          <a:p>
            <a:r>
              <a:rPr lang="zh-CN" altLang="en-US">
                <a:sym typeface="+mn-ea"/>
              </a:rPr>
              <a:t>　　　</a:t>
            </a:r>
            <a:r>
              <a:rPr lang="zh-CN" altLang="en-US" sz="4000">
                <a:latin typeface="楷体" charset="0"/>
                <a:ea typeface="楷体" charset="0"/>
                <a:sym typeface="+mn-ea"/>
              </a:rPr>
              <a:t>二、自我评价与总结</a:t>
            </a:r>
            <a:br>
              <a:rPr lang="zh-CN" altLang="en-US" sz="4000">
                <a:latin typeface="楷体" charset="0"/>
                <a:ea typeface="楷体" charset="0"/>
              </a:rPr>
            </a:br>
            <a:endParaRPr lang="zh-CN" altLang="en-US" sz="4000">
              <a:latin typeface="楷体" charset="0"/>
              <a:ea typeface="楷体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8040" y="836930"/>
            <a:ext cx="8625205" cy="6614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楷体" charset="0"/>
                <a:ea typeface="楷体" charset="0"/>
              </a:rPr>
              <a:t>2.1 </a:t>
            </a:r>
            <a:r>
              <a:rPr lang="zh-CN" altLang="en-US" sz="2400">
                <a:latin typeface="楷体" charset="0"/>
                <a:ea typeface="楷体" charset="0"/>
              </a:rPr>
              <a:t>自我评价</a:t>
            </a:r>
            <a:r>
              <a:rPr lang="en-US" altLang="zh-CN" sz="2400">
                <a:latin typeface="楷体" charset="0"/>
                <a:ea typeface="楷体" charset="0"/>
              </a:rPr>
              <a:t>(</a:t>
            </a:r>
            <a:r>
              <a:rPr lang="zh-CN" altLang="en-US" sz="2400">
                <a:latin typeface="楷体" charset="0"/>
                <a:ea typeface="楷体" charset="0"/>
                <a:sym typeface="+mn-ea"/>
              </a:rPr>
              <a:t>相比于上学期</a:t>
            </a:r>
            <a:r>
              <a:rPr lang="en-US" altLang="zh-CN" sz="2400">
                <a:latin typeface="楷体" charset="0"/>
                <a:ea typeface="楷体" charset="0"/>
              </a:rPr>
              <a:t>)</a:t>
            </a:r>
            <a:r>
              <a:rPr lang="zh-CN" altLang="en-US" sz="2400">
                <a:latin typeface="楷体" charset="0"/>
                <a:ea typeface="楷体" charset="0"/>
              </a:rPr>
              <a:t>：</a:t>
            </a:r>
            <a:endParaRPr lang="zh-CN" altLang="en-US" sz="2400">
              <a:latin typeface="楷体" charset="0"/>
              <a:ea typeface="楷体" charset="0"/>
            </a:endParaRPr>
          </a:p>
          <a:p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zh-CN" altLang="en-US" sz="3200">
                <a:latin typeface="楷体" charset="0"/>
                <a:ea typeface="楷体" charset="0"/>
              </a:rPr>
              <a:t> 好的方面：</a:t>
            </a:r>
            <a:endParaRPr lang="zh-CN" altLang="en-US" sz="3200">
              <a:latin typeface="楷体" charset="0"/>
              <a:ea typeface="楷体" charset="0"/>
            </a:endParaRPr>
          </a:p>
          <a:p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     动手能力  更强</a:t>
            </a:r>
            <a:endParaRPr lang="zh-CN" altLang="en-US" sz="2400">
              <a:latin typeface="楷体" charset="0"/>
              <a:ea typeface="楷体" charset="0"/>
            </a:endParaRPr>
          </a:p>
          <a:p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     研究方向</a:t>
            </a:r>
            <a:r>
              <a:rPr lang="en-US" altLang="zh-CN" sz="2400">
                <a:latin typeface="楷体" charset="0"/>
                <a:ea typeface="楷体" charset="0"/>
              </a:rPr>
              <a:t>(</a:t>
            </a:r>
            <a:r>
              <a:rPr lang="zh-CN" altLang="en-US" sz="2400">
                <a:latin typeface="楷体" charset="0"/>
                <a:ea typeface="楷体" charset="0"/>
              </a:rPr>
              <a:t>前沿</a:t>
            </a:r>
            <a:r>
              <a:rPr lang="en-US" altLang="zh-CN" sz="2400">
                <a:latin typeface="楷体" charset="0"/>
                <a:ea typeface="楷体" charset="0"/>
              </a:rPr>
              <a:t>) </a:t>
            </a:r>
            <a:r>
              <a:rPr lang="zh-CN" altLang="en-US" sz="2400">
                <a:latin typeface="楷体" charset="0"/>
                <a:ea typeface="楷体" charset="0"/>
              </a:rPr>
              <a:t>总体框架</a:t>
            </a:r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 </a:t>
            </a:r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     心态也更加成熟  专注</a:t>
            </a:r>
            <a:endParaRPr lang="zh-CN" altLang="en-US" sz="2400">
              <a:latin typeface="楷体" charset="0"/>
              <a:ea typeface="楷体" charset="0"/>
            </a:endParaRPr>
          </a:p>
          <a:p>
            <a:endParaRPr lang="zh-CN" altLang="en-US" sz="2400">
              <a:latin typeface="楷体" charset="0"/>
              <a:ea typeface="楷体" charset="0"/>
            </a:endParaRPr>
          </a:p>
          <a:p>
            <a:endParaRPr lang="zh-CN" altLang="en-US" sz="2400">
              <a:latin typeface="楷体" charset="0"/>
              <a:ea typeface="楷体" charset="0"/>
            </a:endParaRPr>
          </a:p>
          <a:p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en-US" altLang="zh-CN" sz="2400">
                <a:latin typeface="楷体" charset="0"/>
                <a:ea typeface="楷体" charset="0"/>
              </a:rPr>
              <a:t>   </a:t>
            </a:r>
            <a:endParaRPr lang="en-US" altLang="zh-CN" sz="2400"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    </a:t>
            </a:r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en-US" altLang="zh-CN" sz="2400">
                <a:latin typeface="楷体" charset="0"/>
                <a:ea typeface="楷体" charset="0"/>
              </a:rPr>
              <a:t>     </a:t>
            </a:r>
            <a:endParaRPr lang="en-US" altLang="zh-CN" sz="2400">
              <a:latin typeface="楷体" charset="0"/>
              <a:ea typeface="楷体" charset="0"/>
            </a:endParaRPr>
          </a:p>
          <a:p>
            <a:endParaRPr lang="zh-CN" altLang="en-US" sz="2000">
              <a:latin typeface="楷体" charset="0"/>
              <a:ea typeface="楷体" charset="0"/>
            </a:endParaRPr>
          </a:p>
          <a:p>
            <a:r>
              <a:rPr lang="zh-CN" altLang="en-US" sz="2000">
                <a:latin typeface="楷体" charset="0"/>
                <a:ea typeface="楷体" charset="0"/>
              </a:rPr>
              <a:t>      </a:t>
            </a:r>
            <a:endParaRPr lang="zh-CN" altLang="en-US" sz="2000">
              <a:latin typeface="楷体" charset="0"/>
              <a:ea typeface="楷体" charset="0"/>
            </a:endParaRPr>
          </a:p>
          <a:p>
            <a:r>
              <a:rPr lang="zh-CN" altLang="en-US" sz="2000">
                <a:latin typeface="楷体" charset="0"/>
                <a:ea typeface="楷体" charset="0"/>
              </a:rPr>
              <a:t>       </a:t>
            </a:r>
            <a:endParaRPr lang="zh-CN" altLang="en-US" sz="20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35785" y="1412875"/>
            <a:ext cx="6286500" cy="2804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楷体" charset="0"/>
                <a:ea typeface="楷体" charset="0"/>
                <a:sym typeface="+mn-ea"/>
              </a:rPr>
              <a:t>待改进之处：</a:t>
            </a:r>
            <a:endParaRPr lang="zh-CN" altLang="en-US" sz="3200">
              <a:latin typeface="楷体" charset="0"/>
              <a:ea typeface="楷体" charset="0"/>
            </a:endParaRPr>
          </a:p>
          <a:p>
            <a:r>
              <a:rPr lang="zh-CN" altLang="en-US" sz="3200">
                <a:latin typeface="楷体" charset="0"/>
                <a:ea typeface="楷体" charset="0"/>
                <a:sym typeface="+mn-ea"/>
              </a:rPr>
              <a:t>  </a:t>
            </a:r>
            <a:endParaRPr lang="zh-CN" altLang="en-US" sz="3200">
              <a:latin typeface="楷体" charset="0"/>
              <a:ea typeface="楷体" charset="0"/>
            </a:endParaRPr>
          </a:p>
          <a:p>
            <a:r>
              <a:rPr lang="zh-CN" altLang="en-US" sz="3200">
                <a:latin typeface="楷体" charset="0"/>
                <a:ea typeface="楷体" charset="0"/>
                <a:sym typeface="+mn-ea"/>
              </a:rPr>
              <a:t> </a:t>
            </a:r>
            <a:r>
              <a:rPr lang="en-US" altLang="zh-CN" sz="3200">
                <a:latin typeface="楷体" charset="0"/>
                <a:ea typeface="楷体" charset="0"/>
                <a:sym typeface="+mn-ea"/>
              </a:rPr>
              <a:t>1</a:t>
            </a:r>
            <a:r>
              <a:rPr lang="zh-CN" altLang="en-US" sz="3200">
                <a:latin typeface="楷体" charset="0"/>
                <a:ea typeface="楷体" charset="0"/>
                <a:sym typeface="+mn-ea"/>
              </a:rPr>
              <a:t>、</a:t>
            </a:r>
            <a:r>
              <a:rPr lang="zh-CN" altLang="en-US" sz="3200">
                <a:latin typeface="楷体" charset="0"/>
                <a:ea typeface="楷体" charset="0"/>
                <a:sym typeface="+mn-ea"/>
              </a:rPr>
              <a:t>效率</a:t>
            </a:r>
            <a:endParaRPr lang="zh-CN" altLang="en-US" sz="3200">
              <a:latin typeface="楷体" charset="0"/>
              <a:ea typeface="楷体" charset="0"/>
            </a:endParaRPr>
          </a:p>
          <a:p>
            <a:endParaRPr lang="zh-CN" altLang="en-US" sz="3200">
              <a:latin typeface="楷体" charset="0"/>
              <a:ea typeface="楷体" charset="0"/>
            </a:endParaRPr>
          </a:p>
          <a:p>
            <a:r>
              <a:rPr lang="zh-CN" altLang="en-US" sz="3200">
                <a:latin typeface="楷体" charset="0"/>
                <a:ea typeface="楷体" charset="0"/>
                <a:sym typeface="+mn-ea"/>
              </a:rPr>
              <a:t> </a:t>
            </a:r>
            <a:r>
              <a:rPr lang="en-US" altLang="zh-CN" sz="3200">
                <a:latin typeface="楷体" charset="0"/>
                <a:ea typeface="楷体" charset="0"/>
                <a:sym typeface="+mn-ea"/>
              </a:rPr>
              <a:t>2</a:t>
            </a:r>
            <a:r>
              <a:rPr lang="zh-CN" altLang="en-US" sz="3200">
                <a:latin typeface="楷体" charset="0"/>
                <a:ea typeface="楷体" charset="0"/>
                <a:sym typeface="+mn-ea"/>
              </a:rPr>
              <a:t>、</a:t>
            </a:r>
            <a:r>
              <a:rPr lang="zh-CN" altLang="en-US" sz="3200">
                <a:latin typeface="楷体" charset="0"/>
                <a:ea typeface="楷体" charset="0"/>
                <a:sym typeface="+mn-ea"/>
              </a:rPr>
              <a:t>未能按时完成自己的计划</a:t>
            </a:r>
            <a:endParaRPr lang="zh-CN" altLang="en-US" sz="3200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19885" y="1052830"/>
            <a:ext cx="5568950" cy="405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3600">
                <a:latin typeface="楷体" charset="0"/>
                <a:ea typeface="楷体" charset="0"/>
                <a:sym typeface="+mn-ea"/>
              </a:rPr>
              <a:t>      2.2 </a:t>
            </a:r>
            <a:r>
              <a:rPr lang="zh-CN" altLang="en-US" sz="3600">
                <a:latin typeface="楷体" charset="0"/>
                <a:ea typeface="楷体" charset="0"/>
                <a:sym typeface="+mn-ea"/>
              </a:rPr>
              <a:t>总结</a:t>
            </a:r>
            <a:endParaRPr lang="zh-CN" altLang="en-US" sz="3600">
              <a:latin typeface="楷体" charset="0"/>
              <a:ea typeface="楷体" charset="0"/>
              <a:sym typeface="+mn-ea"/>
            </a:endParaRPr>
          </a:p>
          <a:p>
            <a:pPr marL="0" indent="0">
              <a:buNone/>
            </a:pPr>
            <a:endParaRPr lang="zh-CN" altLang="en-US" sz="2800">
              <a:latin typeface="楷体" charset="0"/>
              <a:ea typeface="楷体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楷体" charset="0"/>
                <a:ea typeface="楷体" charset="0"/>
                <a:sym typeface="+mn-ea"/>
              </a:rPr>
              <a:t>1</a:t>
            </a:r>
            <a:r>
              <a:rPr lang="zh-CN" altLang="en-US" sz="2800">
                <a:latin typeface="楷体" charset="0"/>
                <a:ea typeface="楷体" charset="0"/>
                <a:sym typeface="+mn-ea"/>
              </a:rPr>
              <a:t>、学术上　多动脑去思考</a:t>
            </a:r>
            <a:endParaRPr lang="zh-CN" altLang="en-US" sz="2800">
              <a:latin typeface="楷体" charset="0"/>
              <a:ea typeface="楷体" charset="0"/>
              <a:sym typeface="+mn-ea"/>
            </a:endParaRPr>
          </a:p>
          <a:p>
            <a:pPr marL="0" indent="0">
              <a:buNone/>
            </a:pPr>
            <a:endParaRPr lang="zh-CN" altLang="en-US" sz="2800">
              <a:latin typeface="楷体" charset="0"/>
              <a:ea typeface="楷体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楷体" charset="0"/>
                <a:ea typeface="楷体" charset="0"/>
                <a:sym typeface="+mn-ea"/>
              </a:rPr>
              <a:t>2</a:t>
            </a:r>
            <a:r>
              <a:rPr lang="zh-CN" altLang="en-US" sz="2800">
                <a:latin typeface="楷体" charset="0"/>
                <a:ea typeface="楷体" charset="0"/>
                <a:sym typeface="+mn-ea"/>
              </a:rPr>
              <a:t>、项目  多敲代码 ，手别生</a:t>
            </a:r>
            <a:endParaRPr lang="zh-CN" altLang="en-US" sz="2800">
              <a:latin typeface="楷体" charset="0"/>
              <a:ea typeface="楷体" charset="0"/>
              <a:sym typeface="+mn-ea"/>
            </a:endParaRPr>
          </a:p>
          <a:p>
            <a:pPr marL="0" indent="0">
              <a:buNone/>
            </a:pPr>
            <a:endParaRPr lang="zh-CN" altLang="en-US" sz="2800">
              <a:latin typeface="楷体" charset="0"/>
              <a:ea typeface="楷体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楷体" charset="0"/>
                <a:ea typeface="楷体" charset="0"/>
                <a:sym typeface="+mn-ea"/>
              </a:rPr>
              <a:t>3</a:t>
            </a:r>
            <a:r>
              <a:rPr lang="zh-CN" altLang="en-US" sz="2800">
                <a:latin typeface="楷体" charset="0"/>
                <a:ea typeface="楷体" charset="0"/>
                <a:sym typeface="+mn-ea"/>
              </a:rPr>
              <a:t>、把理论与实践相结合</a:t>
            </a:r>
            <a:endParaRPr lang="zh-CN" altLang="en-US" sz="2800">
              <a:latin typeface="楷体" charset="0"/>
              <a:ea typeface="楷体" charset="0"/>
              <a:sym typeface="+mn-ea"/>
            </a:endParaRPr>
          </a:p>
          <a:p>
            <a:pPr marL="0" indent="0">
              <a:buNone/>
            </a:pPr>
            <a:endParaRPr lang="zh-CN" altLang="en-US" sz="2800">
              <a:latin typeface="楷体" charset="0"/>
              <a:ea typeface="楷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楷体" charset="0"/>
                <a:ea typeface="楷体" charset="0"/>
                <a:sym typeface="+mn-ea"/>
              </a:rPr>
              <a:t>   算法</a:t>
            </a:r>
            <a:r>
              <a:rPr lang="en-US" altLang="zh-CN" sz="2800">
                <a:latin typeface="楷体" charset="0"/>
                <a:ea typeface="楷体" charset="0"/>
                <a:sym typeface="+mn-ea"/>
              </a:rPr>
              <a:t>---</a:t>
            </a:r>
            <a:r>
              <a:rPr lang="zh-CN" altLang="en-US" sz="2800">
                <a:latin typeface="楷体" charset="0"/>
                <a:ea typeface="楷体" charset="0"/>
                <a:sym typeface="+mn-ea"/>
              </a:rPr>
              <a:t>实际</a:t>
            </a:r>
            <a:endParaRPr lang="zh-CN" altLang="en-US" sz="2800" b="1">
              <a:latin typeface="楷体" charset="0"/>
              <a:ea typeface="楷体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　　　　　　　　</a:t>
            </a:r>
            <a:r>
              <a:rPr lang="zh-CN" altLang="en-US" sz="4000">
                <a:latin typeface="楷体" charset="0"/>
                <a:ea typeface="楷体" charset="0"/>
                <a:sym typeface="+mn-ea"/>
              </a:rPr>
              <a:t>三、展望</a:t>
            </a:r>
            <a:br>
              <a:rPr lang="zh-CN" altLang="en-US" sz="4000">
                <a:latin typeface="楷体" charset="0"/>
                <a:ea typeface="楷体" charset="0"/>
              </a:rPr>
            </a:br>
            <a:endParaRPr lang="zh-CN" altLang="en-US" sz="400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27405" y="981075"/>
            <a:ext cx="7745095" cy="5232400"/>
          </a:xfrm>
        </p:spPr>
        <p:txBody>
          <a:bodyPr>
            <a:normAutofit/>
          </a:bodyPr>
          <a:p>
            <a:r>
              <a:rPr lang="zh-CN" altLang="en-US" sz="2800">
                <a:latin typeface="楷体" charset="0"/>
                <a:ea typeface="楷体" charset="0"/>
                <a:sym typeface="+mn-ea"/>
              </a:rPr>
              <a:t>学术  看论文，把握方向前沿 </a:t>
            </a:r>
            <a:endParaRPr lang="zh-CN" altLang="en-US" sz="2800">
              <a:latin typeface="楷体" charset="0"/>
              <a:ea typeface="楷体" charset="0"/>
              <a:sym typeface="+mn-ea"/>
            </a:endParaRPr>
          </a:p>
          <a:p>
            <a:endParaRPr lang="zh-CN" altLang="en-US" sz="2800">
              <a:latin typeface="楷体" charset="0"/>
              <a:ea typeface="楷体" charset="0"/>
            </a:endParaRPr>
          </a:p>
          <a:p>
            <a:r>
              <a:rPr lang="zh-CN" altLang="en-US" sz="2800">
                <a:latin typeface="楷体" charset="0"/>
                <a:ea typeface="楷体" charset="0"/>
                <a:sym typeface="+mn-ea"/>
              </a:rPr>
              <a:t>算法  把握该算法应用范围，及重难点，下载数据集实践。</a:t>
            </a:r>
            <a:endParaRPr lang="zh-CN" altLang="en-US" sz="2800">
              <a:latin typeface="楷体" charset="0"/>
              <a:ea typeface="楷体" charset="0"/>
              <a:sym typeface="+mn-ea"/>
            </a:endParaRPr>
          </a:p>
          <a:p>
            <a:endParaRPr lang="zh-CN" altLang="en-US" sz="2800">
              <a:latin typeface="楷体" charset="0"/>
              <a:ea typeface="楷体" charset="0"/>
              <a:sym typeface="+mn-ea"/>
            </a:endParaRPr>
          </a:p>
          <a:p>
            <a:r>
              <a:rPr lang="zh-CN" altLang="en-US" sz="2800">
                <a:latin typeface="楷体" charset="0"/>
                <a:ea typeface="楷体" charset="0"/>
                <a:sym typeface="+mn-ea"/>
              </a:rPr>
              <a:t>项目  多实践，理论与实践结合</a:t>
            </a:r>
            <a:endParaRPr lang="zh-CN" altLang="en-US" sz="2800">
              <a:latin typeface="楷体" charset="0"/>
              <a:ea typeface="楷体" charset="0"/>
              <a:sym typeface="+mn-ea"/>
            </a:endParaRPr>
          </a:p>
          <a:p>
            <a:endParaRPr lang="zh-CN" altLang="en-US" sz="2800">
              <a:latin typeface="楷体" charset="0"/>
              <a:ea typeface="楷体" charset="0"/>
              <a:sym typeface="+mn-ea"/>
            </a:endParaRPr>
          </a:p>
          <a:p>
            <a:r>
              <a:rPr lang="zh-CN" altLang="en-US" sz="2800">
                <a:latin typeface="楷体" charset="0"/>
                <a:ea typeface="楷体" charset="0"/>
                <a:sym typeface="+mn-ea"/>
              </a:rPr>
              <a:t>开题报告 、学好英语、锻炼好身体　</a:t>
            </a:r>
            <a:endParaRPr lang="zh-CN" altLang="en-US" sz="2800">
              <a:latin typeface="楷体" charset="0"/>
              <a:ea typeface="楷体" charset="0"/>
            </a:endParaRP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11505" y="6381751"/>
            <a:ext cx="2895600" cy="365125"/>
          </a:xfrm>
        </p:spPr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75740" y="1988820"/>
            <a:ext cx="629094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i="1">
                <a:latin typeface="楷体" charset="0"/>
                <a:ea typeface="楷体" charset="0"/>
              </a:rPr>
              <a:t>能束缚住我们的只有自己思想！</a:t>
            </a:r>
            <a:endParaRPr lang="zh-CN" altLang="en-US" sz="3600" i="1">
              <a:latin typeface="楷体" charset="0"/>
              <a:ea typeface="楷体" charset="0"/>
            </a:endParaRPr>
          </a:p>
          <a:p>
            <a:endParaRPr lang="zh-CN" altLang="en-US" sz="3600" i="1">
              <a:latin typeface="楷体" charset="0"/>
              <a:ea typeface="楷体" charset="0"/>
            </a:endParaRPr>
          </a:p>
          <a:p>
            <a:r>
              <a:rPr lang="zh-CN" altLang="en-US" sz="3600" i="1">
                <a:latin typeface="楷体" charset="0"/>
                <a:ea typeface="楷体" charset="0"/>
              </a:rPr>
              <a:t>相信自己！</a:t>
            </a:r>
            <a:endParaRPr lang="zh-CN" altLang="en-US" sz="3600" i="1">
              <a:latin typeface="楷体" charset="0"/>
              <a:ea typeface="楷体" charset="0"/>
            </a:endParaRPr>
          </a:p>
          <a:p>
            <a:r>
              <a:rPr lang="zh-CN" altLang="en-US" sz="3600" i="1">
                <a:latin typeface="楷体" charset="0"/>
                <a:ea typeface="楷体" charset="0"/>
              </a:rPr>
              <a:t> </a:t>
            </a:r>
            <a:endParaRPr lang="zh-CN" altLang="en-US" sz="3600" i="1">
              <a:latin typeface="楷体" charset="0"/>
              <a:ea typeface="楷体" charset="0"/>
            </a:endParaRPr>
          </a:p>
          <a:p>
            <a:r>
              <a:rPr lang="en-US" altLang="zh-CN" sz="3600" i="1">
                <a:latin typeface="楷体" charset="0"/>
                <a:ea typeface="楷体" charset="0"/>
              </a:rPr>
              <a:t>Try everything!</a:t>
            </a:r>
            <a:endParaRPr lang="en-US" altLang="zh-CN" sz="3600" i="1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03575" y="2637155"/>
            <a:ext cx="455358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latin typeface="楷体" charset="0"/>
                <a:ea typeface="楷体" charset="0"/>
              </a:rPr>
              <a:t>谢谢！</a:t>
            </a:r>
            <a:endParaRPr lang="zh-CN" altLang="en-US" sz="54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</a:t>
            </a:r>
            <a:r>
              <a:rPr lang="en-US" altLang="zh-CN">
                <a:latin typeface="楷体" charset="0"/>
                <a:ea typeface="楷体" charset="0"/>
              </a:rPr>
              <a:t>     </a:t>
            </a:r>
            <a:r>
              <a:rPr lang="zh-CN" altLang="en-US" sz="3600">
                <a:latin typeface="楷体" charset="0"/>
                <a:ea typeface="楷体" charset="0"/>
              </a:rPr>
              <a:t>主要内容</a:t>
            </a:r>
            <a:endParaRPr lang="zh-CN" altLang="en-US" sz="3600">
              <a:latin typeface="楷体" charset="0"/>
              <a:ea typeface="楷体" charset="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691640" y="1124585"/>
            <a:ext cx="10603230" cy="4248150"/>
          </a:xfrm>
        </p:spPr>
        <p:txBody>
          <a:bodyPr/>
          <a:p>
            <a:pPr marL="0" indent="0">
              <a:buNone/>
            </a:pPr>
            <a:endParaRPr lang="zh-CN" altLang="en-US" sz="3200"/>
          </a:p>
          <a:p>
            <a:r>
              <a:rPr lang="zh-CN" altLang="en-US" sz="3200">
                <a:latin typeface="楷体" charset="0"/>
                <a:ea typeface="楷体" charset="0"/>
              </a:rPr>
              <a:t>收获 </a:t>
            </a:r>
            <a:endParaRPr lang="zh-CN" altLang="en-US" sz="3200">
              <a:latin typeface="楷体" charset="0"/>
              <a:ea typeface="楷体" charset="0"/>
            </a:endParaRPr>
          </a:p>
          <a:p>
            <a:endParaRPr lang="zh-CN" altLang="en-US" sz="3200">
              <a:latin typeface="楷体" charset="0"/>
              <a:ea typeface="楷体" charset="0"/>
            </a:endParaRPr>
          </a:p>
          <a:p>
            <a:r>
              <a:rPr lang="zh-CN" altLang="en-US" sz="3200">
                <a:latin typeface="楷体" charset="0"/>
                <a:ea typeface="楷体" charset="0"/>
              </a:rPr>
              <a:t>总结</a:t>
            </a:r>
            <a:endParaRPr lang="zh-CN" altLang="en-US" sz="3200">
              <a:latin typeface="楷体" charset="0"/>
              <a:ea typeface="楷体" charset="0"/>
            </a:endParaRPr>
          </a:p>
          <a:p>
            <a:endParaRPr lang="zh-CN" altLang="en-US" sz="3200">
              <a:latin typeface="楷体" charset="0"/>
              <a:ea typeface="楷体" charset="0"/>
            </a:endParaRPr>
          </a:p>
          <a:p>
            <a:r>
              <a:rPr lang="zh-CN" altLang="en-US" sz="3200">
                <a:latin typeface="楷体" charset="0"/>
                <a:ea typeface="楷体" charset="0"/>
              </a:rPr>
              <a:t>展望</a:t>
            </a:r>
            <a:endParaRPr lang="zh-CN" altLang="en-US" sz="3200">
              <a:latin typeface="楷体" charset="0"/>
              <a:ea typeface="楷体" charset="0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　　　　　　　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　　　　　　</a:t>
            </a:r>
            <a:r>
              <a:rPr lang="zh-CN" altLang="en-US">
                <a:latin typeface="楷体" charset="0"/>
                <a:ea typeface="楷体" charset="0"/>
                <a:sym typeface="+mn-ea"/>
              </a:rPr>
              <a:t>一、</a:t>
            </a:r>
            <a:r>
              <a:rPr lang="zh-CN" altLang="en-US" sz="4000">
                <a:latin typeface="楷体" charset="0"/>
                <a:ea typeface="楷体" charset="0"/>
                <a:sym typeface="+mn-ea"/>
              </a:rPr>
              <a:t>收获</a:t>
            </a:r>
            <a:br>
              <a:rPr lang="zh-CN" altLang="en-US" sz="4000">
                <a:latin typeface="楷体" charset="0"/>
                <a:ea typeface="楷体" charset="0"/>
              </a:rPr>
            </a:br>
            <a:endParaRPr lang="zh-CN" altLang="en-US" sz="4000">
              <a:latin typeface="楷体" charset="0"/>
              <a:ea typeface="楷体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835785" y="1484630"/>
            <a:ext cx="7924800" cy="4114800"/>
          </a:xfrm>
        </p:spPr>
        <p:txBody>
          <a:bodyPr/>
          <a:lstStyle/>
          <a:p>
            <a:r>
              <a:rPr lang="zh-CN" altLang="en-US" sz="3200">
                <a:latin typeface="楷体" charset="0"/>
                <a:ea typeface="楷体" charset="0"/>
                <a:sym typeface="+mn-ea"/>
              </a:rPr>
              <a:t>比赛   </a:t>
            </a:r>
            <a:endParaRPr lang="zh-CN" altLang="en-US" sz="3200">
              <a:latin typeface="楷体" charset="0"/>
              <a:ea typeface="楷体" charset="0"/>
            </a:endParaRPr>
          </a:p>
          <a:p>
            <a:endParaRPr lang="zh-CN" altLang="en-US" sz="3200">
              <a:latin typeface="楷体" charset="0"/>
              <a:ea typeface="楷体" charset="0"/>
            </a:endParaRPr>
          </a:p>
          <a:p>
            <a:r>
              <a:rPr lang="zh-CN" altLang="en-US" sz="3200">
                <a:latin typeface="楷体" charset="0"/>
                <a:ea typeface="楷体" charset="0"/>
                <a:sym typeface="+mn-ea"/>
              </a:rPr>
              <a:t>项目  </a:t>
            </a:r>
            <a:endParaRPr lang="zh-CN" altLang="en-US" sz="3200">
              <a:latin typeface="楷体" charset="0"/>
              <a:ea typeface="楷体" charset="0"/>
            </a:endParaRPr>
          </a:p>
          <a:p>
            <a:endParaRPr lang="zh-CN" altLang="en-US" sz="3200">
              <a:latin typeface="楷体" charset="0"/>
              <a:ea typeface="楷体" charset="0"/>
            </a:endParaRPr>
          </a:p>
          <a:p>
            <a:r>
              <a:rPr lang="zh-CN" altLang="en-US" sz="3200">
                <a:latin typeface="楷体" charset="0"/>
                <a:ea typeface="楷体" charset="0"/>
              </a:rPr>
              <a:t>学术</a:t>
            </a:r>
            <a:endParaRPr lang="zh-CN" altLang="en-US" sz="3200">
              <a:latin typeface="楷体" charset="0"/>
              <a:ea typeface="楷体" charset="0"/>
            </a:endParaRPr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　　　　　</a:t>
            </a:r>
            <a:r>
              <a:rPr lang="en-US" altLang="zh-CN"/>
              <a:t>1.1 </a:t>
            </a:r>
            <a:r>
              <a:rPr lang="zh-CN" altLang="en-US" sz="3600">
                <a:latin typeface="楷体" charset="0"/>
                <a:ea typeface="楷体" charset="0"/>
                <a:sym typeface="+mn-ea"/>
              </a:rPr>
              <a:t>ＫＤＤ比赛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39115" y="980440"/>
            <a:ext cx="10087610" cy="524383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 sz="320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3200">
                <a:latin typeface="楷体" charset="0"/>
                <a:ea typeface="楷体" charset="0"/>
                <a:sym typeface="+mn-ea"/>
              </a:rPr>
              <a:t>                          </a:t>
            </a:r>
            <a:endParaRPr lang="zh-CN" altLang="en-US" sz="3200">
              <a:latin typeface="楷体" charset="0"/>
              <a:ea typeface="楷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3200">
                <a:latin typeface="楷体" charset="0"/>
                <a:ea typeface="楷体" charset="0"/>
              </a:rPr>
              <a:t>                         </a:t>
            </a:r>
            <a:endParaRPr lang="zh-CN" altLang="en-US" sz="320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3200">
                <a:latin typeface="楷体" charset="0"/>
                <a:ea typeface="楷体" charset="0"/>
              </a:rPr>
              <a:t>                         </a:t>
            </a:r>
            <a:endParaRPr lang="zh-CN" altLang="en-US" sz="320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3200">
                <a:latin typeface="楷体" charset="0"/>
                <a:ea typeface="楷体" charset="0"/>
              </a:rPr>
              <a:t>                              </a:t>
            </a:r>
            <a:endParaRPr lang="zh-CN" altLang="en-US" sz="3200">
              <a:latin typeface="楷体" charset="0"/>
              <a:ea typeface="楷体" charset="0"/>
            </a:endParaRPr>
          </a:p>
          <a:p>
            <a:pPr marL="0" indent="0">
              <a:buNone/>
            </a:pPr>
            <a:endParaRPr lang="zh-CN" altLang="en-US" sz="320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3200">
                <a:latin typeface="楷体" charset="0"/>
                <a:ea typeface="楷体" charset="0"/>
              </a:rPr>
              <a:t>结论：</a:t>
            </a:r>
            <a:r>
              <a:rPr lang="zh-CN" altLang="en-US" sz="2400">
                <a:latin typeface="楷体" charset="0"/>
                <a:ea typeface="楷体" charset="0"/>
              </a:rPr>
              <a:t>逻辑回归比线性回归多一个</a:t>
            </a:r>
            <a:r>
              <a:rPr lang="en-US" altLang="zh-CN" sz="2400">
                <a:latin typeface="楷体" charset="0"/>
                <a:ea typeface="楷体" charset="0"/>
              </a:rPr>
              <a:t>sigmoid</a:t>
            </a:r>
            <a:r>
              <a:rPr lang="zh-CN" altLang="en-US" sz="2400">
                <a:latin typeface="楷体" charset="0"/>
                <a:ea typeface="楷体" charset="0"/>
              </a:rPr>
              <a:t>函数，多了一个</a:t>
            </a:r>
            <a:endParaRPr lang="zh-CN" altLang="en-US" sz="240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楷体" charset="0"/>
                <a:ea typeface="楷体" charset="0"/>
              </a:rPr>
              <a:t>        归一化的过程。但效果却好很多。</a:t>
            </a:r>
            <a:endParaRPr lang="zh-CN" altLang="en-US" sz="2400">
              <a:latin typeface="楷体" charset="0"/>
              <a:ea typeface="楷体" charset="0"/>
            </a:endParaRPr>
          </a:p>
          <a:p>
            <a:pPr marL="0" indent="0">
              <a:buNone/>
            </a:pPr>
            <a:endParaRPr lang="zh-CN" altLang="en-US" sz="3200">
              <a:latin typeface="楷体" charset="0"/>
              <a:ea typeface="楷体" charset="0"/>
            </a:endParaRPr>
          </a:p>
          <a:p>
            <a:pPr marL="0" indent="0">
              <a:buNone/>
            </a:pPr>
            <a:endParaRPr lang="zh-CN" altLang="en-US" sz="3200">
              <a:latin typeface="楷体" charset="0"/>
              <a:ea typeface="楷体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196975"/>
            <a:ext cx="4374515" cy="55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2060575"/>
            <a:ext cx="4455160" cy="419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2420620"/>
            <a:ext cx="4472940" cy="342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" y="3140710"/>
            <a:ext cx="4514215" cy="4095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47945" y="1125220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第一阶段排名</a:t>
            </a:r>
            <a:r>
              <a:rPr lang="en-US" altLang="zh-CN"/>
              <a:t>(</a:t>
            </a:r>
            <a:r>
              <a:rPr lang="zh-CN" altLang="en-US"/>
              <a:t>线性回归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220335" y="2061210"/>
            <a:ext cx="2765425" cy="67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第二阶段排名（线性回归）</a:t>
            </a:r>
            <a:endParaRPr lang="zh-CN" altLang="en-US"/>
          </a:p>
          <a:p>
            <a:r>
              <a:rPr lang="zh-CN" altLang="en-US" sz="2000">
                <a:latin typeface="楷体" charset="0"/>
                <a:ea typeface="楷体" charset="0"/>
                <a:sym typeface="+mn-ea"/>
              </a:rPr>
              <a:t>小号排名  （逻辑回归）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5292090" y="3068955"/>
            <a:ext cx="2659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第三阶段排名</a:t>
            </a:r>
            <a:r>
              <a:rPr lang="en-US" altLang="zh-CN"/>
              <a:t>(</a:t>
            </a:r>
            <a:r>
              <a:rPr lang="zh-CN" altLang="en-US">
                <a:latin typeface="楷体" charset="0"/>
                <a:ea typeface="楷体" charset="0"/>
                <a:sym typeface="+mn-ea"/>
              </a:rPr>
              <a:t>逻辑回归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" y="3789045"/>
            <a:ext cx="4582160" cy="3238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363845" y="378904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最终结果排名（</a:t>
            </a:r>
            <a:r>
              <a:rPr lang="en-US" altLang="zh-CN"/>
              <a:t>33/341</a:t>
            </a:r>
            <a:r>
              <a:rPr lang="zh-CN" altLang="zh-CN"/>
              <a:t>）</a:t>
            </a:r>
            <a:endParaRPr lang="zh-CN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693102"/>
            <a:ext cx="7924800" cy="1143000"/>
          </a:xfrm>
        </p:spPr>
        <p:txBody>
          <a:bodyPr/>
          <a:p>
            <a:r>
              <a:rPr lang="en-US" altLang="zh-CN"/>
              <a:t>                        2</a:t>
            </a:r>
            <a:r>
              <a:rPr lang="zh-CN" altLang="en-US"/>
              <a:t>、滴滴大数据比赛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　</a:t>
            </a:r>
            <a:r>
              <a:rPr lang="zh-CN" altLang="en-US" sz="4000">
                <a:latin typeface="楷体" charset="0"/>
                <a:ea typeface="楷体" charset="0"/>
                <a:sym typeface="+mn-ea"/>
              </a:rPr>
              <a:t>　　　　</a:t>
            </a:r>
            <a:r>
              <a:rPr lang="en-US" altLang="zh-CN" sz="4000">
                <a:latin typeface="楷体" charset="0"/>
                <a:ea typeface="楷体" charset="0"/>
                <a:sym typeface="+mn-ea"/>
              </a:rPr>
              <a:t>1.2 </a:t>
            </a:r>
            <a:r>
              <a:rPr lang="zh-CN" altLang="en-US" sz="4000">
                <a:latin typeface="楷体" charset="0"/>
                <a:ea typeface="楷体" charset="0"/>
                <a:sym typeface="+mn-ea"/>
              </a:rPr>
              <a:t>项目</a:t>
            </a:r>
            <a:endParaRPr lang="zh-CN" altLang="en-US" sz="4000">
              <a:latin typeface="楷体" charset="0"/>
              <a:ea typeface="楷体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115" y="6381751"/>
            <a:ext cx="990600" cy="365125"/>
          </a:xfrm>
        </p:spPr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47495" y="1772920"/>
            <a:ext cx="5754370" cy="3919855"/>
          </a:xfrm>
        </p:spPr>
        <p:txBody>
          <a:bodyPr>
            <a:normAutofit lnSpcReduction="10000"/>
          </a:bodyPr>
          <a:p>
            <a:r>
              <a:rPr lang="zh-CN" altLang="en-US" sz="3200">
                <a:latin typeface="楷体" charset="0"/>
                <a:ea typeface="楷体" charset="0"/>
              </a:rPr>
              <a:t>鼎天项目</a:t>
            </a:r>
            <a:endParaRPr lang="zh-CN" altLang="en-US" sz="3200">
              <a:latin typeface="楷体" charset="0"/>
              <a:ea typeface="楷体" charset="0"/>
            </a:endParaRPr>
          </a:p>
          <a:p>
            <a:endParaRPr lang="zh-CN" altLang="en-US" sz="3200">
              <a:latin typeface="楷体" charset="0"/>
              <a:ea typeface="楷体" charset="0"/>
            </a:endParaRPr>
          </a:p>
          <a:p>
            <a:r>
              <a:rPr lang="zh-CN" altLang="en-US" sz="3200">
                <a:latin typeface="楷体" charset="0"/>
                <a:ea typeface="楷体" charset="0"/>
                <a:sym typeface="+mn-ea"/>
              </a:rPr>
              <a:t>ＳＣＣＡ项目</a:t>
            </a:r>
            <a:endParaRPr lang="en-US" altLang="zh-CN" sz="3200">
              <a:latin typeface="楷体" charset="0"/>
              <a:ea typeface="楷体" charset="0"/>
              <a:sym typeface="+mn-ea"/>
            </a:endParaRPr>
          </a:p>
          <a:p>
            <a:endParaRPr lang="zh-CN" altLang="en-US" sz="3200">
              <a:latin typeface="楷体" charset="0"/>
              <a:ea typeface="楷体" charset="0"/>
            </a:endParaRPr>
          </a:p>
          <a:p>
            <a:r>
              <a:rPr lang="zh-CN" altLang="en-US" sz="3200">
                <a:latin typeface="楷体" charset="0"/>
                <a:ea typeface="楷体" charset="0"/>
              </a:rPr>
              <a:t>房地产项目</a:t>
            </a:r>
            <a:endParaRPr lang="zh-CN" altLang="en-US" sz="3200">
              <a:latin typeface="楷体" charset="0"/>
              <a:ea typeface="楷体" charset="0"/>
            </a:endParaRPr>
          </a:p>
          <a:p>
            <a:endParaRPr lang="zh-CN" altLang="en-US" sz="2800">
              <a:latin typeface="楷体" charset="0"/>
              <a:ea typeface="楷体" charset="0"/>
            </a:endParaRPr>
          </a:p>
          <a:p>
            <a:pPr marL="0" indent="0">
              <a:buNone/>
            </a:pPr>
            <a:endParaRPr lang="en-US" altLang="zh-CN" sz="2800">
              <a:latin typeface="楷体" charset="0"/>
              <a:ea typeface="楷体" charset="0"/>
            </a:endParaRPr>
          </a:p>
          <a:p>
            <a:pPr marL="0" indent="0">
              <a:buNone/>
            </a:pPr>
            <a:endParaRPr lang="zh-CN" altLang="en-US" sz="2800">
              <a:latin typeface="楷体" charset="0"/>
              <a:ea typeface="楷体" charset="0"/>
            </a:endParaRPr>
          </a:p>
          <a:p>
            <a:endParaRPr lang="zh-CN" altLang="en-US" sz="28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1.2.1 </a:t>
            </a:r>
            <a:r>
              <a:rPr lang="zh-CN" altLang="en-US"/>
              <a:t>鼎天</a:t>
            </a:r>
            <a:r>
              <a:rPr lang="zh-CN" altLang="en-US"/>
              <a:t>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547495" y="1196975"/>
            <a:ext cx="8330565" cy="4428490"/>
          </a:xfrm>
        </p:spPr>
        <p:txBody>
          <a:bodyPr/>
          <a:p>
            <a:pPr marL="0" indent="0">
              <a:buNone/>
            </a:pPr>
            <a:endParaRPr lang="zh-CN" altLang="en-US" sz="3200">
              <a:latin typeface="楷体" charset="0"/>
              <a:ea typeface="楷体" charset="0"/>
            </a:endParaRPr>
          </a:p>
          <a:p>
            <a:r>
              <a:rPr lang="zh-CN" altLang="en-US" sz="3200">
                <a:latin typeface="楷体" charset="0"/>
                <a:ea typeface="楷体" charset="0"/>
              </a:rPr>
              <a:t>分词</a:t>
            </a:r>
            <a:endParaRPr lang="zh-CN" altLang="en-US" sz="3200">
              <a:latin typeface="楷体" charset="0"/>
              <a:ea typeface="楷体" charset="0"/>
            </a:endParaRPr>
          </a:p>
          <a:p>
            <a:r>
              <a:rPr lang="zh-CN" altLang="en-US" sz="3200">
                <a:latin typeface="楷体" charset="0"/>
                <a:ea typeface="楷体" charset="0"/>
              </a:rPr>
              <a:t>去停用词</a:t>
            </a:r>
            <a:endParaRPr lang="zh-CN" altLang="en-US" sz="3200">
              <a:latin typeface="楷体" charset="0"/>
              <a:ea typeface="楷体" charset="0"/>
            </a:endParaRPr>
          </a:p>
          <a:p>
            <a:r>
              <a:rPr lang="zh-CN" altLang="en-US" sz="3200">
                <a:latin typeface="楷体" charset="0"/>
                <a:ea typeface="楷体" charset="0"/>
              </a:rPr>
              <a:t>高频词</a:t>
            </a:r>
            <a:endParaRPr lang="zh-CN" altLang="en-US" sz="320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3200">
                <a:latin typeface="楷体" charset="0"/>
                <a:ea typeface="楷体" charset="0"/>
                <a:sym typeface="+mn-ea"/>
              </a:rPr>
              <a:t>后被取调出</a:t>
            </a:r>
            <a:endParaRPr lang="zh-CN" altLang="en-US" sz="3200">
              <a:latin typeface="楷体" charset="0"/>
              <a:ea typeface="楷体" charset="0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</a:t>
            </a:r>
            <a:r>
              <a:rPr lang="en-US" altLang="zh-CN" sz="4000">
                <a:latin typeface="楷体" charset="0"/>
                <a:ea typeface="楷体" charset="0"/>
              </a:rPr>
              <a:t>1.2.2 SCCA</a:t>
            </a:r>
            <a:endParaRPr lang="en-US" altLang="zh-CN" sz="400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99795" y="1412875"/>
            <a:ext cx="7924800" cy="4114800"/>
          </a:xfrm>
        </p:spPr>
        <p:txBody>
          <a:bodyPr/>
          <a:p>
            <a:pPr marL="0" indent="0">
              <a:buNone/>
            </a:pPr>
            <a:endParaRPr lang="zh-CN" altLang="en-US" sz="3600">
              <a:latin typeface="楷体" charset="0"/>
              <a:ea typeface="楷体" charset="0"/>
            </a:endParaRPr>
          </a:p>
          <a:p>
            <a:r>
              <a:rPr lang="zh-CN" altLang="en-US" sz="3600">
                <a:latin typeface="楷体" charset="0"/>
                <a:ea typeface="楷体" charset="0"/>
              </a:rPr>
              <a:t> 分析并提取部分数据内容</a:t>
            </a:r>
            <a:endParaRPr lang="zh-CN" altLang="en-US" sz="360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3600">
                <a:latin typeface="楷体" charset="0"/>
                <a:ea typeface="楷体" charset="0"/>
              </a:rPr>
              <a:t>    </a:t>
            </a:r>
            <a:r>
              <a:rPr lang="zh-CN" altLang="en-US" sz="2400">
                <a:latin typeface="楷体" charset="0"/>
                <a:ea typeface="楷体" charset="0"/>
              </a:rPr>
              <a:t>统计出来参与年审和投标的单位</a:t>
            </a:r>
            <a:endParaRPr lang="zh-CN" altLang="en-US" sz="2400">
              <a:latin typeface="楷体" charset="0"/>
              <a:ea typeface="楷体" charset="0"/>
            </a:endParaRPr>
          </a:p>
          <a:p>
            <a:endParaRPr lang="zh-CN" altLang="en-US" sz="3600">
              <a:latin typeface="楷体" charset="0"/>
              <a:ea typeface="楷体" charset="0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1.2.3 </a:t>
            </a:r>
            <a:r>
              <a:rPr lang="zh-CN" altLang="en-US"/>
              <a:t>房地产项目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4365" y="1541780"/>
            <a:ext cx="8244205" cy="408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charset="0"/>
                <a:ea typeface="楷体" charset="0"/>
              </a:rPr>
              <a:t>主要工作：</a:t>
            </a:r>
            <a:endParaRPr lang="zh-CN" altLang="en-US" sz="2800">
              <a:latin typeface="楷体" charset="0"/>
              <a:ea typeface="楷体" charset="0"/>
            </a:endParaRPr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 sz="2400">
                <a:latin typeface="楷体" charset="0"/>
                <a:ea typeface="楷体" charset="0"/>
              </a:rPr>
              <a:t>  </a:t>
            </a:r>
            <a:r>
              <a:rPr lang="en-US" altLang="zh-CN" sz="2400">
                <a:latin typeface="楷体" charset="0"/>
                <a:ea typeface="楷体" charset="0"/>
              </a:rPr>
              <a:t>1</a:t>
            </a:r>
            <a:r>
              <a:rPr lang="zh-CN" altLang="en-US" sz="2400">
                <a:latin typeface="楷体" charset="0"/>
                <a:ea typeface="楷体" charset="0"/>
              </a:rPr>
              <a:t>、探讨并确定评价楼盘的字段  </a:t>
            </a:r>
            <a:r>
              <a:rPr lang="en-US" altLang="zh-CN" sz="2400">
                <a:latin typeface="楷体" charset="0"/>
                <a:ea typeface="楷体" charset="0"/>
              </a:rPr>
              <a:t>eg</a:t>
            </a:r>
            <a:r>
              <a:rPr lang="zh-CN" altLang="en-US" sz="2400">
                <a:latin typeface="楷体" charset="0"/>
                <a:ea typeface="楷体" charset="0"/>
              </a:rPr>
              <a:t>、户型 、环境、物业</a:t>
            </a:r>
            <a:r>
              <a:rPr lang="en-US" altLang="zh-CN" sz="2400">
                <a:latin typeface="楷体" charset="0"/>
                <a:ea typeface="楷体" charset="0"/>
              </a:rPr>
              <a:t>...</a:t>
            </a:r>
            <a:endParaRPr lang="en-US" altLang="zh-CN" sz="2400">
              <a:latin typeface="楷体" charset="0"/>
              <a:ea typeface="楷体" charset="0"/>
            </a:endParaRPr>
          </a:p>
          <a:p>
            <a:endParaRPr lang="en-US" altLang="zh-CN" sz="2400">
              <a:latin typeface="楷体" charset="0"/>
              <a:ea typeface="楷体" charset="0"/>
            </a:endParaRPr>
          </a:p>
          <a:p>
            <a:r>
              <a:rPr lang="en-US" altLang="zh-CN" sz="2400">
                <a:latin typeface="楷体" charset="0"/>
                <a:ea typeface="楷体" charset="0"/>
              </a:rPr>
              <a:t>  2</a:t>
            </a:r>
            <a:r>
              <a:rPr lang="zh-CN" altLang="en-US" sz="2400">
                <a:latin typeface="楷体" charset="0"/>
                <a:ea typeface="楷体" charset="0"/>
              </a:rPr>
              <a:t>、从过滤过的异常数据(即相同评论认为是开发商刷的评论)提取出了这九个字段的情感词</a:t>
            </a:r>
            <a:endParaRPr lang="zh-CN" altLang="en-US" sz="2400">
              <a:latin typeface="楷体" charset="0"/>
              <a:ea typeface="楷体" charset="0"/>
            </a:endParaRPr>
          </a:p>
          <a:p>
            <a:endParaRPr lang="en-US" altLang="zh-CN" sz="2400">
              <a:latin typeface="楷体" charset="0"/>
              <a:ea typeface="楷体" charset="0"/>
            </a:endParaRPr>
          </a:p>
          <a:p>
            <a:r>
              <a:rPr lang="en-US" altLang="zh-CN" sz="2400">
                <a:latin typeface="楷体" charset="0"/>
                <a:ea typeface="楷体" charset="0"/>
              </a:rPr>
              <a:t>  3</a:t>
            </a:r>
            <a:r>
              <a:rPr lang="zh-CN" altLang="en-US" sz="2400">
                <a:latin typeface="楷体" charset="0"/>
                <a:ea typeface="楷体" charset="0"/>
              </a:rPr>
              <a:t>、为部分情感词做了情感词典，并给情感值赋值   </a:t>
            </a:r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  </a:t>
            </a:r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  </a:t>
            </a:r>
            <a:r>
              <a:rPr lang="en-US" altLang="zh-CN" sz="2400">
                <a:latin typeface="楷体" charset="0"/>
                <a:ea typeface="楷体" charset="0"/>
              </a:rPr>
              <a:t>4</a:t>
            </a:r>
            <a:r>
              <a:rPr lang="zh-CN" altLang="en-US" sz="2400">
                <a:latin typeface="楷体" charset="0"/>
                <a:ea typeface="楷体" charset="0"/>
              </a:rPr>
              <a:t>、配合凯祺跑出了每个字段各楼盘的情感值 </a:t>
            </a:r>
            <a:r>
              <a:rPr lang="zh-CN" altLang="en-US"/>
              <a:t>           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自定义 2">
      <a:majorFont>
        <a:latin typeface="Cambria"/>
        <a:ea typeface="黑体"/>
        <a:cs typeface=""/>
      </a:majorFont>
      <a:minorFont>
        <a:latin typeface="Calibri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1505</Words>
  <Application>WPS 演示</Application>
  <PresentationFormat>全屏显示(4:3)</PresentationFormat>
  <Paragraphs>220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极目远眺</vt:lpstr>
      <vt:lpstr>PowerPoint 演示文稿</vt:lpstr>
      <vt:lpstr>                   主要内容</vt:lpstr>
      <vt:lpstr>　　　　　　　   　　　　　　一、收获 </vt:lpstr>
      <vt:lpstr>　　　　　1.1 ＫＤＤ比赛 </vt:lpstr>
      <vt:lpstr>PowerPoint 演示文稿</vt:lpstr>
      <vt:lpstr>　　　　　1.2 项目</vt:lpstr>
      <vt:lpstr>PowerPoint 演示文稿</vt:lpstr>
      <vt:lpstr>PowerPoint 演示文稿</vt:lpstr>
      <vt:lpstr>PowerPoint 演示文稿</vt:lpstr>
      <vt:lpstr>　　　　　　　1.3 论文</vt:lpstr>
      <vt:lpstr>　　　　　　二、总结 </vt:lpstr>
      <vt:lpstr>PowerPoint 演示文稿</vt:lpstr>
      <vt:lpstr>PowerPoint 演示文稿</vt:lpstr>
      <vt:lpstr>　　　　　　　　三、展望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in text data</dc:title>
  <dc:creator>Admin</dc:creator>
  <cp:lastModifiedBy>Pengjun Zhu</cp:lastModifiedBy>
  <cp:revision>91</cp:revision>
  <dcterms:created xsi:type="dcterms:W3CDTF">2015-07-08T00:35:00Z</dcterms:created>
  <dcterms:modified xsi:type="dcterms:W3CDTF">2016-07-08T06:46:14Z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