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24"/>
  </p:notesMasterIdLst>
  <p:handoutMasterIdLst>
    <p:handoutMasterId r:id="rId25"/>
  </p:handoutMasterIdLst>
  <p:sldIdLst>
    <p:sldId id="256" r:id="rId2"/>
    <p:sldId id="308" r:id="rId3"/>
    <p:sldId id="304" r:id="rId4"/>
    <p:sldId id="293" r:id="rId5"/>
    <p:sldId id="305" r:id="rId6"/>
    <p:sldId id="312" r:id="rId7"/>
    <p:sldId id="297" r:id="rId8"/>
    <p:sldId id="299" r:id="rId9"/>
    <p:sldId id="303" r:id="rId10"/>
    <p:sldId id="302" r:id="rId11"/>
    <p:sldId id="309" r:id="rId12"/>
    <p:sldId id="313" r:id="rId13"/>
    <p:sldId id="314" r:id="rId14"/>
    <p:sldId id="306" r:id="rId15"/>
    <p:sldId id="310" r:id="rId16"/>
    <p:sldId id="298" r:id="rId17"/>
    <p:sldId id="295" r:id="rId18"/>
    <p:sldId id="294" r:id="rId19"/>
    <p:sldId id="290" r:id="rId20"/>
    <p:sldId id="319" r:id="rId21"/>
    <p:sldId id="318" r:id="rId22"/>
    <p:sldId id="317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65" autoAdjust="0"/>
    <p:restoredTop sz="77367" autoAdjust="0"/>
  </p:normalViewPr>
  <p:slideViewPr>
    <p:cSldViewPr>
      <p:cViewPr varScale="1">
        <p:scale>
          <a:sx n="57" d="100"/>
          <a:sy n="57" d="100"/>
        </p:scale>
        <p:origin x="1698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D543A-5566-45B5-9DF0-85C541C5466C}" type="datetimeFigureOut">
              <a:rPr lang="zh-CN" altLang="en-US" smtClean="0"/>
              <a:t>2016/10/26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DD685-3B69-4990-B296-9D76734FBE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953584"/>
      </p:ext>
    </p:extLst>
  </p:cSld>
  <p:clrMap bg1="lt1" tx1="dk1" bg2="lt2" tx2="dk2" accent1="accent1" accent2="accent2" accent3="accent3" accent4="accent4" accent5="accent5" accent6="accent6" hlink="hlink" folHlink="folHlink"/>
  <p:hf sldNum="0"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A49FD6-95BD-4903-9951-FD19F1EA9A94}" type="datetimeFigureOut">
              <a:rPr lang="zh-CN" altLang="en-US" smtClean="0"/>
              <a:pPr/>
              <a:t>2016/10/26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738130-C660-4770-9368-78832EAFED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251234"/>
      </p:ext>
    </p:extLst>
  </p:cSld>
  <p:clrMap bg1="lt1" tx1="dk1" bg2="lt2" tx2="dk2" accent1="accent1" accent2="accent2" accent3="accent3" accent4="accent4" accent5="accent5" accent6="accent6" hlink="hlink" folHlink="folHlink"/>
  <p:hf sldNum="0"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24E2902B-920B-4B87-8BDB-5F410236AD48}" type="datetime1">
              <a:rPr lang="zh-CN" altLang="en-US" smtClean="0"/>
              <a:t>2016/10/26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70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5D4F2BF-7933-437C-B8F2-57C8C6A8CEAB}" type="datetime1">
              <a:rPr lang="zh-CN" altLang="en-US" smtClean="0"/>
              <a:t>2016/10/26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189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D23E51D-F3B2-47C4-BB8D-45818C7EE119}" type="datetime1">
              <a:rPr lang="zh-CN" altLang="en-US" smtClean="0"/>
              <a:t>2016/10/26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904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E672634-806B-4B32-8D04-7371419F1A4E}" type="datetime1">
              <a:rPr lang="zh-CN" altLang="en-US" smtClean="0"/>
              <a:t>2016/10/26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856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F4BF1FF-9D96-4A10-92CC-0DFBA40812B6}" type="datetime1">
              <a:rPr lang="zh-CN" altLang="en-US" smtClean="0"/>
              <a:t>2016/10/26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847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72C32A1-00C0-494A-8824-DCC17505D017}" type="datetime1">
              <a:rPr lang="zh-CN" altLang="en-US" smtClean="0"/>
              <a:t>2016/10/26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352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DA49FD6-95BD-4903-9951-FD19F1EA9A94}" type="datetimeFigureOut">
              <a:rPr lang="zh-CN" altLang="en-US" smtClean="0"/>
              <a:t>2016/10/26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495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9AF42F9-CBAD-4F7E-928B-2AFFAB54E112}" type="datetime1">
              <a:rPr lang="zh-CN" altLang="en-US" smtClean="0"/>
              <a:t>2016/10/26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955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2015/7/8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9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2015/7/8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2015/7/8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7924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2015/7/8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3462339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2015/7/8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7924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2015/7/8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200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2015/7/8</a:t>
            </a: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7924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2015/7/8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2015/7/8</a:t>
            </a: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2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2015/7/8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1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2015/7/8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2015/7/8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1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kbigdata.com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esci.com/apps/home_log/index.html#!/competition" TargetMode="External"/><Relationship Id="rId4" Type="http://schemas.openxmlformats.org/officeDocument/2006/relationships/hyperlink" Target="https://tianchi.shuju.aliyun.com/competition/index.htm?spm=5176.100170.1234.3.iKoqeh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:\收藏\logo\logoCINS2.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2"/>
            <a:ext cx="1907703" cy="1766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3750637" y="4717317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2016-10-26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83975" y="2027136"/>
            <a:ext cx="76859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+mj-ea"/>
                <a:ea typeface="+mj-ea"/>
              </a:rPr>
              <a:t> 2016KDD</a:t>
            </a:r>
            <a:r>
              <a:rPr lang="zh-CN" altLang="en-US" sz="3600" dirty="0" smtClean="0">
                <a:latin typeface="+mj-ea"/>
                <a:ea typeface="+mj-ea"/>
              </a:rPr>
              <a:t>大数据竞赛参赛过程</a:t>
            </a:r>
            <a:endParaRPr lang="en-US" altLang="zh-CN" sz="3600" dirty="0" smtClean="0">
              <a:latin typeface="+mj-ea"/>
              <a:ea typeface="+mj-ea"/>
            </a:endParaRPr>
          </a:p>
          <a:p>
            <a:r>
              <a:rPr lang="en-US" altLang="zh-CN" sz="3600" dirty="0">
                <a:latin typeface="+mj-ea"/>
                <a:ea typeface="+mj-ea"/>
              </a:rPr>
              <a:t> </a:t>
            </a:r>
            <a:r>
              <a:rPr lang="en-US" altLang="zh-CN" sz="3600" dirty="0" smtClean="0">
                <a:latin typeface="+mj-ea"/>
                <a:ea typeface="+mj-ea"/>
              </a:rPr>
              <a:t>       </a:t>
            </a:r>
            <a:r>
              <a:rPr lang="zh-CN" altLang="en-US" sz="3600" dirty="0" smtClean="0">
                <a:latin typeface="+mj-ea"/>
                <a:ea typeface="+mj-ea"/>
              </a:rPr>
              <a:t>回顾与总结</a:t>
            </a:r>
            <a:endParaRPr lang="zh-CN" altLang="en-US" sz="3600" dirty="0"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33584" y="4208536"/>
            <a:ext cx="32403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+mn-ea"/>
              </a:rPr>
              <a:t>数据智能研究中心</a:t>
            </a:r>
            <a:endParaRPr lang="en-US" altLang="zh-CN" sz="2400" dirty="0" smtClean="0">
              <a:latin typeface="+mn-ea"/>
            </a:endParaRP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851920" y="362606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朱鹏军</a:t>
            </a:r>
          </a:p>
        </p:txBody>
      </p:sp>
    </p:spTree>
    <p:extLst>
      <p:ext uri="{BB962C8B-B14F-4D97-AF65-F5344CB8AC3E}">
        <p14:creationId xmlns:p14="http://schemas.microsoft.com/office/powerpoint/2010/main" val="184840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468934" y="1556792"/>
            <a:ext cx="8426896" cy="5771719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zh-CN" altLang="en-US" sz="2800" dirty="0" smtClean="0">
                <a:latin typeface="+mn-ea"/>
              </a:rPr>
              <a:t>数据</a:t>
            </a:r>
            <a:r>
              <a:rPr lang="zh-CN" altLang="en-US" sz="2800" dirty="0">
                <a:latin typeface="+mn-ea"/>
              </a:rPr>
              <a:t>清洗和补充（补充论文缺失的作者信息和论文</a:t>
            </a:r>
            <a:r>
              <a:rPr lang="zh-CN" altLang="en-US" sz="2800" dirty="0" smtClean="0">
                <a:latin typeface="+mn-ea"/>
              </a:rPr>
              <a:t>信息等）</a:t>
            </a:r>
            <a:endParaRPr lang="en-US" altLang="zh-CN" sz="2800" dirty="0" smtClean="0">
              <a:latin typeface="+mn-ea"/>
            </a:endParaRPr>
          </a:p>
          <a:p>
            <a:pPr marL="514350" indent="-514350">
              <a:buAutoNum type="arabicPeriod"/>
            </a:pPr>
            <a:r>
              <a:rPr lang="zh-CN" altLang="en-US" sz="3200" dirty="0" smtClean="0">
                <a:solidFill>
                  <a:srgbClr val="0070C0"/>
                </a:solidFill>
                <a:latin typeface="+mn-ea"/>
              </a:rPr>
              <a:t>统计</a:t>
            </a:r>
            <a:r>
              <a:rPr lang="zh-CN" altLang="en-US" sz="3200" dirty="0">
                <a:solidFill>
                  <a:srgbClr val="0070C0"/>
                </a:solidFill>
                <a:latin typeface="+mn-ea"/>
              </a:rPr>
              <a:t>特征</a:t>
            </a:r>
            <a:r>
              <a:rPr lang="zh-CN" altLang="en-US" sz="3200" dirty="0" smtClean="0">
                <a:solidFill>
                  <a:srgbClr val="0070C0"/>
                </a:solidFill>
                <a:latin typeface="+mn-ea"/>
              </a:rPr>
              <a:t>：</a:t>
            </a:r>
            <a:endParaRPr lang="en-US" altLang="zh-CN" sz="3200" dirty="0" smtClean="0">
              <a:solidFill>
                <a:srgbClr val="0070C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 sz="2800" dirty="0">
                <a:latin typeface="+mn-ea"/>
              </a:rPr>
              <a:t> </a:t>
            </a:r>
            <a:r>
              <a:rPr lang="en-US" altLang="zh-CN" sz="2800" dirty="0" smtClean="0">
                <a:latin typeface="+mn-ea"/>
              </a:rPr>
              <a:t> </a:t>
            </a:r>
            <a:r>
              <a:rPr lang="zh-CN" altLang="en-US" sz="2800" dirty="0" smtClean="0">
                <a:latin typeface="+mn-ea"/>
              </a:rPr>
              <a:t>每个</a:t>
            </a:r>
            <a:r>
              <a:rPr lang="zh-CN" altLang="en-US" sz="2800" dirty="0">
                <a:latin typeface="+mn-ea"/>
              </a:rPr>
              <a:t>机构的研究领域与会议主题的相似性</a:t>
            </a:r>
            <a:br>
              <a:rPr lang="zh-CN" altLang="en-US" sz="2800" dirty="0">
                <a:latin typeface="+mn-ea"/>
              </a:rPr>
            </a:br>
            <a:r>
              <a:rPr lang="en-US" altLang="zh-CN" sz="2800" dirty="0">
                <a:latin typeface="+mn-ea"/>
              </a:rPr>
              <a:t> </a:t>
            </a:r>
            <a:r>
              <a:rPr lang="en-US" altLang="zh-CN" sz="2800" dirty="0" smtClean="0">
                <a:latin typeface="+mn-ea"/>
              </a:rPr>
              <a:t> </a:t>
            </a:r>
            <a:r>
              <a:rPr lang="zh-CN" altLang="en-US" sz="2800" dirty="0" smtClean="0">
                <a:latin typeface="+mn-ea"/>
              </a:rPr>
              <a:t>机构</a:t>
            </a:r>
            <a:r>
              <a:rPr lang="zh-CN" altLang="en-US" sz="2800" dirty="0">
                <a:latin typeface="+mn-ea"/>
              </a:rPr>
              <a:t>所在地与每个会议的举办地点</a:t>
            </a:r>
            <a:br>
              <a:rPr lang="zh-CN" altLang="en-US" sz="2800" dirty="0">
                <a:latin typeface="+mn-ea"/>
              </a:rPr>
            </a:br>
            <a:r>
              <a:rPr lang="en-US" altLang="zh-CN" sz="2800" dirty="0">
                <a:latin typeface="+mn-ea"/>
              </a:rPr>
              <a:t> </a:t>
            </a:r>
            <a:r>
              <a:rPr lang="en-US" altLang="zh-CN" sz="2800" dirty="0" smtClean="0">
                <a:latin typeface="+mn-ea"/>
              </a:rPr>
              <a:t> </a:t>
            </a:r>
            <a:r>
              <a:rPr lang="zh-CN" altLang="en-US" sz="2800" dirty="0" smtClean="0">
                <a:latin typeface="+mn-ea"/>
              </a:rPr>
              <a:t>每个</a:t>
            </a:r>
            <a:r>
              <a:rPr lang="zh-CN" altLang="en-US" sz="2800" dirty="0">
                <a:latin typeface="+mn-ea"/>
              </a:rPr>
              <a:t>机构每年在每个会议的</a:t>
            </a:r>
            <a:r>
              <a:rPr lang="zh-CN" altLang="en-US" sz="2800" dirty="0" smtClean="0">
                <a:latin typeface="+mn-ea"/>
              </a:rPr>
              <a:t>论文被接收</a:t>
            </a:r>
            <a:r>
              <a:rPr lang="zh-CN" altLang="en-US" sz="2800" dirty="0">
                <a:latin typeface="+mn-ea"/>
              </a:rPr>
              <a:t>数量</a:t>
            </a:r>
            <a:br>
              <a:rPr lang="zh-CN" altLang="en-US" sz="2800" dirty="0">
                <a:latin typeface="+mn-ea"/>
              </a:rPr>
            </a:br>
            <a:r>
              <a:rPr lang="en-US" altLang="zh-CN" sz="2800" dirty="0">
                <a:latin typeface="+mn-ea"/>
              </a:rPr>
              <a:t> </a:t>
            </a:r>
            <a:r>
              <a:rPr lang="en-US" altLang="zh-CN" sz="2800" dirty="0" smtClean="0">
                <a:latin typeface="+mn-ea"/>
              </a:rPr>
              <a:t> </a:t>
            </a:r>
            <a:r>
              <a:rPr lang="zh-CN" altLang="en-US" sz="2800" dirty="0" smtClean="0">
                <a:latin typeface="+mn-ea"/>
              </a:rPr>
              <a:t>每个</a:t>
            </a:r>
            <a:r>
              <a:rPr lang="zh-CN" altLang="en-US" sz="2800" dirty="0">
                <a:latin typeface="+mn-ea"/>
              </a:rPr>
              <a:t>会议每年的机构排名，领域</a:t>
            </a:r>
            <a:r>
              <a:rPr lang="zh-CN" altLang="en-US" sz="2800" dirty="0" smtClean="0">
                <a:latin typeface="+mn-ea"/>
              </a:rPr>
              <a:t>排名，作者排名</a:t>
            </a:r>
            <a:r>
              <a:rPr lang="zh-CN" altLang="en-US" sz="2400" dirty="0"/>
              <a:t/>
            </a:r>
            <a:br>
              <a:rPr lang="zh-CN" altLang="en-US" sz="2400" dirty="0"/>
            </a:br>
            <a:endParaRPr lang="zh-CN" altLang="en-US" sz="24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509228" y="580425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rgbClr val="0070C0"/>
                </a:solidFill>
              </a:rPr>
              <a:t>步骤：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13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3549" y="305916"/>
            <a:ext cx="7924800" cy="652933"/>
          </a:xfrm>
        </p:spPr>
        <p:txBody>
          <a:bodyPr/>
          <a:lstStyle/>
          <a:p>
            <a:r>
              <a:rPr lang="en-US" altLang="zh-CN" sz="3200" dirty="0" smtClean="0">
                <a:solidFill>
                  <a:srgbClr val="0070C0"/>
                </a:solidFill>
              </a:rPr>
              <a:t>3</a:t>
            </a:r>
            <a:r>
              <a:rPr lang="zh-CN" altLang="en-US" sz="3200" dirty="0" smtClean="0">
                <a:solidFill>
                  <a:srgbClr val="0070C0"/>
                </a:solidFill>
              </a:rPr>
              <a:t>、特征工程</a:t>
            </a:r>
            <a:r>
              <a:rPr lang="en-US" altLang="zh-CN" sz="3200" dirty="0" smtClean="0">
                <a:solidFill>
                  <a:srgbClr val="0070C0"/>
                </a:solidFill>
              </a:rPr>
              <a:t>—</a:t>
            </a:r>
            <a:r>
              <a:rPr lang="zh-CN" altLang="en-US" sz="3200" dirty="0" smtClean="0">
                <a:solidFill>
                  <a:srgbClr val="0070C0"/>
                </a:solidFill>
              </a:rPr>
              <a:t>特征提取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609600" y="958849"/>
            <a:ext cx="7924800" cy="449671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</a:pPr>
            <a:r>
              <a:rPr lang="zh-CN" altLang="en-US" sz="2600" dirty="0">
                <a:latin typeface="+mn-ea"/>
              </a:rPr>
              <a:t>在用过很多特征之后，发现很多统计结果特征都不适合用来做模型训练，比如地点，主题相似性等，特征越多效果越</a:t>
            </a:r>
            <a:r>
              <a:rPr lang="zh-CN" altLang="en-US" sz="2600" dirty="0" smtClean="0">
                <a:latin typeface="+mn-ea"/>
              </a:rPr>
              <a:t>不好，</a:t>
            </a:r>
            <a:r>
              <a:rPr lang="zh-CN" altLang="en-US" sz="2800" dirty="0"/>
              <a:t>经过筛选后，确定了最终的两个</a:t>
            </a:r>
            <a:r>
              <a:rPr lang="zh-CN" altLang="en-US" sz="2800" dirty="0" smtClean="0"/>
              <a:t>特征：</a:t>
            </a:r>
            <a:endParaRPr lang="en-US" altLang="zh-CN" sz="2800" dirty="0" smtClean="0">
              <a:latin typeface="+mn-ea"/>
            </a:endParaRPr>
          </a:p>
          <a:p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 smtClean="0"/>
              <a:t>     1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 </a:t>
            </a:r>
            <a:r>
              <a:rPr lang="zh-CN" altLang="en-US" sz="2800" dirty="0"/>
              <a:t>机构每年每个会议</a:t>
            </a:r>
            <a:r>
              <a:rPr lang="zh-CN" altLang="en-US" sz="2800" dirty="0">
                <a:solidFill>
                  <a:srgbClr val="FF0000"/>
                </a:solidFill>
              </a:rPr>
              <a:t>论文</a:t>
            </a:r>
            <a:r>
              <a:rPr lang="zh-CN" altLang="en-US" sz="2800" dirty="0"/>
              <a:t>的接收</a:t>
            </a:r>
            <a:r>
              <a:rPr lang="zh-CN" altLang="en-US" sz="2800" dirty="0" smtClean="0">
                <a:solidFill>
                  <a:srgbClr val="FF0000"/>
                </a:solidFill>
              </a:rPr>
              <a:t>数量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     2</a:t>
            </a:r>
            <a:r>
              <a:rPr lang="zh-CN" altLang="en-US" sz="2800" dirty="0" smtClean="0"/>
              <a:t>、每年</a:t>
            </a:r>
            <a:r>
              <a:rPr lang="zh-CN" altLang="en-US" sz="2800" dirty="0"/>
              <a:t>每个会议</a:t>
            </a:r>
            <a:r>
              <a:rPr lang="zh-CN" altLang="en-US" sz="2800" dirty="0" smtClean="0"/>
              <a:t>的</a:t>
            </a:r>
            <a:r>
              <a:rPr lang="zh-CN" altLang="en-US" sz="2800" dirty="0" smtClean="0">
                <a:solidFill>
                  <a:srgbClr val="FF0000"/>
                </a:solidFill>
              </a:rPr>
              <a:t>机构排名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endParaRPr lang="en-US" altLang="zh-CN" sz="2800" dirty="0"/>
          </a:p>
          <a:p>
            <a:pPr marL="0" indent="0">
              <a:buNone/>
            </a:pP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483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788" y="764704"/>
            <a:ext cx="7924800" cy="580925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4</a:t>
            </a:r>
            <a:r>
              <a:rPr lang="zh-CN" altLang="en-US" dirty="0" smtClean="0">
                <a:solidFill>
                  <a:srgbClr val="0070C0"/>
                </a:solidFill>
              </a:rPr>
              <a:t>、给每个机构打分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dirty="0">
                <a:solidFill>
                  <a:srgbClr val="0070C0"/>
                </a:solidFill>
              </a:rPr>
              <a:t>Y</a:t>
            </a:r>
            <a:r>
              <a:rPr lang="zh-CN" altLang="en-US" dirty="0">
                <a:solidFill>
                  <a:srgbClr val="0070C0"/>
                </a:solidFill>
              </a:rPr>
              <a:t>值</a:t>
            </a:r>
            <a:r>
              <a:rPr lang="en-US" altLang="zh-CN" dirty="0" smtClean="0">
                <a:solidFill>
                  <a:srgbClr val="0070C0"/>
                </a:solidFill>
              </a:rPr>
              <a:t>)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770" y="1628800"/>
            <a:ext cx="8686835" cy="291147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54377" y="5078979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这里算出来的分数就是相关性得分</a:t>
            </a:r>
            <a:r>
              <a:rPr lang="en-US" altLang="zh-CN" sz="2800" dirty="0" err="1" smtClean="0"/>
              <a:t>reli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1675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484784"/>
            <a:ext cx="8748120" cy="266429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09600" y="404664"/>
            <a:ext cx="6770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070C0"/>
                </a:solidFill>
              </a:rPr>
              <a:t>用官方已给的公式，算出各个机构的实际得分</a:t>
            </a:r>
            <a:r>
              <a:rPr lang="zh-CN" altLang="en-US" sz="2400" dirty="0" smtClean="0"/>
              <a:t>：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8950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5</a:t>
            </a:r>
            <a:r>
              <a:rPr lang="zh-CN" altLang="en-US" dirty="0" smtClean="0">
                <a:solidFill>
                  <a:srgbClr val="0070C0"/>
                </a:solidFill>
              </a:rPr>
              <a:t>、该比赛难点：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576563" y="1417637"/>
            <a:ext cx="7924800" cy="41148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 smtClean="0"/>
              <a:t>        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、特征的选取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     2</a:t>
            </a:r>
            <a:r>
              <a:rPr lang="zh-CN" altLang="en-US" sz="2800" dirty="0" smtClean="0"/>
              <a:t>、该比赛要早于这些会议举办，故参加比赛时无法拿到这些会议</a:t>
            </a:r>
            <a:r>
              <a:rPr lang="en-US" altLang="zh-CN" sz="2800" dirty="0" smtClean="0"/>
              <a:t>2016</a:t>
            </a:r>
            <a:r>
              <a:rPr lang="zh-CN" altLang="en-US" sz="2800" dirty="0" smtClean="0"/>
              <a:t>年真实的投稿数据。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     3</a:t>
            </a:r>
            <a:r>
              <a:rPr lang="zh-CN" altLang="en-US" sz="2800" dirty="0" smtClean="0"/>
              <a:t>、提交结果后无法</a:t>
            </a:r>
            <a:r>
              <a:rPr lang="zh-CN" altLang="en-US" sz="2800" dirty="0"/>
              <a:t>在第一时间知道结果的准确率，从而</a:t>
            </a:r>
            <a:r>
              <a:rPr lang="zh-CN" altLang="en-US" sz="2800" dirty="0" smtClean="0"/>
              <a:t>无法</a:t>
            </a:r>
            <a:r>
              <a:rPr lang="zh-CN" altLang="en-US" sz="2800" dirty="0"/>
              <a:t>对</a:t>
            </a:r>
            <a:r>
              <a:rPr lang="zh-CN" altLang="en-US" sz="2800" dirty="0" smtClean="0"/>
              <a:t>算法及时做出</a:t>
            </a:r>
            <a:r>
              <a:rPr lang="zh-CN" altLang="en-US" sz="2800" dirty="0"/>
              <a:t>有效的调整</a:t>
            </a:r>
            <a:r>
              <a:rPr lang="zh-CN" altLang="en-US" sz="32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38804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48680"/>
            <a:ext cx="7924800" cy="594320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0070C0"/>
                </a:solidFill>
              </a:rPr>
              <a:t>针对此，我们的方法：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609600" y="1412776"/>
            <a:ext cx="7924800" cy="4114800"/>
          </a:xfrm>
        </p:spPr>
        <p:txBody>
          <a:bodyPr/>
          <a:lstStyle/>
          <a:p>
            <a:r>
              <a:rPr lang="en-US" altLang="zh-CN" sz="2800" dirty="0" smtClean="0"/>
              <a:t>1</a:t>
            </a:r>
            <a:r>
              <a:rPr lang="zh-CN" altLang="en-US" sz="2800" dirty="0" smtClean="0"/>
              <a:t>、提取</a:t>
            </a:r>
            <a:r>
              <a:rPr lang="en-US" altLang="zh-CN" sz="2800" dirty="0" smtClean="0"/>
              <a:t>2011-2014</a:t>
            </a:r>
            <a:r>
              <a:rPr lang="zh-CN" altLang="en-US" sz="2800" dirty="0"/>
              <a:t>年的</a:t>
            </a:r>
            <a:r>
              <a:rPr lang="zh-CN" altLang="en-US" sz="2800" dirty="0" smtClean="0"/>
              <a:t>数据特征，把</a:t>
            </a:r>
            <a:r>
              <a:rPr lang="en-US" altLang="zh-CN" sz="2800" dirty="0" smtClean="0"/>
              <a:t>2012-2015</a:t>
            </a:r>
            <a:r>
              <a:rPr lang="zh-CN" altLang="en-US" sz="2800" dirty="0" smtClean="0"/>
              <a:t>年的机构评分作为相应的标签</a:t>
            </a:r>
            <a:r>
              <a:rPr lang="en-US" altLang="zh-CN" sz="2800" dirty="0" smtClean="0"/>
              <a:t>(Y</a:t>
            </a:r>
            <a:r>
              <a:rPr lang="zh-CN" altLang="en-US" sz="2800" dirty="0" smtClean="0"/>
              <a:t>值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，进行训练，得到参数。然后提取</a:t>
            </a:r>
            <a:r>
              <a:rPr lang="en-US" altLang="zh-CN" sz="2800" dirty="0" smtClean="0"/>
              <a:t>2015</a:t>
            </a:r>
            <a:r>
              <a:rPr lang="zh-CN" altLang="en-US" sz="2800" dirty="0" smtClean="0"/>
              <a:t>年数据特征，算出来相应的机构得分，然后对它们进行排名，得到 </a:t>
            </a:r>
            <a:r>
              <a:rPr lang="en-US" altLang="zh-CN" sz="2800" dirty="0" smtClean="0"/>
              <a:t>2016</a:t>
            </a:r>
            <a:r>
              <a:rPr lang="zh-CN" altLang="en-US" sz="2800" dirty="0"/>
              <a:t>年</a:t>
            </a:r>
            <a:r>
              <a:rPr lang="zh-CN" altLang="en-US" sz="2800" dirty="0" smtClean="0"/>
              <a:t>的机构排名。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800" dirty="0" smtClean="0"/>
              <a:t>2</a:t>
            </a:r>
            <a:r>
              <a:rPr lang="zh-CN" altLang="en-US" sz="2800" dirty="0" smtClean="0"/>
              <a:t>、注册小号，用另一种方法做，来看效果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   </a:t>
            </a:r>
            <a:r>
              <a:rPr lang="zh-CN" altLang="en-US" sz="2800" dirty="0"/>
              <a:t> </a:t>
            </a:r>
            <a:r>
              <a:rPr lang="zh-CN" altLang="en-US" sz="2800" dirty="0" smtClean="0"/>
              <a:t>      方便在下一阶段调整的策略。</a:t>
            </a:r>
            <a:endParaRPr lang="en-US" altLang="zh-CN" sz="28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671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　　　　</a:t>
            </a:r>
            <a:r>
              <a:rPr lang="zh-CN" altLang="en-US" dirty="0">
                <a:solidFill>
                  <a:srgbClr val="0070C0"/>
                </a:solidFill>
              </a:rPr>
              <a:t>　</a:t>
            </a:r>
            <a:r>
              <a:rPr lang="zh-CN" altLang="en-US" sz="3600" dirty="0" smtClean="0">
                <a:solidFill>
                  <a:srgbClr val="0070C0"/>
                </a:solidFill>
                <a:latin typeface="楷体" charset="0"/>
                <a:ea typeface="楷体" charset="0"/>
                <a:sym typeface="+mn-ea"/>
              </a:rPr>
              <a:t>ＫＤＤ比赛结果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539115" y="980440"/>
            <a:ext cx="7995285" cy="504084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en-US" sz="3200" dirty="0">
              <a:latin typeface="楷体" charset="0"/>
              <a:ea typeface="楷体" charset="0"/>
            </a:endParaRPr>
          </a:p>
          <a:p>
            <a:pPr marL="0" indent="0">
              <a:buNone/>
            </a:pPr>
            <a:r>
              <a:rPr lang="zh-CN" altLang="en-US" sz="3200" dirty="0">
                <a:latin typeface="楷体" charset="0"/>
                <a:ea typeface="楷体" charset="0"/>
                <a:sym typeface="+mn-ea"/>
              </a:rPr>
              <a:t>                          </a:t>
            </a:r>
          </a:p>
          <a:p>
            <a:pPr marL="0" indent="0">
              <a:buNone/>
            </a:pPr>
            <a:r>
              <a:rPr lang="zh-CN" altLang="en-US" sz="3200" dirty="0">
                <a:latin typeface="楷体" charset="0"/>
                <a:ea typeface="楷体" charset="0"/>
              </a:rPr>
              <a:t>                         </a:t>
            </a:r>
          </a:p>
          <a:p>
            <a:pPr marL="0" indent="0">
              <a:buNone/>
            </a:pPr>
            <a:r>
              <a:rPr lang="zh-CN" altLang="en-US" sz="3200" dirty="0">
                <a:latin typeface="楷体" charset="0"/>
                <a:ea typeface="楷体" charset="0"/>
              </a:rPr>
              <a:t>                         </a:t>
            </a:r>
          </a:p>
          <a:p>
            <a:pPr marL="0" indent="0">
              <a:buNone/>
            </a:pPr>
            <a:r>
              <a:rPr lang="zh-CN" altLang="en-US" sz="3200" dirty="0">
                <a:latin typeface="楷体" charset="0"/>
                <a:ea typeface="楷体" charset="0"/>
              </a:rPr>
              <a:t>                              </a:t>
            </a:r>
          </a:p>
          <a:p>
            <a:pPr marL="0" indent="0">
              <a:buNone/>
            </a:pPr>
            <a:endParaRPr lang="zh-CN" altLang="en-US" sz="3200" dirty="0">
              <a:latin typeface="楷体" charset="0"/>
              <a:ea typeface="楷体" charset="0"/>
            </a:endParaRPr>
          </a:p>
          <a:p>
            <a:pPr marL="0" indent="0">
              <a:buNone/>
            </a:pPr>
            <a:endParaRPr lang="zh-CN" altLang="en-US" sz="3200" dirty="0">
              <a:latin typeface="楷体" charset="0"/>
              <a:ea typeface="楷体" charset="0"/>
            </a:endParaRPr>
          </a:p>
          <a:p>
            <a:pPr marL="0" indent="0">
              <a:buNone/>
            </a:pPr>
            <a:endParaRPr lang="zh-CN" altLang="en-US" sz="3200" dirty="0">
              <a:latin typeface="楷体" charset="0"/>
              <a:ea typeface="楷体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50" y="1196975"/>
            <a:ext cx="4374515" cy="5524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895" y="2060575"/>
            <a:ext cx="4455160" cy="4191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895" y="2420620"/>
            <a:ext cx="4472940" cy="3429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620" y="3275012"/>
            <a:ext cx="4514215" cy="40957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147945" y="1125220"/>
            <a:ext cx="2715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第一阶段</a:t>
            </a:r>
            <a:r>
              <a:rPr lang="zh-CN" altLang="en-US" dirty="0" smtClean="0"/>
              <a:t>排名</a:t>
            </a:r>
            <a:endParaRPr lang="en-US" altLang="zh-CN" dirty="0"/>
          </a:p>
        </p:txBody>
      </p:sp>
      <p:sp>
        <p:nvSpPr>
          <p:cNvPr id="11" name="文本框 10"/>
          <p:cNvSpPr txBox="1"/>
          <p:nvPr/>
        </p:nvSpPr>
        <p:spPr>
          <a:xfrm>
            <a:off x="5220335" y="2061210"/>
            <a:ext cx="2765425" cy="670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第二阶段</a:t>
            </a:r>
            <a:r>
              <a:rPr lang="zh-CN" altLang="en-US" dirty="0" smtClean="0"/>
              <a:t>排名</a:t>
            </a:r>
            <a:endParaRPr lang="zh-CN" altLang="en-US" dirty="0"/>
          </a:p>
          <a:p>
            <a:r>
              <a:rPr lang="zh-CN" altLang="en-US" sz="2000" dirty="0">
                <a:latin typeface="楷体" charset="0"/>
                <a:ea typeface="楷体" charset="0"/>
                <a:sym typeface="+mn-ea"/>
              </a:rPr>
              <a:t>小号排名  </a:t>
            </a:r>
            <a:endParaRPr lang="zh-CN" altLang="en-US" sz="2000" dirty="0"/>
          </a:p>
        </p:txBody>
      </p:sp>
      <p:sp>
        <p:nvSpPr>
          <p:cNvPr id="12" name="文本框 11"/>
          <p:cNvSpPr txBox="1"/>
          <p:nvPr/>
        </p:nvSpPr>
        <p:spPr>
          <a:xfrm>
            <a:off x="5326380" y="3299460"/>
            <a:ext cx="2659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第三阶段</a:t>
            </a:r>
            <a:r>
              <a:rPr lang="zh-CN" altLang="en-US" dirty="0" smtClean="0"/>
              <a:t>排名</a:t>
            </a:r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1269" y="4340821"/>
            <a:ext cx="4514215" cy="319048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382289" y="4308656"/>
            <a:ext cx="2623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最终结果排名（</a:t>
            </a:r>
            <a:r>
              <a:rPr lang="en-US" altLang="zh-CN" dirty="0"/>
              <a:t>33/341</a:t>
            </a:r>
            <a:r>
              <a:rPr lang="zh-CN" altLang="zh-CN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56499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7664" y="357336"/>
            <a:ext cx="7924800" cy="1143000"/>
          </a:xfrm>
        </p:spPr>
        <p:txBody>
          <a:bodyPr/>
          <a:lstStyle/>
          <a:p>
            <a:r>
              <a:rPr lang="zh-CN" altLang="en-US" sz="3200" dirty="0" smtClean="0">
                <a:solidFill>
                  <a:srgbClr val="0070C0"/>
                </a:solidFill>
                <a:latin typeface="+mn-ea"/>
              </a:rPr>
              <a:t>比赛过程小结：</a:t>
            </a:r>
            <a:r>
              <a:rPr lang="zh-CN" altLang="en-US" sz="3200" dirty="0">
                <a:solidFill>
                  <a:srgbClr val="0070C0"/>
                </a:solidFill>
              </a:rPr>
              <a:t/>
            </a:r>
            <a:br>
              <a:rPr lang="zh-CN" altLang="en-US" sz="3200" dirty="0">
                <a:solidFill>
                  <a:srgbClr val="0070C0"/>
                </a:solidFill>
              </a:rPr>
            </a:b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1835696" y="1340768"/>
            <a:ext cx="8676456" cy="4603651"/>
          </a:xfrm>
        </p:spPr>
        <p:txBody>
          <a:bodyPr/>
          <a:lstStyle/>
          <a:p>
            <a:r>
              <a:rPr lang="zh-CN" altLang="en-US" sz="3200" dirty="0" smtClean="0">
                <a:latin typeface="+mn-ea"/>
              </a:rPr>
              <a:t>数据预处理，包括信息补全、清洗等</a:t>
            </a:r>
            <a:endParaRPr lang="en-US" altLang="zh-CN" sz="3200" dirty="0" smtClean="0">
              <a:latin typeface="+mn-ea"/>
            </a:endParaRPr>
          </a:p>
          <a:p>
            <a:r>
              <a:rPr lang="zh-CN" altLang="en-US" sz="3200" dirty="0" smtClean="0">
                <a:latin typeface="+mn-ea"/>
              </a:rPr>
              <a:t>特征提取，选取有用的特征</a:t>
            </a:r>
            <a:endParaRPr lang="en-US" altLang="zh-CN" sz="3200" dirty="0" smtClean="0">
              <a:latin typeface="+mn-ea"/>
            </a:endParaRPr>
          </a:p>
          <a:p>
            <a:r>
              <a:rPr lang="zh-CN" altLang="en-US" sz="3200" dirty="0">
                <a:latin typeface="+mn-ea"/>
              </a:rPr>
              <a:t>模型</a:t>
            </a:r>
            <a:r>
              <a:rPr lang="zh-CN" altLang="en-US" sz="3200" dirty="0" smtClean="0">
                <a:latin typeface="+mn-ea"/>
              </a:rPr>
              <a:t>选择</a:t>
            </a:r>
            <a:endParaRPr lang="en-US" altLang="zh-CN" sz="3200" dirty="0" smtClean="0">
              <a:latin typeface="+mn-ea"/>
            </a:endParaRPr>
          </a:p>
          <a:p>
            <a:r>
              <a:rPr lang="zh-CN" altLang="en-US" sz="3200" dirty="0">
                <a:latin typeface="+mn-ea"/>
              </a:rPr>
              <a:t>代码</a:t>
            </a:r>
            <a:r>
              <a:rPr lang="zh-CN" altLang="en-US" sz="3200" dirty="0" smtClean="0">
                <a:latin typeface="+mn-ea"/>
              </a:rPr>
              <a:t>实现</a:t>
            </a:r>
            <a:endParaRPr lang="en-US" altLang="zh-CN" sz="3200" dirty="0" smtClean="0">
              <a:latin typeface="+mn-ea"/>
            </a:endParaRPr>
          </a:p>
          <a:p>
            <a:r>
              <a:rPr lang="zh-CN" altLang="en-US" sz="3200" dirty="0">
                <a:latin typeface="+mn-ea"/>
              </a:rPr>
              <a:t>得到结果</a:t>
            </a:r>
            <a:endParaRPr lang="en-US" altLang="zh-CN" sz="3200" dirty="0" smtClean="0">
              <a:latin typeface="+mn-ea"/>
            </a:endParaRPr>
          </a:p>
          <a:p>
            <a:endParaRPr lang="en-US" altLang="zh-CN" sz="24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+mn-ea"/>
              </a:rPr>
              <a:t>最后拿冠军的队伍用的算法是</a:t>
            </a:r>
            <a:r>
              <a:rPr lang="en-US" altLang="zh-CN" sz="2400" dirty="0" err="1" smtClean="0">
                <a:latin typeface="+mn-ea"/>
              </a:rPr>
              <a:t>xgboost</a:t>
            </a:r>
            <a:r>
              <a:rPr lang="zh-CN" altLang="en-US" sz="2400" dirty="0" smtClean="0">
                <a:latin typeface="+mn-ea"/>
              </a:rPr>
              <a:t>算法</a:t>
            </a:r>
            <a:endParaRPr lang="en-US" altLang="zh-CN" sz="2400" dirty="0" smtClean="0">
              <a:latin typeface="+mn-ea"/>
            </a:endParaRPr>
          </a:p>
          <a:p>
            <a:endParaRPr lang="en-US" altLang="zh-CN" sz="1800" dirty="0" smtClean="0">
              <a:latin typeface="+mn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065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2012" y="268868"/>
            <a:ext cx="7924800" cy="1143000"/>
          </a:xfrm>
        </p:spPr>
        <p:txBody>
          <a:bodyPr/>
          <a:lstStyle/>
          <a:p>
            <a:r>
              <a:rPr lang="zh-CN" altLang="en-US" sz="4000" dirty="0" smtClean="0"/>
              <a:t>      </a:t>
            </a:r>
            <a:r>
              <a:rPr lang="zh-CN" altLang="en-US" sz="4000" dirty="0" smtClean="0">
                <a:solidFill>
                  <a:srgbClr val="0070C0"/>
                </a:solidFill>
              </a:rPr>
              <a:t>三、总结</a:t>
            </a:r>
            <a:endParaRPr lang="zh-CN" altLang="en-US" sz="4000" dirty="0">
              <a:solidFill>
                <a:srgbClr val="0070C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971600" y="1444865"/>
            <a:ext cx="7924800" cy="4392488"/>
          </a:xfrm>
        </p:spPr>
        <p:txBody>
          <a:bodyPr>
            <a:normAutofit lnSpcReduction="10000"/>
          </a:bodyPr>
          <a:lstStyle/>
          <a:p>
            <a:endParaRPr lang="en-US" altLang="zh-CN" sz="1800" dirty="0">
              <a:latin typeface="+mn-ea"/>
            </a:endParaRPr>
          </a:p>
          <a:p>
            <a:r>
              <a:rPr lang="zh-CN" altLang="en-US" sz="2800" dirty="0" smtClean="0">
                <a:latin typeface="+mn-ea"/>
              </a:rPr>
              <a:t>团队</a:t>
            </a:r>
            <a:r>
              <a:rPr lang="zh-CN" altLang="en-US" sz="2800" dirty="0">
                <a:latin typeface="+mn-ea"/>
              </a:rPr>
              <a:t>精神，不要单兵</a:t>
            </a:r>
            <a:r>
              <a:rPr lang="zh-CN" altLang="en-US" sz="2800" dirty="0" smtClean="0">
                <a:latin typeface="+mn-ea"/>
              </a:rPr>
              <a:t>作战</a:t>
            </a:r>
            <a:endParaRPr lang="en-US" altLang="zh-CN" sz="28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2800" dirty="0" smtClean="0">
                <a:latin typeface="+mn-ea"/>
              </a:rPr>
              <a:t>  </a:t>
            </a:r>
            <a:endParaRPr lang="en-US" altLang="zh-CN" dirty="0"/>
          </a:p>
          <a:p>
            <a:r>
              <a:rPr lang="zh-CN" altLang="en-US" sz="2800" dirty="0"/>
              <a:t>失败</a:t>
            </a:r>
            <a:r>
              <a:rPr lang="zh-CN" altLang="en-US" sz="2800" dirty="0" smtClean="0"/>
              <a:t>了，不气馁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     民间藏龙卧虎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r>
              <a:rPr lang="zh-CN" altLang="en-US" sz="2800" dirty="0" smtClean="0"/>
              <a:t>协调好学业和比赛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</a:t>
            </a:r>
            <a:r>
              <a:rPr lang="zh-CN" altLang="en-US" sz="2800" dirty="0"/>
              <a:t> </a:t>
            </a:r>
            <a:r>
              <a:rPr lang="zh-CN" altLang="en-US" sz="2800" dirty="0" smtClean="0"/>
              <a:t> 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0651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pic>
        <p:nvPicPr>
          <p:cNvPr id="6" name="Picture 2" descr="F:\收藏\logo\logoCINS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8786" y="5327014"/>
            <a:ext cx="1111227" cy="102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827584" y="908720"/>
            <a:ext cx="7344816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latin typeface="+mj-ea"/>
                <a:ea typeface="+mj-ea"/>
              </a:rPr>
              <a:t>大数据竞赛参赛地址：</a:t>
            </a:r>
            <a:endParaRPr lang="en-US" altLang="zh-CN" sz="2800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endParaRPr lang="en-US" altLang="zh-CN" sz="2800" dirty="0" smtClean="0">
              <a:latin typeface="+mj-ea"/>
              <a:ea typeface="+mj-ea"/>
            </a:endParaRPr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、数据城堡</a:t>
            </a:r>
            <a:r>
              <a:rPr lang="en-US" altLang="zh-CN" dirty="0"/>
              <a:t>(</a:t>
            </a:r>
            <a:r>
              <a:rPr lang="en-US" altLang="zh-CN" dirty="0" err="1" smtClean="0"/>
              <a:t>Datacastle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   </a:t>
            </a:r>
            <a:r>
              <a:rPr lang="en-US" altLang="zh-CN" dirty="0">
                <a:hlinkClick r:id="rId3"/>
              </a:rPr>
              <a:t>http://www.pkbigdata.com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r>
              <a:rPr lang="en-US" altLang="zh-CN" dirty="0" smtClean="0"/>
              <a:t>   </a:t>
            </a:r>
            <a:endParaRPr lang="en-US" altLang="zh-CN" dirty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、天池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https://</a:t>
            </a:r>
            <a:r>
              <a:rPr lang="en-US" altLang="zh-CN" dirty="0" smtClean="0">
                <a:hlinkClick r:id="rId4"/>
              </a:rPr>
              <a:t>tianchi.shuju.aliyun.com/competition/index.htm?spm=5176.100170.1234.3.iKoqeh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、科赛网</a:t>
            </a:r>
            <a:endParaRPr lang="en-US" altLang="zh-CN" dirty="0" smtClean="0"/>
          </a:p>
          <a:p>
            <a:r>
              <a:rPr lang="en-US" altLang="zh-CN" dirty="0">
                <a:hlinkClick r:id="rId5"/>
              </a:rPr>
              <a:t>https://www.kesci.com/apps/home_log/index.html#!/</a:t>
            </a:r>
            <a:r>
              <a:rPr lang="en-US" altLang="zh-CN" dirty="0" smtClean="0">
                <a:hlinkClick r:id="rId5"/>
              </a:rPr>
              <a:t>competition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426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7924800" cy="724941"/>
          </a:xfrm>
        </p:spPr>
        <p:txBody>
          <a:bodyPr/>
          <a:lstStyle/>
          <a:p>
            <a:r>
              <a:rPr lang="zh-CN" altLang="en-US" dirty="0" smtClean="0"/>
              <a:t>                             </a:t>
            </a:r>
            <a:r>
              <a:rPr lang="zh-CN" altLang="en-US" sz="4000" dirty="0" smtClean="0">
                <a:solidFill>
                  <a:srgbClr val="0070C0"/>
                </a:solidFill>
              </a:rPr>
              <a:t>主要内容                   </a:t>
            </a:r>
            <a:endParaRPr lang="zh-CN" altLang="en-US" sz="4000" dirty="0">
              <a:solidFill>
                <a:srgbClr val="0070C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1547664" y="1844824"/>
            <a:ext cx="79248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dirty="0" smtClean="0"/>
              <a:t>一、简介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zh-CN" altLang="en-US" sz="3200" dirty="0" smtClean="0"/>
              <a:t>二、比赛过程回顾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zh-CN" altLang="en-US" sz="3200" dirty="0" smtClean="0"/>
              <a:t>三、总结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7137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442065"/>
            <a:ext cx="7390476" cy="5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03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428" y="552809"/>
            <a:ext cx="6657143" cy="5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10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259632" y="2780928"/>
            <a:ext cx="6480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en-US" altLang="zh-CN" sz="7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Thanks!</a:t>
            </a:r>
            <a:endParaRPr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12460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864505" y="1071746"/>
            <a:ext cx="7704856" cy="459238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sz="3800" dirty="0" smtClean="0">
                <a:solidFill>
                  <a:srgbClr val="FF0000"/>
                </a:solidFill>
                <a:latin typeface="+mn-ea"/>
              </a:rPr>
              <a:t/>
            </a:r>
            <a:br>
              <a:rPr lang="en-US" altLang="zh-CN" sz="3800" dirty="0" smtClean="0">
                <a:solidFill>
                  <a:srgbClr val="FF0000"/>
                </a:solidFill>
                <a:latin typeface="+mn-ea"/>
              </a:rPr>
            </a:br>
            <a:r>
              <a:rPr lang="zh-CN" altLang="en-US" sz="3800" dirty="0" smtClean="0">
                <a:solidFill>
                  <a:srgbClr val="0070C0"/>
                </a:solidFill>
                <a:latin typeface="+mn-ea"/>
              </a:rPr>
              <a:t>目的：</a:t>
            </a:r>
            <a:endParaRPr lang="en-US" altLang="zh-CN" sz="3800" dirty="0">
              <a:solidFill>
                <a:srgbClr val="0070C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 sz="3800" dirty="0" smtClean="0">
                <a:latin typeface="+mn-ea"/>
              </a:rPr>
              <a:t>   </a:t>
            </a:r>
            <a:r>
              <a:rPr lang="zh-CN" altLang="en-US" sz="3800" dirty="0" smtClean="0">
                <a:latin typeface="+mn-ea"/>
              </a:rPr>
              <a:t>活跃同学们参加</a:t>
            </a:r>
            <a:r>
              <a:rPr lang="zh-CN" altLang="en-US" sz="3800" dirty="0">
                <a:latin typeface="+mn-ea"/>
              </a:rPr>
              <a:t>科技竞赛的</a:t>
            </a:r>
            <a:r>
              <a:rPr lang="zh-CN" altLang="en-US" sz="3800" dirty="0" smtClean="0">
                <a:latin typeface="+mn-ea"/>
              </a:rPr>
              <a:t>积极性。</a:t>
            </a:r>
            <a:endParaRPr lang="en-US" altLang="zh-CN" sz="3800" dirty="0">
              <a:latin typeface="+mn-ea"/>
            </a:endParaRPr>
          </a:p>
          <a:p>
            <a:pPr marL="0" indent="0">
              <a:buNone/>
            </a:pPr>
            <a:endParaRPr lang="en-US" altLang="zh-CN" sz="3800" dirty="0">
              <a:solidFill>
                <a:srgbClr val="0070C0"/>
              </a:solidFill>
              <a:latin typeface="+mn-ea"/>
            </a:endParaRPr>
          </a:p>
          <a:p>
            <a:pPr marL="0" indent="0">
              <a:buNone/>
            </a:pPr>
            <a:r>
              <a:rPr lang="zh-CN" altLang="en-US" sz="3800" dirty="0" smtClean="0">
                <a:solidFill>
                  <a:srgbClr val="0070C0"/>
                </a:solidFill>
                <a:latin typeface="+mn-ea"/>
              </a:rPr>
              <a:t>对象：</a:t>
            </a:r>
            <a:endParaRPr lang="en-US" altLang="zh-CN" sz="3800" dirty="0" smtClean="0">
              <a:solidFill>
                <a:srgbClr val="0070C0"/>
              </a:solidFill>
              <a:latin typeface="+mn-ea"/>
            </a:endParaRPr>
          </a:p>
          <a:p>
            <a:pPr marL="0" indent="0">
              <a:buNone/>
            </a:pPr>
            <a:r>
              <a:rPr lang="zh-CN" altLang="en-US" sz="3800" dirty="0" smtClean="0">
                <a:latin typeface="+mn-ea"/>
              </a:rPr>
              <a:t>   对大数据比赛感兴趣但还未找到方向的同学</a:t>
            </a:r>
            <a:endParaRPr lang="en-US" altLang="zh-CN" sz="3800" dirty="0" smtClean="0">
              <a:latin typeface="+mn-ea"/>
            </a:endParaRPr>
          </a:p>
          <a:p>
            <a:pPr marL="0" indent="0">
              <a:buNone/>
            </a:pPr>
            <a:endParaRPr lang="en-US" altLang="zh-CN" sz="2800" dirty="0">
              <a:latin typeface="+mn-ea"/>
            </a:endParaRPr>
          </a:p>
          <a:p>
            <a:pPr marL="0" indent="0">
              <a:buNone/>
            </a:pPr>
            <a:r>
              <a:rPr lang="en-US" altLang="zh-CN" sz="2800" dirty="0" smtClean="0">
                <a:latin typeface="+mn-ea"/>
              </a:rPr>
              <a:t>   </a:t>
            </a:r>
          </a:p>
          <a:p>
            <a:pPr marL="0" indent="0">
              <a:buNone/>
            </a:pPr>
            <a:endParaRPr lang="en-US" altLang="zh-CN" sz="28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115616" y="459373"/>
            <a:ext cx="6603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 </a:t>
            </a:r>
            <a:r>
              <a:rPr lang="zh-CN" altLang="en-US" sz="3200" dirty="0" smtClean="0">
                <a:solidFill>
                  <a:srgbClr val="0070C0"/>
                </a:solidFill>
              </a:rPr>
              <a:t>一、  简介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4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参加比赛好处：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http://cins.swpu.edu.cn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1043608" y="1806612"/>
            <a:ext cx="7924800" cy="4114800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latin typeface="+mn-ea"/>
              </a:rPr>
              <a:t>提升能力</a:t>
            </a:r>
            <a:endParaRPr lang="en-US" altLang="zh-CN" sz="3200" dirty="0" smtClean="0">
              <a:latin typeface="+mn-ea"/>
            </a:endParaRPr>
          </a:p>
          <a:p>
            <a:pPr marL="0" lvl="0" indent="0">
              <a:buNone/>
            </a:pPr>
            <a:r>
              <a:rPr lang="zh-CN" altLang="en-US" sz="3200" dirty="0" smtClean="0">
                <a:latin typeface="+mn-ea"/>
              </a:rPr>
              <a:t>  </a:t>
            </a:r>
            <a:r>
              <a:rPr lang="zh-CN" altLang="en-US" sz="2400" dirty="0" smtClean="0">
                <a:latin typeface="+mn-ea"/>
              </a:rPr>
              <a:t>可以</a:t>
            </a:r>
            <a:r>
              <a:rPr lang="zh-CN" altLang="en-US" sz="2400" dirty="0">
                <a:latin typeface="+mn-ea"/>
              </a:rPr>
              <a:t>帮助</a:t>
            </a:r>
            <a:r>
              <a:rPr lang="zh-CN" altLang="en-US" sz="2400" dirty="0" smtClean="0">
                <a:latin typeface="+mn-ea"/>
              </a:rPr>
              <a:t>拿企业</a:t>
            </a:r>
            <a:r>
              <a:rPr lang="en-US" altLang="zh-CN" sz="2400" dirty="0" smtClean="0">
                <a:latin typeface="+mn-ea"/>
              </a:rPr>
              <a:t>Offer</a:t>
            </a:r>
            <a:endParaRPr lang="en-US" altLang="zh-CN" sz="2400" dirty="0">
              <a:latin typeface="+mn-ea"/>
            </a:endParaRPr>
          </a:p>
          <a:p>
            <a:r>
              <a:rPr lang="zh-CN" altLang="en-US" sz="3200" dirty="0" smtClean="0">
                <a:latin typeface="+mn-ea"/>
              </a:rPr>
              <a:t>增加</a:t>
            </a:r>
            <a:r>
              <a:rPr lang="zh-CN" altLang="zh-CN" sz="3200" dirty="0">
                <a:latin typeface="+mn-ea"/>
              </a:rPr>
              <a:t>项目</a:t>
            </a:r>
            <a:r>
              <a:rPr lang="zh-CN" altLang="en-US" sz="3200" dirty="0" smtClean="0">
                <a:latin typeface="+mn-ea"/>
              </a:rPr>
              <a:t>经验和见识</a:t>
            </a:r>
            <a:endParaRPr lang="en-US" altLang="zh-CN" sz="32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3200" dirty="0" smtClean="0">
                <a:latin typeface="+mn-ea"/>
              </a:rPr>
              <a:t>  </a:t>
            </a:r>
          </a:p>
          <a:p>
            <a:pPr lvl="0"/>
            <a:r>
              <a:rPr lang="zh-CN" altLang="en-US" sz="3200" dirty="0" smtClean="0">
                <a:latin typeface="+mn-ea"/>
              </a:rPr>
              <a:t>荣誉及物质鼓励</a:t>
            </a:r>
            <a:endParaRPr lang="en-US" altLang="zh-CN" sz="3200" dirty="0" smtClean="0">
              <a:latin typeface="+mn-ea"/>
            </a:endParaRPr>
          </a:p>
          <a:p>
            <a:pPr marL="0" lvl="0" indent="0">
              <a:buNone/>
            </a:pPr>
            <a:r>
              <a:rPr lang="zh-CN" altLang="en-US" sz="3200" dirty="0" smtClean="0">
                <a:latin typeface="+mn-ea"/>
              </a:rPr>
              <a:t>  </a:t>
            </a:r>
            <a:r>
              <a:rPr lang="zh-CN" altLang="en-US" sz="2400" dirty="0" smtClean="0">
                <a:latin typeface="+mn-ea"/>
              </a:rPr>
              <a:t>可以</a:t>
            </a:r>
            <a:r>
              <a:rPr lang="zh-CN" altLang="en-US" sz="2400" dirty="0">
                <a:latin typeface="+mn-ea"/>
              </a:rPr>
              <a:t>赚取</a:t>
            </a:r>
            <a:r>
              <a:rPr lang="zh-CN" altLang="zh-CN" sz="2400" dirty="0">
                <a:latin typeface="+mn-ea"/>
              </a:rPr>
              <a:t>丰厚奖金</a:t>
            </a:r>
            <a:endParaRPr lang="en-US" altLang="zh-CN" sz="2400" dirty="0" smtClean="0">
              <a:latin typeface="+mn-ea"/>
            </a:endParaRPr>
          </a:p>
          <a:p>
            <a:pPr lvl="0"/>
            <a:endParaRPr lang="en-US" altLang="zh-CN" sz="2800" dirty="0" smtClean="0">
              <a:latin typeface="+mn-ea"/>
            </a:endParaRPr>
          </a:p>
          <a:p>
            <a:endParaRPr lang="en-US" altLang="zh-CN" sz="2800" dirty="0" smtClean="0">
              <a:latin typeface="+mn-ea"/>
            </a:endParaRPr>
          </a:p>
          <a:p>
            <a:endParaRPr lang="zh-CN" alt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09600" y="5464933"/>
            <a:ext cx="65" cy="4564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51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340768"/>
            <a:ext cx="7710777" cy="39604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09600" y="571205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</a:rPr>
              <a:t>例如本比赛</a:t>
            </a:r>
            <a:r>
              <a:rPr lang="zh-CN" altLang="en-US" sz="2800" dirty="0">
                <a:solidFill>
                  <a:srgbClr val="0070C0"/>
                </a:solidFill>
              </a:rPr>
              <a:t>奖</a:t>
            </a:r>
            <a:r>
              <a:rPr lang="zh-CN" altLang="en-US" sz="2800" dirty="0" smtClean="0">
                <a:solidFill>
                  <a:srgbClr val="0070C0"/>
                </a:solidFill>
              </a:rPr>
              <a:t>项设置：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38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55" y="332656"/>
            <a:ext cx="9005045" cy="14401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56592" y="1959039"/>
            <a:ext cx="10266667" cy="108571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823" y="3177175"/>
            <a:ext cx="9712732" cy="121629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3524" y="4312342"/>
            <a:ext cx="5190476" cy="2800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283" y="4421081"/>
            <a:ext cx="5357705" cy="251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98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43608" y="1501374"/>
            <a:ext cx="633670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70C0"/>
                </a:solidFill>
                <a:latin typeface="+mn-ea"/>
              </a:rPr>
              <a:t>1</a:t>
            </a:r>
            <a:r>
              <a:rPr lang="zh-CN" altLang="en-US" sz="2800" dirty="0" smtClean="0">
                <a:solidFill>
                  <a:srgbClr val="0070C0"/>
                </a:solidFill>
                <a:latin typeface="+mn-ea"/>
              </a:rPr>
              <a:t>、团队</a:t>
            </a:r>
            <a:r>
              <a:rPr lang="zh-CN" altLang="en-US" sz="2800" dirty="0">
                <a:solidFill>
                  <a:srgbClr val="0070C0"/>
                </a:solidFill>
                <a:latin typeface="+mn-ea"/>
              </a:rPr>
              <a:t>情况</a:t>
            </a:r>
            <a:r>
              <a:rPr lang="zh-CN" altLang="en-US" sz="2800" dirty="0" smtClean="0">
                <a:latin typeface="+mn-ea"/>
              </a:rPr>
              <a:t>：刘婷、郭培伦、朱鹏军</a:t>
            </a:r>
            <a:endParaRPr lang="en-US" altLang="zh-CN" sz="2800" dirty="0" smtClean="0">
              <a:latin typeface="+mn-ea"/>
            </a:endParaRPr>
          </a:p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28753" y="2677225"/>
            <a:ext cx="792088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70C0"/>
                </a:solidFill>
              </a:rPr>
              <a:t>2</a:t>
            </a:r>
            <a:r>
              <a:rPr lang="zh-CN" altLang="en-US" sz="2800" dirty="0" smtClean="0">
                <a:solidFill>
                  <a:srgbClr val="0070C0"/>
                </a:solidFill>
              </a:rPr>
              <a:t>、任务分工</a:t>
            </a:r>
            <a:r>
              <a:rPr lang="zh-CN" altLang="en-US" sz="2800" dirty="0" smtClean="0"/>
              <a:t>：特征提取 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刘和郭负责</a:t>
            </a:r>
            <a:r>
              <a:rPr lang="en-US" altLang="zh-CN" sz="2800" dirty="0" smtClean="0"/>
              <a:t>)</a:t>
            </a:r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                         </a:t>
            </a:r>
            <a:r>
              <a:rPr lang="zh-CN" altLang="en-US" sz="2800" dirty="0" smtClean="0"/>
              <a:t>模型选择及代码实现</a:t>
            </a:r>
            <a:endParaRPr lang="en-US" altLang="zh-CN" sz="28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                 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51740" y="4053131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70C0"/>
                </a:solidFill>
              </a:rPr>
              <a:t>3</a:t>
            </a:r>
            <a:r>
              <a:rPr lang="zh-CN" altLang="en-US" sz="2800" dirty="0" smtClean="0">
                <a:solidFill>
                  <a:srgbClr val="0070C0"/>
                </a:solidFill>
              </a:rPr>
              <a:t>、工         具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Python</a:t>
            </a:r>
            <a:r>
              <a:rPr lang="zh-CN" altLang="en-US" sz="2800" dirty="0" smtClean="0"/>
              <a:t>开发环境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2188893" y="347176"/>
            <a:ext cx="540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0070C0"/>
                </a:solidFill>
              </a:rPr>
              <a:t> 二、比赛</a:t>
            </a:r>
            <a:r>
              <a:rPr lang="zh-CN" altLang="en-US" sz="3600" dirty="0" smtClean="0">
                <a:solidFill>
                  <a:srgbClr val="0070C0"/>
                </a:solidFill>
              </a:rPr>
              <a:t>过程</a:t>
            </a:r>
            <a:endParaRPr lang="en-US" altLang="zh-CN" sz="3600" dirty="0" smtClean="0">
              <a:solidFill>
                <a:srgbClr val="0070C0"/>
              </a:solidFill>
            </a:endParaRPr>
          </a:p>
          <a:p>
            <a:r>
              <a:rPr lang="en-US" altLang="zh-CN" dirty="0">
                <a:solidFill>
                  <a:srgbClr val="0070C0"/>
                </a:solidFill>
              </a:rPr>
              <a:t/>
            </a:r>
            <a:br>
              <a:rPr lang="en-US" altLang="zh-CN" dirty="0">
                <a:solidFill>
                  <a:srgbClr val="0070C0"/>
                </a:solidFill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118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417" y="620688"/>
            <a:ext cx="7924800" cy="632395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/>
            </a:r>
            <a:br>
              <a:rPr lang="en-US" altLang="zh-CN" dirty="0" smtClean="0">
                <a:solidFill>
                  <a:srgbClr val="0070C0"/>
                </a:solidFill>
              </a:rPr>
            </a:br>
            <a:r>
              <a:rPr lang="en-US" altLang="zh-CN" dirty="0" smtClean="0">
                <a:solidFill>
                  <a:srgbClr val="0070C0"/>
                </a:solidFill>
              </a:rPr>
              <a:t>4</a:t>
            </a:r>
            <a:r>
              <a:rPr lang="zh-CN" altLang="en-US" dirty="0" smtClean="0">
                <a:solidFill>
                  <a:srgbClr val="0070C0"/>
                </a:solidFill>
              </a:rPr>
              <a:t>、比赛内容复述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http://cins.swpu.edu.cn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638841" y="1556792"/>
            <a:ext cx="7924800" cy="411480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数据集</a:t>
            </a:r>
            <a:r>
              <a:rPr lang="zh-CN" altLang="en-US" sz="2400" dirty="0" smtClean="0">
                <a:latin typeface="+mn-ea"/>
              </a:rPr>
              <a:t>：给出</a:t>
            </a:r>
            <a:r>
              <a:rPr lang="en-US" altLang="zh-CN" sz="2400" dirty="0" smtClean="0">
                <a:latin typeface="+mn-ea"/>
              </a:rPr>
              <a:t>2011-2015</a:t>
            </a:r>
            <a:r>
              <a:rPr lang="zh-CN" altLang="en-US" sz="2400" dirty="0" smtClean="0">
                <a:latin typeface="+mn-ea"/>
              </a:rPr>
              <a:t>年的数据集</a:t>
            </a:r>
            <a:r>
              <a:rPr lang="en-US" altLang="zh-CN" sz="2400" dirty="0">
                <a:latin typeface="+mn-ea"/>
              </a:rPr>
              <a:t>Microsoft Academic Graph (28G</a:t>
            </a:r>
            <a:r>
              <a:rPr lang="en-US" altLang="zh-CN" sz="2400" dirty="0" smtClean="0">
                <a:latin typeface="+mn-ea"/>
              </a:rPr>
              <a:t>)</a:t>
            </a:r>
            <a:r>
              <a:rPr lang="zh-CN" altLang="en-US" sz="2400" dirty="0" smtClean="0">
                <a:latin typeface="+mn-ea"/>
              </a:rPr>
              <a:t>，</a:t>
            </a:r>
            <a:r>
              <a:rPr lang="zh-CN" altLang="en-US" sz="2400" dirty="0">
                <a:latin typeface="+mn-ea"/>
              </a:rPr>
              <a:t>这些</a:t>
            </a:r>
            <a:r>
              <a:rPr lang="zh-CN" altLang="en-US" sz="2400" dirty="0" smtClean="0">
                <a:latin typeface="+mn-ea"/>
              </a:rPr>
              <a:t>数据集包括历年来各机构在各个会议投稿论文数量、作者、领域、</a:t>
            </a:r>
            <a:r>
              <a:rPr lang="zh-CN" altLang="en-US" sz="2400" dirty="0">
                <a:latin typeface="+mn-ea"/>
              </a:rPr>
              <a:t>隶属</a:t>
            </a:r>
            <a:r>
              <a:rPr lang="zh-CN" altLang="en-US" sz="2400" dirty="0" smtClean="0">
                <a:latin typeface="+mn-ea"/>
              </a:rPr>
              <a:t>机构等等信息。</a:t>
            </a:r>
            <a:endParaRPr lang="en-US" altLang="zh-CN" sz="2400" dirty="0" smtClean="0">
              <a:latin typeface="+mn-ea"/>
            </a:endParaRPr>
          </a:p>
          <a:p>
            <a:endParaRPr lang="en-US" altLang="zh-CN" sz="2400" dirty="0" smtClean="0">
              <a:latin typeface="+mn-ea"/>
            </a:endParaRPr>
          </a:p>
          <a:p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任务</a:t>
            </a:r>
            <a:r>
              <a:rPr lang="zh-CN" altLang="en-US" sz="2400" dirty="0" smtClean="0">
                <a:latin typeface="+mn-ea"/>
              </a:rPr>
              <a:t>：根据给定的历年数据集，去预测</a:t>
            </a:r>
            <a:r>
              <a:rPr lang="en-US" altLang="zh-CN" sz="2400" dirty="0" smtClean="0">
                <a:latin typeface="+mn-ea"/>
              </a:rPr>
              <a:t>2016</a:t>
            </a:r>
            <a:r>
              <a:rPr lang="zh-CN" altLang="en-US" sz="2400" dirty="0" smtClean="0">
                <a:latin typeface="+mn-ea"/>
              </a:rPr>
              <a:t>年指定会议的各机构排名。</a:t>
            </a:r>
            <a:endParaRPr lang="en-US" altLang="zh-CN" sz="2400" dirty="0" smtClean="0">
              <a:latin typeface="+mn-ea"/>
            </a:endParaRPr>
          </a:p>
          <a:p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4373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32656"/>
            <a:ext cx="7924800" cy="494928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比赛三个阶段：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124744"/>
            <a:ext cx="8019048" cy="191428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203" y="3602452"/>
            <a:ext cx="6685714" cy="2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49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极目远眺">
  <a:themeElements>
    <a:clrScheme name="极目远眺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自定义 2">
      <a:majorFont>
        <a:latin typeface="Cambria"/>
        <a:ea typeface="黑体"/>
        <a:cs typeface=""/>
      </a:majorFont>
      <a:minorFont>
        <a:latin typeface="Calibri"/>
        <a:ea typeface="黑体"/>
        <a:cs typeface=""/>
      </a:minorFont>
    </a:fontScheme>
    <a:fmtScheme name="极目远眺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1821</TotalTime>
  <Words>621</Words>
  <Application>Microsoft Office PowerPoint</Application>
  <PresentationFormat>全屏显示(4:3)</PresentationFormat>
  <Paragraphs>156</Paragraphs>
  <Slides>22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黑体</vt:lpstr>
      <vt:lpstr>楷体</vt:lpstr>
      <vt:lpstr>宋体</vt:lpstr>
      <vt:lpstr>Arial</vt:lpstr>
      <vt:lpstr>Calibri</vt:lpstr>
      <vt:lpstr>Cambria</vt:lpstr>
      <vt:lpstr>极目远眺</vt:lpstr>
      <vt:lpstr>PowerPoint 演示文稿</vt:lpstr>
      <vt:lpstr>                             主要内容                   </vt:lpstr>
      <vt:lpstr>PowerPoint 演示文稿</vt:lpstr>
      <vt:lpstr>参加比赛好处：</vt:lpstr>
      <vt:lpstr>PowerPoint 演示文稿</vt:lpstr>
      <vt:lpstr>PowerPoint 演示文稿</vt:lpstr>
      <vt:lpstr>PowerPoint 演示文稿</vt:lpstr>
      <vt:lpstr> 4、比赛内容复述</vt:lpstr>
      <vt:lpstr>比赛三个阶段：</vt:lpstr>
      <vt:lpstr>PowerPoint 演示文稿</vt:lpstr>
      <vt:lpstr>3、特征工程—特征提取</vt:lpstr>
      <vt:lpstr>4、给每个机构打分(Y值)：</vt:lpstr>
      <vt:lpstr>PowerPoint 演示文稿</vt:lpstr>
      <vt:lpstr>5、该比赛难点：</vt:lpstr>
      <vt:lpstr>针对此，我们的方法：</vt:lpstr>
      <vt:lpstr>　　　　　ＫＤＤ比赛结果 </vt:lpstr>
      <vt:lpstr>比赛过程小结： </vt:lpstr>
      <vt:lpstr>      三、总结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Anomaly Detection in text data</dc:title>
  <dc:creator>Admin</dc:creator>
  <cp:lastModifiedBy>Pengjun Zhu</cp:lastModifiedBy>
  <cp:revision>136</cp:revision>
  <dcterms:created xsi:type="dcterms:W3CDTF">2015-07-08T00:35:10Z</dcterms:created>
  <dcterms:modified xsi:type="dcterms:W3CDTF">2016-10-26T11:40:59Z</dcterms:modified>
</cp:coreProperties>
</file>