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91" r:id="rId5"/>
    <p:sldId id="280" r:id="rId6"/>
    <p:sldId id="282" r:id="rId7"/>
    <p:sldId id="283" r:id="rId8"/>
    <p:sldId id="281" r:id="rId9"/>
    <p:sldId id="284" r:id="rId10"/>
    <p:sldId id="285" r:id="rId11"/>
    <p:sldId id="310" r:id="rId12"/>
    <p:sldId id="312" r:id="rId13"/>
    <p:sldId id="313" r:id="rId14"/>
    <p:sldId id="314" r:id="rId15"/>
    <p:sldId id="315" r:id="rId16"/>
    <p:sldId id="286" r:id="rId17"/>
    <p:sldId id="324" r:id="rId18"/>
    <p:sldId id="325" r:id="rId19"/>
    <p:sldId id="327" r:id="rId20"/>
    <p:sldId id="337" r:id="rId21"/>
    <p:sldId id="305" r:id="rId22"/>
    <p:sldId id="328" r:id="rId23"/>
    <p:sldId id="287" r:id="rId24"/>
    <p:sldId id="288" r:id="rId25"/>
    <p:sldId id="308" r:id="rId26"/>
    <p:sldId id="309" r:id="rId27"/>
    <p:sldId id="290" r:id="rId28"/>
    <p:sldId id="335" r:id="rId29"/>
    <p:sldId id="33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07"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E4440-77CA-4046-948D-DF607844A2B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410674-4AC1-4F96-975B-5DBA09A8E95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E28E2-CC4F-4D41-9ADA-2755B555F7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482C7-5186-43F9-BFC6-AD9C894BDC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8482C7-5186-43F9-BFC6-AD9C894BDC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21.xml.rels><?xml version="1.0" encoding="UTF-8" standalone="yes"?>
<Relationships xmlns="http://schemas.openxmlformats.org/package/2006/relationships"><Relationship Id="rId9" Type="http://schemas.openxmlformats.org/officeDocument/2006/relationships/image" Target="../media/image81.png"/><Relationship Id="rId8" Type="http://schemas.openxmlformats.org/officeDocument/2006/relationships/image" Target="../media/image80.png"/><Relationship Id="rId7" Type="http://schemas.openxmlformats.org/officeDocument/2006/relationships/image" Target="../media/image79.png"/><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4" Type="http://schemas.openxmlformats.org/officeDocument/2006/relationships/notesSlide" Target="../notesSlides/notesSlide20.xml"/><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82.wmf"/><Relationship Id="rId10" Type="http://schemas.openxmlformats.org/officeDocument/2006/relationships/oleObject" Target="../embeddings/oleObject2.bin"/><Relationship Id="rId1" Type="http://schemas.openxmlformats.org/officeDocument/2006/relationships/image" Target="../media/image7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20.wmf"/><Relationship Id="rId6" Type="http://schemas.openxmlformats.org/officeDocument/2006/relationships/oleObject" Target="../embeddings/oleObject1.bin"/><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6.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504" y="476672"/>
            <a:ext cx="2622957" cy="2428824"/>
          </a:xfrm>
          <a:prstGeom prst="rect">
            <a:avLst/>
          </a:prstGeom>
        </p:spPr>
      </p:pic>
      <p:sp>
        <p:nvSpPr>
          <p:cNvPr id="3" name="标题 5"/>
          <p:cNvSpPr>
            <a:spLocks noGrp="1"/>
          </p:cNvSpPr>
          <p:nvPr>
            <p:ph type="title"/>
          </p:nvPr>
        </p:nvSpPr>
        <p:spPr>
          <a:xfrm>
            <a:off x="539552" y="3068960"/>
            <a:ext cx="8229600" cy="990600"/>
          </a:xfrm>
        </p:spPr>
        <p:txBody>
          <a:bodyPr/>
          <a:lstStyle/>
          <a:p>
            <a:r>
              <a:rPr lang="en-US" altLang="zh-CN" dirty="0"/>
              <a:t>             Gaussian Proesses</a:t>
            </a:r>
            <a:endParaRPr lang="en-US" altLang="zh-CN" dirty="0"/>
          </a:p>
        </p:txBody>
      </p:sp>
      <p:sp>
        <p:nvSpPr>
          <p:cNvPr id="5" name="文本框 4"/>
          <p:cNvSpPr txBox="1"/>
          <p:nvPr/>
        </p:nvSpPr>
        <p:spPr>
          <a:xfrm>
            <a:off x="7596336" y="6237312"/>
            <a:ext cx="946150" cy="368300"/>
          </a:xfrm>
          <a:prstGeom prst="rect">
            <a:avLst/>
          </a:prstGeom>
          <a:noFill/>
        </p:spPr>
        <p:txBody>
          <a:bodyPr wrap="none" rtlCol="0">
            <a:spAutoFit/>
          </a:bodyPr>
          <a:lstStyle/>
          <a:p>
            <a:r>
              <a:rPr lang="en-US" altLang="zh-CN" dirty="0" smtClean="0"/>
              <a:t>2016-08</a:t>
            </a:r>
            <a:endParaRPr lang="zh-CN" altLang="en-US" dirty="0"/>
          </a:p>
        </p:txBody>
      </p:sp>
      <p:sp>
        <p:nvSpPr>
          <p:cNvPr id="2" name="文本框 1"/>
          <p:cNvSpPr txBox="1"/>
          <p:nvPr/>
        </p:nvSpPr>
        <p:spPr>
          <a:xfrm>
            <a:off x="4068445" y="4796790"/>
            <a:ext cx="4436745" cy="583565"/>
          </a:xfrm>
          <a:prstGeom prst="rect">
            <a:avLst/>
          </a:prstGeom>
          <a:noFill/>
        </p:spPr>
        <p:txBody>
          <a:bodyPr wrap="square" rtlCol="0">
            <a:spAutoFit/>
          </a:bodyPr>
          <a:p>
            <a:r>
              <a:rPr lang="en-US" altLang="zh-CN" sz="3200"/>
              <a:t>SPEAKER:Pengjun Zhu</a:t>
            </a:r>
            <a:endParaRPr lang="zh-CN" altLang="en-US"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9" name="文本框 8"/>
          <p:cNvSpPr txBox="1"/>
          <p:nvPr/>
        </p:nvSpPr>
        <p:spPr>
          <a:xfrm>
            <a:off x="600075" y="1199515"/>
            <a:ext cx="7674610" cy="642620"/>
          </a:xfrm>
          <a:prstGeom prst="rect">
            <a:avLst/>
          </a:prstGeom>
          <a:noFill/>
        </p:spPr>
        <p:txBody>
          <a:bodyPr wrap="square" rtlCol="0" anchor="t">
            <a:spAutoFit/>
          </a:bodyPr>
          <a:p>
            <a:r>
              <a:rPr lang="zh-CN" altLang="en-US">
                <a:solidFill>
                  <a:srgbClr val="FF0000"/>
                </a:solidFill>
              </a:rPr>
              <a:t>两个随机的⾼斯分布</a:t>
            </a:r>
            <a:r>
              <a:rPr lang="zh-CN" altLang="en-US"/>
              <a:t>（即与 y(x) 相关的⾼斯分布和与 ϵ 相关的⾼斯分布）</a:t>
            </a:r>
            <a:r>
              <a:rPr lang="zh-CN" altLang="en-US">
                <a:solidFill>
                  <a:srgbClr val="FF0000"/>
                </a:solidFill>
              </a:rPr>
              <a:t>是独⽴的，它们的均值和协⽅差可以简单地相加。</a:t>
            </a:r>
            <a:endParaRPr lang="zh-CN" altLang="en-US">
              <a:solidFill>
                <a:srgbClr val="FF0000"/>
              </a:solidFill>
            </a:endParaRPr>
          </a:p>
        </p:txBody>
      </p:sp>
      <p:sp>
        <p:nvSpPr>
          <p:cNvPr id="10" name="文本框 9"/>
          <p:cNvSpPr txBox="1"/>
          <p:nvPr/>
        </p:nvSpPr>
        <p:spPr>
          <a:xfrm>
            <a:off x="600075" y="2388235"/>
            <a:ext cx="7633335" cy="1097280"/>
          </a:xfrm>
          <a:prstGeom prst="rect">
            <a:avLst/>
          </a:prstGeom>
          <a:noFill/>
        </p:spPr>
        <p:txBody>
          <a:bodyPr wrap="square" rtlCol="0">
            <a:spAutoFit/>
          </a:bodyPr>
          <a:p>
            <a:r>
              <a:rPr lang="zh-CN" altLang="en-US" sz="2400"/>
              <a:t>确定使用什么核函数</a:t>
            </a:r>
            <a:endParaRPr lang="zh-CN" altLang="en-US" sz="2400"/>
          </a:p>
          <a:p>
            <a:endParaRPr lang="zh-CN" altLang="en-US" sz="2400"/>
          </a:p>
          <a:p>
            <a:r>
              <a:rPr lang="zh-CN" altLang="en-US">
                <a:latin typeface="+mj-ea"/>
                <a:ea typeface="+mj-ea"/>
              </a:rPr>
              <a:t>对于⾼斯过程回归，核函数通用形式：</a:t>
            </a:r>
            <a:endParaRPr lang="zh-CN" altLang="en-US">
              <a:latin typeface="+mj-ea"/>
              <a:ea typeface="+mj-ea"/>
            </a:endParaRPr>
          </a:p>
        </p:txBody>
      </p:sp>
      <p:pic>
        <p:nvPicPr>
          <p:cNvPr id="11" name="图片 10"/>
          <p:cNvPicPr>
            <a:picLocks noChangeAspect="1"/>
          </p:cNvPicPr>
          <p:nvPr/>
        </p:nvPicPr>
        <p:blipFill>
          <a:blip r:embed="rId2"/>
          <a:stretch>
            <a:fillRect/>
          </a:stretch>
        </p:blipFill>
        <p:spPr>
          <a:xfrm>
            <a:off x="1062355" y="3578225"/>
            <a:ext cx="7019290" cy="619125"/>
          </a:xfrm>
          <a:prstGeom prst="rect">
            <a:avLst/>
          </a:prstGeom>
        </p:spPr>
      </p:pic>
      <p:sp>
        <p:nvSpPr>
          <p:cNvPr id="15" name="文本框 14"/>
          <p:cNvSpPr txBox="1"/>
          <p:nvPr/>
        </p:nvSpPr>
        <p:spPr>
          <a:xfrm>
            <a:off x="600075" y="4464685"/>
            <a:ext cx="7481570" cy="640080"/>
          </a:xfrm>
          <a:prstGeom prst="rect">
            <a:avLst/>
          </a:prstGeom>
          <a:noFill/>
        </p:spPr>
        <p:txBody>
          <a:bodyPr wrap="square" rtlCol="0">
            <a:spAutoFit/>
          </a:bodyPr>
          <a:p>
            <a:r>
              <a:rPr lang="zh-CN" altLang="en-US"/>
              <a:t>这个核函数用了</a:t>
            </a:r>
            <a:r>
              <a:rPr lang="zh-CN" altLang="en-US">
                <a:solidFill>
                  <a:srgbClr val="FF0000"/>
                </a:solidFill>
              </a:rPr>
              <a:t>高斯核</a:t>
            </a:r>
            <a:r>
              <a:rPr lang="zh-CN" altLang="en-US"/>
              <a:t>，</a:t>
            </a:r>
            <a:r>
              <a:rPr lang="zh-CN" altLang="en-US">
                <a:solidFill>
                  <a:srgbClr val="FF0000"/>
                </a:solidFill>
              </a:rPr>
              <a:t>线性核</a:t>
            </a:r>
            <a:r>
              <a:rPr lang="zh-CN" altLang="en-US"/>
              <a:t>，以及</a:t>
            </a:r>
            <a:r>
              <a:rPr lang="zh-CN" altLang="en-US">
                <a:solidFill>
                  <a:srgbClr val="FF0000"/>
                </a:solidFill>
              </a:rPr>
              <a:t>常数</a:t>
            </a:r>
            <a:r>
              <a:rPr lang="zh-CN" altLang="en-US"/>
              <a:t>的</a:t>
            </a:r>
            <a:r>
              <a:rPr lang="zh-CN" altLang="en-US">
                <a:solidFill>
                  <a:srgbClr val="0070C0"/>
                </a:solidFill>
              </a:rPr>
              <a:t>线性组合</a:t>
            </a:r>
            <a:r>
              <a:rPr lang="zh-CN" altLang="en-US"/>
              <a:t>，这样做是为了更灵活。                  是四个超参数。  </a:t>
            </a:r>
            <a:endParaRPr lang="zh-CN" altLang="en-US"/>
          </a:p>
        </p:txBody>
      </p:sp>
      <p:pic>
        <p:nvPicPr>
          <p:cNvPr id="16" name="图片 15"/>
          <p:cNvPicPr>
            <a:picLocks noChangeAspect="1"/>
          </p:cNvPicPr>
          <p:nvPr/>
        </p:nvPicPr>
        <p:blipFill>
          <a:blip r:embed="rId3"/>
          <a:stretch>
            <a:fillRect/>
          </a:stretch>
        </p:blipFill>
        <p:spPr>
          <a:xfrm>
            <a:off x="1640205" y="4821555"/>
            <a:ext cx="857250" cy="2832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539750" y="621030"/>
            <a:ext cx="7182485" cy="368300"/>
          </a:xfrm>
          <a:prstGeom prst="rect">
            <a:avLst/>
          </a:prstGeom>
          <a:noFill/>
        </p:spPr>
        <p:txBody>
          <a:bodyPr wrap="square" rtlCol="0" anchor="t">
            <a:spAutoFit/>
          </a:bodyPr>
          <a:p>
            <a:r>
              <a:rPr lang="zh-CN" altLang="en-US"/>
              <a:t>图6.5表示不同的超参数                 对高斯过程的影响                 </a:t>
            </a:r>
            <a:endParaRPr lang="zh-CN" altLang="en-US"/>
          </a:p>
        </p:txBody>
      </p:sp>
      <p:pic>
        <p:nvPicPr>
          <p:cNvPr id="6" name="图片 5"/>
          <p:cNvPicPr>
            <a:picLocks noChangeAspect="1"/>
          </p:cNvPicPr>
          <p:nvPr/>
        </p:nvPicPr>
        <p:blipFill>
          <a:blip r:embed="rId2"/>
          <a:stretch>
            <a:fillRect/>
          </a:stretch>
        </p:blipFill>
        <p:spPr>
          <a:xfrm>
            <a:off x="2988310" y="692785"/>
            <a:ext cx="857250" cy="257175"/>
          </a:xfrm>
          <a:prstGeom prst="rect">
            <a:avLst/>
          </a:prstGeom>
        </p:spPr>
      </p:pic>
      <p:pic>
        <p:nvPicPr>
          <p:cNvPr id="7" name="图片 6"/>
          <p:cNvPicPr>
            <a:picLocks noChangeAspect="1"/>
          </p:cNvPicPr>
          <p:nvPr/>
        </p:nvPicPr>
        <p:blipFill>
          <a:blip r:embed="rId3"/>
          <a:stretch>
            <a:fillRect/>
          </a:stretch>
        </p:blipFill>
        <p:spPr>
          <a:xfrm>
            <a:off x="828040" y="1052830"/>
            <a:ext cx="6864350" cy="4746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9" name="文本框 8"/>
          <p:cNvSpPr txBox="1"/>
          <p:nvPr/>
        </p:nvSpPr>
        <p:spPr>
          <a:xfrm>
            <a:off x="1115695" y="1360805"/>
            <a:ext cx="7438390" cy="640080"/>
          </a:xfrm>
          <a:prstGeom prst="rect">
            <a:avLst/>
          </a:prstGeom>
          <a:noFill/>
        </p:spPr>
        <p:txBody>
          <a:bodyPr wrap="square" rtlCol="0">
            <a:spAutoFit/>
          </a:bodyPr>
          <a:p>
            <a:r>
              <a:rPr lang="zh-CN" altLang="en-US"/>
              <a:t>解决了使用什么核函数的问题，再回来，通过前面的结论，</a:t>
            </a:r>
            <a:endParaRPr lang="zh-CN" altLang="en-US"/>
          </a:p>
          <a:p>
            <a:r>
              <a:rPr lang="zh-CN" altLang="en-US"/>
              <a:t>不难得出</a:t>
            </a:r>
            <a:r>
              <a:rPr lang="en-US" altLang="zh-CN"/>
              <a:t>(</a:t>
            </a:r>
            <a:r>
              <a:rPr lang="zh-CN" altLang="en-US"/>
              <a:t>由</a:t>
            </a:r>
            <a:r>
              <a:rPr lang="en-US" altLang="zh-CN"/>
              <a:t>6.61)</a:t>
            </a:r>
            <a:endParaRPr lang="en-US" altLang="zh-CN"/>
          </a:p>
        </p:txBody>
      </p:sp>
      <p:pic>
        <p:nvPicPr>
          <p:cNvPr id="11" name="图片 10"/>
          <p:cNvPicPr>
            <a:picLocks noChangeAspect="1"/>
          </p:cNvPicPr>
          <p:nvPr/>
        </p:nvPicPr>
        <p:blipFill>
          <a:blip r:embed="rId2"/>
          <a:stretch>
            <a:fillRect/>
          </a:stretch>
        </p:blipFill>
        <p:spPr>
          <a:xfrm>
            <a:off x="2162810" y="2000885"/>
            <a:ext cx="4819015" cy="552450"/>
          </a:xfrm>
          <a:prstGeom prst="rect">
            <a:avLst/>
          </a:prstGeom>
        </p:spPr>
      </p:pic>
      <p:sp>
        <p:nvSpPr>
          <p:cNvPr id="13" name="文本框 12"/>
          <p:cNvSpPr txBox="1"/>
          <p:nvPr/>
        </p:nvSpPr>
        <p:spPr>
          <a:xfrm>
            <a:off x="1115695" y="2707005"/>
            <a:ext cx="4543425" cy="368300"/>
          </a:xfrm>
          <a:prstGeom prst="rect">
            <a:avLst/>
          </a:prstGeom>
          <a:noFill/>
        </p:spPr>
        <p:txBody>
          <a:bodyPr wrap="square" rtlCol="0">
            <a:spAutoFit/>
          </a:bodyPr>
          <a:p>
            <a:r>
              <a:rPr lang="zh-CN" altLang="en-US">
                <a:solidFill>
                  <a:schemeClr val="tx1"/>
                </a:solidFill>
              </a:rPr>
              <a:t>由</a:t>
            </a:r>
            <a:r>
              <a:rPr lang="en-US" altLang="zh-CN">
                <a:solidFill>
                  <a:schemeClr val="tx1"/>
                </a:solidFill>
              </a:rPr>
              <a:t>2.3.1</a:t>
            </a:r>
            <a:r>
              <a:rPr lang="zh-CN" altLang="en-US">
                <a:solidFill>
                  <a:schemeClr val="tx1"/>
                </a:solidFill>
              </a:rPr>
              <a:t>节，我们可以分解协方差矩阵如下：</a:t>
            </a:r>
            <a:endParaRPr lang="zh-CN" altLang="en-US">
              <a:solidFill>
                <a:schemeClr val="tx1"/>
              </a:solidFill>
            </a:endParaRPr>
          </a:p>
        </p:txBody>
      </p:sp>
      <p:pic>
        <p:nvPicPr>
          <p:cNvPr id="14" name="图片 13"/>
          <p:cNvPicPr>
            <a:picLocks noChangeAspect="1"/>
          </p:cNvPicPr>
          <p:nvPr/>
        </p:nvPicPr>
        <p:blipFill>
          <a:blip r:embed="rId3"/>
          <a:stretch>
            <a:fillRect/>
          </a:stretch>
        </p:blipFill>
        <p:spPr>
          <a:xfrm>
            <a:off x="1979930" y="3138805"/>
            <a:ext cx="4847590" cy="581025"/>
          </a:xfrm>
          <a:prstGeom prst="rect">
            <a:avLst/>
          </a:prstGeom>
        </p:spPr>
      </p:pic>
      <p:sp>
        <p:nvSpPr>
          <p:cNvPr id="15" name="文本框 14"/>
          <p:cNvSpPr txBox="1"/>
          <p:nvPr/>
        </p:nvSpPr>
        <p:spPr>
          <a:xfrm>
            <a:off x="1115695" y="3894455"/>
            <a:ext cx="5986780" cy="642620"/>
          </a:xfrm>
          <a:prstGeom prst="rect">
            <a:avLst/>
          </a:prstGeom>
          <a:noFill/>
        </p:spPr>
        <p:txBody>
          <a:bodyPr wrap="square" rtlCol="0">
            <a:spAutoFit/>
          </a:bodyPr>
          <a:p>
            <a:r>
              <a:rPr lang="zh-CN" altLang="en-US"/>
              <a:t>这里</a:t>
            </a:r>
            <a:r>
              <a:rPr lang="en-US" altLang="zh-CN" b="1"/>
              <a:t>k</a:t>
            </a:r>
            <a:r>
              <a:rPr lang="zh-CN" altLang="en-US"/>
              <a:t>和</a:t>
            </a:r>
            <a:r>
              <a:rPr lang="en-US" altLang="zh-CN" b="1"/>
              <a:t>c</a:t>
            </a:r>
            <a:r>
              <a:rPr lang="zh-CN" altLang="en-US"/>
              <a:t>比较好理解，                                                 协⽅差矩阵，</a:t>
            </a:r>
            <a:endParaRPr lang="zh-CN" altLang="en-US"/>
          </a:p>
        </p:txBody>
      </p:sp>
      <p:pic>
        <p:nvPicPr>
          <p:cNvPr id="16" name="图片 15"/>
          <p:cNvPicPr>
            <a:picLocks noChangeAspect="1"/>
          </p:cNvPicPr>
          <p:nvPr/>
        </p:nvPicPr>
        <p:blipFill>
          <a:blip r:embed="rId4"/>
          <a:stretch>
            <a:fillRect/>
          </a:stretch>
        </p:blipFill>
        <p:spPr>
          <a:xfrm>
            <a:off x="1591310" y="4262755"/>
            <a:ext cx="4695190" cy="257175"/>
          </a:xfrm>
          <a:prstGeom prst="rect">
            <a:avLst/>
          </a:prstGeom>
        </p:spPr>
      </p:pic>
      <p:sp>
        <p:nvSpPr>
          <p:cNvPr id="19" name="文本框 18"/>
          <p:cNvSpPr txBox="1"/>
          <p:nvPr/>
        </p:nvSpPr>
        <p:spPr>
          <a:xfrm>
            <a:off x="979170" y="5170170"/>
            <a:ext cx="7277735" cy="642620"/>
          </a:xfrm>
          <a:prstGeom prst="rect">
            <a:avLst/>
          </a:prstGeom>
          <a:noFill/>
        </p:spPr>
        <p:txBody>
          <a:bodyPr wrap="square" rtlCol="0">
            <a:spAutoFit/>
          </a:bodyPr>
          <a:p>
            <a:r>
              <a:rPr lang="zh-CN" altLang="en-US">
                <a:solidFill>
                  <a:srgbClr val="FF0000"/>
                </a:solidFill>
              </a:rPr>
              <a:t>我们最终目标</a:t>
            </a:r>
            <a:r>
              <a:rPr lang="zh-CN" altLang="en-US"/>
              <a:t>是求出                      </a:t>
            </a:r>
            <a:r>
              <a:rPr lang="en-US" altLang="zh-CN"/>
              <a:t>(P308</a:t>
            </a:r>
            <a:r>
              <a:rPr lang="zh-CN" altLang="en-US"/>
              <a:t>图下方</a:t>
            </a:r>
            <a:r>
              <a:rPr lang="en-US" altLang="zh-CN"/>
              <a:t>)</a:t>
            </a:r>
            <a:r>
              <a:rPr lang="zh-CN" altLang="en-US"/>
              <a:t>，由于这两个都是高斯分布，用第二章条件高斯分布的公式套一下，其中均值是 0</a:t>
            </a:r>
            <a:endParaRPr lang="zh-CN" altLang="en-US"/>
          </a:p>
        </p:txBody>
      </p:sp>
      <p:pic>
        <p:nvPicPr>
          <p:cNvPr id="20" name="图片 19"/>
          <p:cNvPicPr>
            <a:picLocks noChangeAspect="1"/>
          </p:cNvPicPr>
          <p:nvPr/>
        </p:nvPicPr>
        <p:blipFill>
          <a:blip r:embed="rId5"/>
          <a:stretch>
            <a:fillRect/>
          </a:stretch>
        </p:blipFill>
        <p:spPr>
          <a:xfrm>
            <a:off x="3164205" y="5170170"/>
            <a:ext cx="1047750" cy="304800"/>
          </a:xfrm>
          <a:prstGeom prst="rect">
            <a:avLst/>
          </a:prstGeom>
        </p:spPr>
      </p:pic>
      <p:pic>
        <p:nvPicPr>
          <p:cNvPr id="22" name="图片 21"/>
          <p:cNvPicPr>
            <a:picLocks noChangeAspect="1"/>
          </p:cNvPicPr>
          <p:nvPr/>
        </p:nvPicPr>
        <p:blipFill>
          <a:blip r:embed="rId6"/>
          <a:stretch>
            <a:fillRect/>
          </a:stretch>
        </p:blipFill>
        <p:spPr>
          <a:xfrm>
            <a:off x="2385060" y="4537075"/>
            <a:ext cx="2818765" cy="304800"/>
          </a:xfrm>
          <a:prstGeom prst="rect">
            <a:avLst/>
          </a:prstGeom>
        </p:spPr>
      </p:pic>
      <p:pic>
        <p:nvPicPr>
          <p:cNvPr id="3" name="图片 2"/>
          <p:cNvPicPr>
            <a:picLocks noChangeAspect="1"/>
          </p:cNvPicPr>
          <p:nvPr/>
        </p:nvPicPr>
        <p:blipFill>
          <a:blip r:embed="rId7"/>
          <a:stretch>
            <a:fillRect/>
          </a:stretch>
        </p:blipFill>
        <p:spPr>
          <a:xfrm>
            <a:off x="3270250" y="3894455"/>
            <a:ext cx="2694940" cy="276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pic>
        <p:nvPicPr>
          <p:cNvPr id="21" name="图片 20"/>
          <p:cNvPicPr>
            <a:picLocks noChangeAspect="1"/>
          </p:cNvPicPr>
          <p:nvPr/>
        </p:nvPicPr>
        <p:blipFill>
          <a:blip r:embed="rId2"/>
          <a:stretch>
            <a:fillRect/>
          </a:stretch>
        </p:blipFill>
        <p:spPr>
          <a:xfrm>
            <a:off x="611505" y="621030"/>
            <a:ext cx="7600315" cy="1533525"/>
          </a:xfrm>
          <a:prstGeom prst="rect">
            <a:avLst/>
          </a:prstGeom>
        </p:spPr>
      </p:pic>
      <p:sp>
        <p:nvSpPr>
          <p:cNvPr id="6" name="文本框 5"/>
          <p:cNvSpPr txBox="1"/>
          <p:nvPr/>
        </p:nvSpPr>
        <p:spPr>
          <a:xfrm>
            <a:off x="611505" y="2349500"/>
            <a:ext cx="4794250" cy="368300"/>
          </a:xfrm>
          <a:prstGeom prst="rect">
            <a:avLst/>
          </a:prstGeom>
          <a:noFill/>
        </p:spPr>
        <p:txBody>
          <a:bodyPr wrap="square" rtlCol="0">
            <a:spAutoFit/>
          </a:bodyPr>
          <a:p>
            <a:r>
              <a:rPr lang="zh-CN" altLang="en-US"/>
              <a:t>就会得出                    的均值和方差</a:t>
            </a:r>
            <a:endParaRPr lang="zh-CN" altLang="en-US"/>
          </a:p>
        </p:txBody>
      </p:sp>
      <p:pic>
        <p:nvPicPr>
          <p:cNvPr id="7" name="图片 6"/>
          <p:cNvPicPr>
            <a:picLocks noChangeAspect="1"/>
          </p:cNvPicPr>
          <p:nvPr/>
        </p:nvPicPr>
        <p:blipFill>
          <a:blip r:embed="rId3"/>
          <a:stretch>
            <a:fillRect/>
          </a:stretch>
        </p:blipFill>
        <p:spPr>
          <a:xfrm>
            <a:off x="1619885" y="2348865"/>
            <a:ext cx="1000125" cy="400050"/>
          </a:xfrm>
          <a:prstGeom prst="rect">
            <a:avLst/>
          </a:prstGeom>
        </p:spPr>
      </p:pic>
      <p:pic>
        <p:nvPicPr>
          <p:cNvPr id="8" name="图片 7"/>
          <p:cNvPicPr>
            <a:picLocks noChangeAspect="1"/>
          </p:cNvPicPr>
          <p:nvPr/>
        </p:nvPicPr>
        <p:blipFill>
          <a:blip r:embed="rId4"/>
          <a:stretch>
            <a:fillRect/>
          </a:stretch>
        </p:blipFill>
        <p:spPr>
          <a:xfrm>
            <a:off x="1043940" y="2924810"/>
            <a:ext cx="6876415" cy="1228725"/>
          </a:xfrm>
          <a:prstGeom prst="rect">
            <a:avLst/>
          </a:prstGeom>
        </p:spPr>
      </p:pic>
      <p:pic>
        <p:nvPicPr>
          <p:cNvPr id="9" name="图片 8"/>
          <p:cNvPicPr>
            <a:picLocks noChangeAspect="1"/>
          </p:cNvPicPr>
          <p:nvPr/>
        </p:nvPicPr>
        <p:blipFill>
          <a:blip r:embed="rId5"/>
          <a:stretch>
            <a:fillRect/>
          </a:stretch>
        </p:blipFill>
        <p:spPr>
          <a:xfrm>
            <a:off x="1188085" y="4869180"/>
            <a:ext cx="5733415" cy="295275"/>
          </a:xfrm>
          <a:prstGeom prst="rect">
            <a:avLst/>
          </a:prstGeom>
        </p:spPr>
      </p:pic>
      <p:pic>
        <p:nvPicPr>
          <p:cNvPr id="10" name="图片 9"/>
          <p:cNvPicPr>
            <a:picLocks noChangeAspect="1"/>
          </p:cNvPicPr>
          <p:nvPr/>
        </p:nvPicPr>
        <p:blipFill>
          <a:blip r:embed="rId6"/>
          <a:stretch>
            <a:fillRect/>
          </a:stretch>
        </p:blipFill>
        <p:spPr>
          <a:xfrm>
            <a:off x="1043940" y="5229225"/>
            <a:ext cx="5933440" cy="685800"/>
          </a:xfrm>
          <a:prstGeom prst="rect">
            <a:avLst/>
          </a:prstGeom>
        </p:spPr>
      </p:pic>
      <p:sp>
        <p:nvSpPr>
          <p:cNvPr id="11" name="文本框 10"/>
          <p:cNvSpPr txBox="1"/>
          <p:nvPr/>
        </p:nvSpPr>
        <p:spPr>
          <a:xfrm>
            <a:off x="828040" y="4293235"/>
            <a:ext cx="7235190" cy="368300"/>
          </a:xfrm>
          <a:prstGeom prst="rect">
            <a:avLst/>
          </a:prstGeom>
          <a:noFill/>
        </p:spPr>
        <p:txBody>
          <a:bodyPr wrap="square" rtlCol="0">
            <a:spAutoFit/>
          </a:bodyPr>
          <a:p>
            <a:r>
              <a:rPr lang="zh-CN" altLang="en-US"/>
              <a:t>可以看出均值和方差都是         的函数，我们做预测时用均值就行了</a:t>
            </a:r>
            <a:endParaRPr lang="zh-CN" altLang="en-US"/>
          </a:p>
        </p:txBody>
      </p:sp>
      <p:pic>
        <p:nvPicPr>
          <p:cNvPr id="13" name="图片 12"/>
          <p:cNvPicPr>
            <a:picLocks noChangeAspect="1"/>
          </p:cNvPicPr>
          <p:nvPr/>
        </p:nvPicPr>
        <p:blipFill>
          <a:blip r:embed="rId7"/>
          <a:stretch>
            <a:fillRect/>
          </a:stretch>
        </p:blipFill>
        <p:spPr>
          <a:xfrm>
            <a:off x="3420110" y="4293235"/>
            <a:ext cx="476250" cy="276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6" name="文本框 5"/>
          <p:cNvSpPr txBox="1"/>
          <p:nvPr/>
        </p:nvSpPr>
        <p:spPr>
          <a:xfrm>
            <a:off x="611505" y="1196975"/>
            <a:ext cx="8085455" cy="1737360"/>
          </a:xfrm>
          <a:prstGeom prst="rect">
            <a:avLst/>
          </a:prstGeom>
          <a:noFill/>
        </p:spPr>
        <p:txBody>
          <a:bodyPr wrap="square" rtlCol="0">
            <a:spAutoFit/>
          </a:bodyPr>
          <a:p>
            <a:r>
              <a:rPr lang="zh-CN" altLang="en-US"/>
              <a:t>高斯回归最后一个问题就是高斯过程是由它的协方差矩阵完全决定，我们</a:t>
            </a:r>
            <a:r>
              <a:rPr lang="zh-CN" altLang="en-US">
                <a:solidFill>
                  <a:srgbClr val="FF0000"/>
                </a:solidFill>
              </a:rPr>
              <a:t>如何学习矩阵里的超参数呢</a:t>
            </a:r>
            <a:r>
              <a:rPr lang="zh-CN" altLang="en-US"/>
              <a:t>？这包括我们刚刚提到的以及噪音里的参数。</a:t>
            </a:r>
            <a:r>
              <a:rPr lang="zh-CN" altLang="en-US">
                <a:sym typeface="+mn-ea"/>
              </a:rPr>
              <a:t>核函数里面的参数</a:t>
            </a:r>
            <a:endParaRPr lang="zh-CN" altLang="en-US"/>
          </a:p>
          <a:p>
            <a:endParaRPr lang="zh-CN" altLang="en-US"/>
          </a:p>
          <a:p>
            <a:r>
              <a:rPr lang="zh-CN" altLang="en-US"/>
              <a:t>学习超参数的⽅法基于计算似然函数 p(</a:t>
            </a:r>
            <a:r>
              <a:rPr lang="zh-CN" altLang="en-US" b="1"/>
              <a:t>t</a:t>
            </a:r>
            <a:r>
              <a:rPr lang="zh-CN" altLang="en-US"/>
              <a:t>|</a:t>
            </a:r>
            <a:r>
              <a:rPr lang="zh-CN" altLang="en-US" b="1"/>
              <a:t>θ</a:t>
            </a:r>
            <a:r>
              <a:rPr lang="zh-CN" altLang="en-US"/>
              <a:t>) ，其中</a:t>
            </a:r>
            <a:r>
              <a:rPr lang="zh-CN" altLang="en-US" b="1"/>
              <a:t>θ</a:t>
            </a:r>
            <a:r>
              <a:rPr lang="zh-CN" altLang="en-US"/>
              <a:t>表⽰⾼斯过程模型的超参数。利用最⼤化似然函数的⽅法进⾏θ的点估计：</a:t>
            </a:r>
            <a:endParaRPr lang="zh-CN" altLang="en-US"/>
          </a:p>
        </p:txBody>
      </p:sp>
      <p:pic>
        <p:nvPicPr>
          <p:cNvPr id="8" name="图片 7"/>
          <p:cNvPicPr>
            <a:picLocks noChangeAspect="1"/>
          </p:cNvPicPr>
          <p:nvPr/>
        </p:nvPicPr>
        <p:blipFill>
          <a:blip r:embed="rId2"/>
          <a:stretch>
            <a:fillRect/>
          </a:stretch>
        </p:blipFill>
        <p:spPr>
          <a:xfrm>
            <a:off x="1115695" y="2997200"/>
            <a:ext cx="6781165" cy="571500"/>
          </a:xfrm>
          <a:prstGeom prst="rect">
            <a:avLst/>
          </a:prstGeom>
        </p:spPr>
      </p:pic>
      <p:sp>
        <p:nvSpPr>
          <p:cNvPr id="12" name="文本框 11"/>
          <p:cNvSpPr txBox="1"/>
          <p:nvPr/>
        </p:nvSpPr>
        <p:spPr>
          <a:xfrm>
            <a:off x="2602865" y="631190"/>
            <a:ext cx="4555490" cy="460375"/>
          </a:xfrm>
          <a:prstGeom prst="rect">
            <a:avLst/>
          </a:prstGeom>
          <a:noFill/>
        </p:spPr>
        <p:txBody>
          <a:bodyPr wrap="square" rtlCol="0">
            <a:spAutoFit/>
          </a:bodyPr>
          <a:p>
            <a:r>
              <a:rPr lang="en-US" altLang="zh-CN" sz="2400"/>
              <a:t>6.4.3 </a:t>
            </a:r>
            <a:r>
              <a:rPr lang="zh-CN" altLang="en-US" sz="2400"/>
              <a:t>学习超参数</a:t>
            </a:r>
            <a:endParaRPr lang="zh-CN" altLang="en-US" sz="2400"/>
          </a:p>
        </p:txBody>
      </p:sp>
      <p:pic>
        <p:nvPicPr>
          <p:cNvPr id="3" name="图片 2"/>
          <p:cNvPicPr>
            <a:picLocks noChangeAspect="1"/>
          </p:cNvPicPr>
          <p:nvPr/>
        </p:nvPicPr>
        <p:blipFill>
          <a:blip r:embed="rId3"/>
          <a:stretch>
            <a:fillRect/>
          </a:stretch>
        </p:blipFill>
        <p:spPr>
          <a:xfrm>
            <a:off x="792480" y="4102735"/>
            <a:ext cx="7076440" cy="2352675"/>
          </a:xfrm>
          <a:prstGeom prst="rect">
            <a:avLst/>
          </a:prstGeom>
        </p:spPr>
      </p:pic>
      <p:sp>
        <p:nvSpPr>
          <p:cNvPr id="13" name="文本框 12"/>
          <p:cNvSpPr txBox="1"/>
          <p:nvPr/>
        </p:nvSpPr>
        <p:spPr>
          <a:xfrm>
            <a:off x="611505" y="3734435"/>
            <a:ext cx="4584700" cy="368300"/>
          </a:xfrm>
          <a:prstGeom prst="rect">
            <a:avLst/>
          </a:prstGeom>
          <a:noFill/>
        </p:spPr>
        <p:txBody>
          <a:bodyPr wrap="square" rtlCol="0">
            <a:spAutoFit/>
          </a:bodyPr>
          <a:p>
            <a:r>
              <a:rPr lang="zh-CN" altLang="en-US"/>
              <a:t>根据</a:t>
            </a:r>
            <a:r>
              <a:rPr lang="en-US" altLang="zh-CN"/>
              <a:t>C.21</a:t>
            </a:r>
            <a:r>
              <a:rPr lang="zh-CN" altLang="en-US"/>
              <a:t>和</a:t>
            </a:r>
            <a:r>
              <a:rPr lang="en-US" altLang="zh-CN"/>
              <a:t>C.22</a:t>
            </a:r>
            <a:r>
              <a:rPr lang="zh-CN" altLang="en-US"/>
              <a:t>对</a:t>
            </a:r>
            <a:r>
              <a:rPr lang="en-US" altLang="zh-CN"/>
              <a:t>6.69</a:t>
            </a:r>
            <a:r>
              <a:rPr lang="zh-CN" altLang="en-US"/>
              <a:t>进行处理</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pic>
        <p:nvPicPr>
          <p:cNvPr id="10" name="图片 9"/>
          <p:cNvPicPr>
            <a:picLocks noChangeAspect="1"/>
          </p:cNvPicPr>
          <p:nvPr/>
        </p:nvPicPr>
        <p:blipFill>
          <a:blip r:embed="rId2"/>
          <a:stretch>
            <a:fillRect/>
          </a:stretch>
        </p:blipFill>
        <p:spPr>
          <a:xfrm>
            <a:off x="1203325" y="1775460"/>
            <a:ext cx="7333615" cy="752475"/>
          </a:xfrm>
          <a:prstGeom prst="rect">
            <a:avLst/>
          </a:prstGeom>
        </p:spPr>
      </p:pic>
      <p:sp>
        <p:nvSpPr>
          <p:cNvPr id="11" name="文本框 10"/>
          <p:cNvSpPr txBox="1"/>
          <p:nvPr/>
        </p:nvSpPr>
        <p:spPr>
          <a:xfrm>
            <a:off x="899795" y="2745105"/>
            <a:ext cx="6849110" cy="365760"/>
          </a:xfrm>
          <a:prstGeom prst="rect">
            <a:avLst/>
          </a:prstGeom>
          <a:noFill/>
        </p:spPr>
        <p:txBody>
          <a:bodyPr wrap="square" rtlCol="0">
            <a:spAutoFit/>
          </a:bodyPr>
          <a:p>
            <a:r>
              <a:rPr lang="zh-CN" altLang="en-US"/>
              <a:t>到这里，用高斯过程做回归就结束了</a:t>
            </a:r>
            <a:endParaRPr lang="zh-CN" altLang="en-US"/>
          </a:p>
        </p:txBody>
      </p:sp>
      <p:sp>
        <p:nvSpPr>
          <p:cNvPr id="3" name="文本框 2"/>
          <p:cNvSpPr txBox="1"/>
          <p:nvPr/>
        </p:nvSpPr>
        <p:spPr>
          <a:xfrm>
            <a:off x="821055" y="1212215"/>
            <a:ext cx="4976495" cy="365760"/>
          </a:xfrm>
          <a:prstGeom prst="rect">
            <a:avLst/>
          </a:prstGeom>
          <a:noFill/>
        </p:spPr>
        <p:txBody>
          <a:bodyPr wrap="square" rtlCol="0">
            <a:spAutoFit/>
          </a:bodyPr>
          <a:p>
            <a:r>
              <a:rPr lang="zh-CN" altLang="en-US"/>
              <a:t>求最优解时可用共轭梯度等法，梯度：</a:t>
            </a:r>
            <a:endParaRPr lang="zh-CN" altLang="en-US"/>
          </a:p>
        </p:txBody>
      </p:sp>
      <p:sp>
        <p:nvSpPr>
          <p:cNvPr id="13" name="文本框 12"/>
          <p:cNvSpPr txBox="1"/>
          <p:nvPr/>
        </p:nvSpPr>
        <p:spPr>
          <a:xfrm>
            <a:off x="722630" y="3244850"/>
            <a:ext cx="6998970" cy="642620"/>
          </a:xfrm>
          <a:prstGeom prst="rect">
            <a:avLst/>
          </a:prstGeom>
          <a:noFill/>
        </p:spPr>
        <p:txBody>
          <a:bodyPr wrap="square" rtlCol="0">
            <a:spAutoFit/>
          </a:bodyPr>
          <a:p>
            <a:r>
              <a:rPr lang="zh-CN" altLang="en-US"/>
              <a:t>注意：</a:t>
            </a:r>
            <a:r>
              <a:rPr lang="en-US" altLang="zh-CN"/>
              <a:t>lnp(</a:t>
            </a:r>
            <a:r>
              <a:rPr lang="en-US" altLang="zh-CN" b="1"/>
              <a:t>t</a:t>
            </a:r>
            <a:r>
              <a:rPr lang="en-US" altLang="zh-CN"/>
              <a:t>|</a:t>
            </a:r>
            <a:r>
              <a:rPr lang="en-US" altLang="zh-CN" b="1">
                <a:cs typeface="Arial" panose="020B0604020202020204" pitchFamily="34" charset="0"/>
              </a:rPr>
              <a:t>θ</a:t>
            </a:r>
            <a:r>
              <a:rPr lang="en-US" altLang="zh-CN"/>
              <a:t>)</a:t>
            </a:r>
            <a:r>
              <a:rPr lang="zh-CN" altLang="en-US"/>
              <a:t>通常是一个凸函数，因此它有多个极大值点。令</a:t>
            </a:r>
            <a:r>
              <a:rPr lang="en-US" altLang="zh-CN"/>
              <a:t>6.70</a:t>
            </a:r>
            <a:r>
              <a:rPr lang="zh-CN" altLang="en-US"/>
              <a:t>等于</a:t>
            </a:r>
            <a:r>
              <a:rPr lang="en-US" altLang="zh-CN"/>
              <a:t>0</a:t>
            </a:r>
            <a:r>
              <a:rPr lang="zh-CN" altLang="en-US"/>
              <a:t>，就可以求出参数</a:t>
            </a:r>
            <a:r>
              <a:rPr lang="zh-CN" altLang="en-US">
                <a:cs typeface="Arial" panose="020B0604020202020204" pitchFamily="34" charset="0"/>
              </a:rPr>
              <a:t>θ的值</a:t>
            </a:r>
            <a:endParaRPr lang="en-US" altLang="zh-CN">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6" name="文本框 5"/>
          <p:cNvSpPr txBox="1"/>
          <p:nvPr/>
        </p:nvSpPr>
        <p:spPr>
          <a:xfrm>
            <a:off x="2390140" y="817245"/>
            <a:ext cx="5331460" cy="457200"/>
          </a:xfrm>
          <a:prstGeom prst="rect">
            <a:avLst/>
          </a:prstGeom>
          <a:noFill/>
        </p:spPr>
        <p:txBody>
          <a:bodyPr wrap="square" rtlCol="0">
            <a:spAutoFit/>
          </a:bodyPr>
          <a:p>
            <a:r>
              <a:rPr lang="en-US" altLang="zh-CN" sz="2400">
                <a:latin typeface="+mn-ea"/>
              </a:rPr>
              <a:t>6.4.4  </a:t>
            </a:r>
            <a:r>
              <a:rPr lang="zh-CN" altLang="en-US" sz="2400">
                <a:latin typeface="+mn-ea"/>
              </a:rPr>
              <a:t>自动相关性确定</a:t>
            </a:r>
            <a:endParaRPr lang="zh-CN" altLang="en-US" sz="2400">
              <a:latin typeface="+mn-ea"/>
            </a:endParaRPr>
          </a:p>
        </p:txBody>
      </p:sp>
      <p:sp>
        <p:nvSpPr>
          <p:cNvPr id="7" name="文本框 6"/>
          <p:cNvSpPr txBox="1"/>
          <p:nvPr/>
        </p:nvSpPr>
        <p:spPr>
          <a:xfrm>
            <a:off x="833120" y="1529715"/>
            <a:ext cx="7924800" cy="368300"/>
          </a:xfrm>
          <a:prstGeom prst="rect">
            <a:avLst/>
          </a:prstGeom>
          <a:noFill/>
        </p:spPr>
        <p:txBody>
          <a:bodyPr wrap="square" rtlCol="0">
            <a:spAutoFit/>
          </a:bodyPr>
          <a:p>
            <a:r>
              <a:rPr lang="zh-CN" altLang="en-US">
                <a:latin typeface="+mn-ea"/>
              </a:rPr>
              <a:t>Automatic relevance determination 简称</a:t>
            </a:r>
            <a:r>
              <a:rPr lang="en-US" altLang="zh-CN">
                <a:latin typeface="+mn-ea"/>
              </a:rPr>
              <a:t>ARD</a:t>
            </a:r>
            <a:r>
              <a:rPr lang="en-US" altLang="zh-CN"/>
              <a:t>     </a:t>
            </a:r>
            <a:endParaRPr lang="en-US" altLang="zh-CN"/>
          </a:p>
        </p:txBody>
      </p:sp>
      <p:sp>
        <p:nvSpPr>
          <p:cNvPr id="8" name="文本框 7"/>
          <p:cNvSpPr txBox="1"/>
          <p:nvPr/>
        </p:nvSpPr>
        <p:spPr>
          <a:xfrm>
            <a:off x="833120" y="2751455"/>
            <a:ext cx="7477760" cy="640080"/>
          </a:xfrm>
          <a:prstGeom prst="rect">
            <a:avLst/>
          </a:prstGeom>
          <a:noFill/>
        </p:spPr>
        <p:txBody>
          <a:bodyPr wrap="square" rtlCol="0">
            <a:spAutoFit/>
          </a:bodyPr>
          <a:p>
            <a:r>
              <a:rPr lang="en-US" altLang="zh-CN"/>
              <a:t>通过最⼤似然⽅法进⾏的参数最优化，能够将不同</a:t>
            </a:r>
            <a:r>
              <a:rPr lang="en-US" altLang="zh-CN">
                <a:solidFill>
                  <a:schemeClr val="tx2"/>
                </a:solidFill>
              </a:rPr>
              <a:t>输⼊</a:t>
            </a:r>
            <a:r>
              <a:rPr lang="en-US" altLang="zh-CN"/>
              <a:t>的相对重要性从数据中推断出来</a:t>
            </a:r>
            <a:r>
              <a:rPr lang="zh-CN" altLang="en-US"/>
              <a:t>，这就是高斯过程</a:t>
            </a:r>
            <a:r>
              <a:rPr lang="en-US" altLang="zh-CN"/>
              <a:t>ARD</a:t>
            </a:r>
            <a:r>
              <a:rPr lang="zh-CN" altLang="en-US"/>
              <a:t>的一个例子。</a:t>
            </a:r>
            <a:endParaRPr lang="zh-CN" altLang="en-US"/>
          </a:p>
        </p:txBody>
      </p:sp>
      <p:sp>
        <p:nvSpPr>
          <p:cNvPr id="12" name="文本框 11"/>
          <p:cNvSpPr txBox="1"/>
          <p:nvPr/>
        </p:nvSpPr>
        <p:spPr>
          <a:xfrm>
            <a:off x="833120" y="2003425"/>
            <a:ext cx="7145655" cy="642620"/>
          </a:xfrm>
          <a:prstGeom prst="rect">
            <a:avLst/>
          </a:prstGeom>
          <a:noFill/>
        </p:spPr>
        <p:txBody>
          <a:bodyPr wrap="square" rtlCol="0">
            <a:spAutoFit/>
          </a:bodyPr>
          <a:p>
            <a:r>
              <a:rPr lang="zh-CN" altLang="en-US"/>
              <a:t>在</a:t>
            </a:r>
            <a:r>
              <a:rPr lang="en-US" altLang="zh-CN"/>
              <a:t>6.4.3</a:t>
            </a:r>
            <a:r>
              <a:rPr lang="zh-CN" altLang="en-US"/>
              <a:t>节，我们看到通过为每个输⼊变量整合⼀个单独的参数，我们看到最⼤似然⽅法如何被⽤于确定⾼斯过程中的长度缩放参数的值。</a:t>
            </a:r>
            <a:endParaRPr lang="zh-CN" altLang="en-US"/>
          </a:p>
        </p:txBody>
      </p:sp>
      <p:sp>
        <p:nvSpPr>
          <p:cNvPr id="14" name="文本框 13"/>
          <p:cNvSpPr txBox="1"/>
          <p:nvPr/>
        </p:nvSpPr>
        <p:spPr>
          <a:xfrm>
            <a:off x="845820" y="3586480"/>
            <a:ext cx="7326630" cy="368300"/>
          </a:xfrm>
          <a:prstGeom prst="rect">
            <a:avLst/>
          </a:prstGeom>
          <a:noFill/>
        </p:spPr>
        <p:txBody>
          <a:bodyPr wrap="square" rtlCol="0">
            <a:spAutoFit/>
          </a:bodyPr>
          <a:p>
            <a:r>
              <a:rPr lang="zh-CN" altLang="en-US"/>
              <a:t>对于二维输入空间</a:t>
            </a:r>
            <a:r>
              <a:rPr lang="en-US" altLang="zh-CN" b="1"/>
              <a:t>x </a:t>
            </a:r>
            <a:r>
              <a:rPr lang="en-US" altLang="zh-CN"/>
              <a:t>= (x1,x2),有⼀个下⾯形式的核函数</a:t>
            </a:r>
            <a:endParaRPr lang="en-US" altLang="zh-CN"/>
          </a:p>
        </p:txBody>
      </p:sp>
      <p:pic>
        <p:nvPicPr>
          <p:cNvPr id="15" name="图片 14"/>
          <p:cNvPicPr>
            <a:picLocks noChangeAspect="1"/>
          </p:cNvPicPr>
          <p:nvPr/>
        </p:nvPicPr>
        <p:blipFill>
          <a:blip r:embed="rId2"/>
          <a:stretch>
            <a:fillRect/>
          </a:stretch>
        </p:blipFill>
        <p:spPr>
          <a:xfrm>
            <a:off x="1186815" y="4084320"/>
            <a:ext cx="6438265" cy="933450"/>
          </a:xfrm>
          <a:prstGeom prst="rect">
            <a:avLst/>
          </a:prstGeom>
        </p:spPr>
      </p:pic>
      <p:sp>
        <p:nvSpPr>
          <p:cNvPr id="19" name="文本框 18"/>
          <p:cNvSpPr txBox="1"/>
          <p:nvPr/>
        </p:nvSpPr>
        <p:spPr>
          <a:xfrm>
            <a:off x="594995" y="5519420"/>
            <a:ext cx="6750685" cy="368300"/>
          </a:xfrm>
          <a:prstGeom prst="rect">
            <a:avLst/>
          </a:prstGeom>
          <a:noFill/>
        </p:spPr>
        <p:txBody>
          <a:bodyPr wrap="square" rtlCol="0">
            <a:spAutoFit/>
          </a:bodyPr>
          <a:p>
            <a:r>
              <a:rPr lang="zh-CN" altLang="en-US"/>
              <a:t>下面举例说明，取不同的参数</a:t>
            </a:r>
            <a:r>
              <a:rPr lang="zh-CN" altLang="en-US">
                <a:cs typeface="Arial" panose="020B0604020202020204" pitchFamily="34" charset="0"/>
              </a:rPr>
              <a:t>η</a:t>
            </a:r>
            <a:r>
              <a:rPr lang="en-US" altLang="zh-CN">
                <a:cs typeface="Arial" panose="020B0604020202020204" pitchFamily="34" charset="0"/>
              </a:rPr>
              <a:t>i,</a:t>
            </a:r>
            <a:r>
              <a:rPr lang="zh-CN" altLang="en-US">
                <a:cs typeface="Arial" panose="020B0604020202020204" pitchFamily="34" charset="0"/>
              </a:rPr>
              <a:t>对输入的敏感性的影响</a:t>
            </a:r>
            <a:endParaRPr lang="zh-CN" altLang="en-US">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17" name="文本框 16"/>
          <p:cNvSpPr txBox="1"/>
          <p:nvPr/>
        </p:nvSpPr>
        <p:spPr>
          <a:xfrm>
            <a:off x="541020" y="534035"/>
            <a:ext cx="7180580" cy="368300"/>
          </a:xfrm>
          <a:prstGeom prst="rect">
            <a:avLst/>
          </a:prstGeom>
          <a:noFill/>
        </p:spPr>
        <p:txBody>
          <a:bodyPr wrap="square" rtlCol="0">
            <a:spAutoFit/>
          </a:bodyPr>
          <a:p>
            <a:r>
              <a:rPr lang="zh-CN" altLang="en-US"/>
              <a:t>左图对应</a:t>
            </a:r>
            <a:r>
              <a:rPr lang="zh-CN" altLang="en-US">
                <a:cs typeface="Arial" panose="020B0604020202020204" pitchFamily="34" charset="0"/>
              </a:rPr>
              <a:t>η</a:t>
            </a:r>
            <a:r>
              <a:rPr lang="en-US" altLang="zh-CN">
                <a:cs typeface="Arial" panose="020B0604020202020204" pitchFamily="34" charset="0"/>
              </a:rPr>
              <a:t>1 = η2 = 1</a:t>
            </a:r>
            <a:r>
              <a:rPr lang="zh-CN" altLang="en-US">
                <a:cs typeface="Arial" panose="020B0604020202020204" pitchFamily="34" charset="0"/>
              </a:rPr>
              <a:t>， 右图对应</a:t>
            </a:r>
            <a:r>
              <a:rPr lang="zh-CN" altLang="en-US">
                <a:cs typeface="Arial" panose="020B0604020202020204" pitchFamily="34" charset="0"/>
                <a:sym typeface="+mn-ea"/>
              </a:rPr>
              <a:t>η</a:t>
            </a:r>
            <a:r>
              <a:rPr lang="en-US" altLang="zh-CN">
                <a:cs typeface="Arial" panose="020B0604020202020204" pitchFamily="34" charset="0"/>
                <a:sym typeface="+mn-ea"/>
              </a:rPr>
              <a:t>1 = 1</a:t>
            </a:r>
            <a:r>
              <a:rPr lang="zh-CN" altLang="en-US">
                <a:cs typeface="Arial" panose="020B0604020202020204" pitchFamily="34" charset="0"/>
                <a:sym typeface="+mn-ea"/>
              </a:rPr>
              <a:t>，</a:t>
            </a:r>
            <a:r>
              <a:rPr lang="en-US" altLang="zh-CN">
                <a:cs typeface="Arial" panose="020B0604020202020204" pitchFamily="34" charset="0"/>
                <a:sym typeface="+mn-ea"/>
              </a:rPr>
              <a:t>η2 = 0</a:t>
            </a:r>
            <a:r>
              <a:rPr lang="zh-CN" altLang="en-US">
                <a:cs typeface="Arial" panose="020B0604020202020204" pitchFamily="34" charset="0"/>
                <a:sym typeface="+mn-ea"/>
              </a:rPr>
              <a:t>，其核函数为6</a:t>
            </a:r>
            <a:r>
              <a:rPr lang="en-US" altLang="zh-CN">
                <a:cs typeface="Arial" panose="020B0604020202020204" pitchFamily="34" charset="0"/>
                <a:sym typeface="+mn-ea"/>
              </a:rPr>
              <a:t>.71</a:t>
            </a:r>
            <a:endParaRPr lang="en-US" altLang="zh-CN">
              <a:cs typeface="Arial" panose="020B0604020202020204" pitchFamily="34" charset="0"/>
              <a:sym typeface="+mn-ea"/>
            </a:endParaRPr>
          </a:p>
        </p:txBody>
      </p:sp>
      <p:pic>
        <p:nvPicPr>
          <p:cNvPr id="9" name="图片 8"/>
          <p:cNvPicPr>
            <a:picLocks noChangeAspect="1"/>
          </p:cNvPicPr>
          <p:nvPr/>
        </p:nvPicPr>
        <p:blipFill>
          <a:blip r:embed="rId2"/>
          <a:stretch>
            <a:fillRect/>
          </a:stretch>
        </p:blipFill>
        <p:spPr>
          <a:xfrm>
            <a:off x="1647825" y="1021080"/>
            <a:ext cx="4869180" cy="2473960"/>
          </a:xfrm>
          <a:prstGeom prst="rect">
            <a:avLst/>
          </a:prstGeom>
        </p:spPr>
      </p:pic>
      <p:sp>
        <p:nvSpPr>
          <p:cNvPr id="12" name="文本框 11"/>
          <p:cNvSpPr txBox="1"/>
          <p:nvPr/>
        </p:nvSpPr>
        <p:spPr>
          <a:xfrm>
            <a:off x="541020" y="3574415"/>
            <a:ext cx="6485255" cy="368300"/>
          </a:xfrm>
          <a:prstGeom prst="rect">
            <a:avLst/>
          </a:prstGeom>
          <a:noFill/>
        </p:spPr>
        <p:txBody>
          <a:bodyPr wrap="none" rtlCol="0" anchor="t">
            <a:spAutoFit/>
          </a:bodyPr>
          <a:p>
            <a:r>
              <a:rPr lang="zh-CN" altLang="en-US">
                <a:sym typeface="+mn-ea"/>
              </a:rPr>
              <a:t>随着特定的ηi的减⼩，函数逐渐对对应的输⼊变量 x i 不敏感。</a:t>
            </a:r>
            <a:endParaRPr lang="zh-CN" altLang="en-US"/>
          </a:p>
        </p:txBody>
      </p:sp>
      <p:sp>
        <p:nvSpPr>
          <p:cNvPr id="16" name="文本框 15"/>
          <p:cNvSpPr txBox="1"/>
          <p:nvPr/>
        </p:nvSpPr>
        <p:spPr>
          <a:xfrm>
            <a:off x="457200" y="4105275"/>
            <a:ext cx="7713980" cy="368300"/>
          </a:xfrm>
          <a:prstGeom prst="rect">
            <a:avLst/>
          </a:prstGeom>
          <a:noFill/>
        </p:spPr>
        <p:txBody>
          <a:bodyPr wrap="square" rtlCol="0">
            <a:spAutoFit/>
          </a:bodyPr>
          <a:p>
            <a:r>
              <a:rPr lang="zh-CN" altLang="en-US"/>
              <a:t>把</a:t>
            </a:r>
            <a:r>
              <a:rPr lang="en-US" altLang="zh-CN"/>
              <a:t>ARD</a:t>
            </a:r>
            <a:r>
              <a:rPr lang="zh-CN" altLang="en-US"/>
              <a:t>框架整合到指数</a:t>
            </a:r>
            <a:r>
              <a:rPr lang="en-US" altLang="zh-CN"/>
              <a:t>--</a:t>
            </a:r>
            <a:r>
              <a:rPr lang="zh-CN" altLang="en-US"/>
              <a:t>二次型核函数</a:t>
            </a:r>
            <a:r>
              <a:rPr lang="en-US" altLang="zh-CN"/>
              <a:t>(6.63)</a:t>
            </a:r>
            <a:r>
              <a:rPr lang="zh-CN" altLang="en-US"/>
              <a:t>里面，形式如下</a:t>
            </a:r>
            <a:endParaRPr lang="zh-CN" altLang="en-US"/>
          </a:p>
        </p:txBody>
      </p:sp>
      <p:pic>
        <p:nvPicPr>
          <p:cNvPr id="18" name="图片 17"/>
          <p:cNvPicPr>
            <a:picLocks noChangeAspect="1"/>
          </p:cNvPicPr>
          <p:nvPr/>
        </p:nvPicPr>
        <p:blipFill>
          <a:blip r:embed="rId3"/>
          <a:stretch>
            <a:fillRect/>
          </a:stretch>
        </p:blipFill>
        <p:spPr>
          <a:xfrm>
            <a:off x="1082675" y="4601210"/>
            <a:ext cx="7466965" cy="790575"/>
          </a:xfrm>
          <a:prstGeom prst="rect">
            <a:avLst/>
          </a:prstGeom>
        </p:spPr>
      </p:pic>
      <p:sp>
        <p:nvSpPr>
          <p:cNvPr id="19" name="文本框 18"/>
          <p:cNvSpPr txBox="1"/>
          <p:nvPr/>
        </p:nvSpPr>
        <p:spPr>
          <a:xfrm>
            <a:off x="594995" y="5591175"/>
            <a:ext cx="5993130" cy="368300"/>
          </a:xfrm>
          <a:prstGeom prst="rect">
            <a:avLst/>
          </a:prstGeom>
          <a:noFill/>
        </p:spPr>
        <p:txBody>
          <a:bodyPr wrap="square" rtlCol="0">
            <a:spAutoFit/>
          </a:bodyPr>
          <a:p>
            <a:r>
              <a:rPr lang="en-US" altLang="zh-CN"/>
              <a:t>D</a:t>
            </a:r>
            <a:r>
              <a:rPr lang="zh-CN" altLang="en-US"/>
              <a:t>是输入空间维度</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725420" y="2208530"/>
            <a:ext cx="8229600" cy="990600"/>
          </a:xfrm>
        </p:spPr>
        <p:txBody>
          <a:bodyPr>
            <a:noAutofit/>
          </a:bodyPr>
          <a:p>
            <a:r>
              <a:rPr lang="zh-CN" altLang="en-US" sz="8000"/>
              <a:t>谢谢！</a:t>
            </a:r>
            <a:endParaRPr lang="zh-CN" altLang="en-US" sz="8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6" name="文本框 5"/>
          <p:cNvSpPr txBox="1"/>
          <p:nvPr/>
        </p:nvSpPr>
        <p:spPr>
          <a:xfrm>
            <a:off x="1331595" y="692785"/>
            <a:ext cx="5734050" cy="518160"/>
          </a:xfrm>
          <a:prstGeom prst="rect">
            <a:avLst/>
          </a:prstGeom>
          <a:noFill/>
        </p:spPr>
        <p:txBody>
          <a:bodyPr wrap="square" rtlCol="0">
            <a:spAutoFit/>
          </a:bodyPr>
          <a:p>
            <a:r>
              <a:rPr lang="en-US" altLang="zh-CN" sz="2800">
                <a:latin typeface="楷体" panose="02010609060101010101" charset="-122"/>
                <a:ea typeface="楷体" panose="02010609060101010101" charset="-122"/>
              </a:rPr>
              <a:t>     </a:t>
            </a:r>
            <a:r>
              <a:rPr lang="en-US" altLang="zh-CN" sz="2800">
                <a:solidFill>
                  <a:schemeClr val="tx1"/>
                </a:solidFill>
                <a:latin typeface="楷体" panose="02010609060101010101" charset="-122"/>
                <a:ea typeface="楷体" panose="02010609060101010101" charset="-122"/>
              </a:rPr>
              <a:t>6.4.5 </a:t>
            </a:r>
            <a:r>
              <a:rPr lang="zh-CN" altLang="en-US" sz="2800">
                <a:solidFill>
                  <a:schemeClr val="tx1"/>
                </a:solidFill>
                <a:latin typeface="楷体" panose="02010609060101010101" charset="-122"/>
                <a:ea typeface="楷体" panose="02010609060101010101" charset="-122"/>
              </a:rPr>
              <a:t>用高斯过程做分类</a:t>
            </a:r>
            <a:endParaRPr lang="zh-CN" altLang="en-US" sz="2800">
              <a:solidFill>
                <a:schemeClr val="tx1"/>
              </a:solidFill>
              <a:latin typeface="楷体" panose="02010609060101010101" charset="-122"/>
              <a:ea typeface="楷体" panose="02010609060101010101" charset="-122"/>
            </a:endParaRPr>
          </a:p>
        </p:txBody>
      </p:sp>
      <p:sp>
        <p:nvSpPr>
          <p:cNvPr id="9" name="文本框 8"/>
          <p:cNvSpPr txBox="1"/>
          <p:nvPr/>
        </p:nvSpPr>
        <p:spPr>
          <a:xfrm>
            <a:off x="899795" y="1196975"/>
            <a:ext cx="6382385" cy="914400"/>
          </a:xfrm>
          <a:prstGeom prst="rect">
            <a:avLst/>
          </a:prstGeom>
          <a:noFill/>
        </p:spPr>
        <p:txBody>
          <a:bodyPr wrap="square" rtlCol="0">
            <a:spAutoFit/>
          </a:bodyPr>
          <a:p>
            <a:r>
              <a:rPr lang="zh-CN" altLang="en-US">
                <a:latin typeface="楷体" panose="02010609060101010101" charset="-122"/>
                <a:ea typeface="楷体" panose="02010609060101010101" charset="-122"/>
              </a:rPr>
              <a:t>有了做回归的基础，再看下如何做分类</a:t>
            </a:r>
            <a:endParaRPr lang="en-US" altLang="zh-CN">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类似逻辑回归，加个</a:t>
            </a:r>
            <a:r>
              <a:rPr lang="en-US" altLang="zh-CN">
                <a:latin typeface="楷体" panose="02010609060101010101" charset="-122"/>
                <a:ea typeface="楷体" panose="02010609060101010101" charset="-122"/>
              </a:rPr>
              <a:t>sigmoid</a:t>
            </a:r>
            <a:r>
              <a:rPr lang="zh-CN" altLang="en-US">
                <a:latin typeface="楷体" panose="02010609060101010101" charset="-122"/>
                <a:ea typeface="楷体" panose="02010609060101010101" charset="-122"/>
              </a:rPr>
              <a:t>函数</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公式</a:t>
            </a:r>
            <a:r>
              <a:rPr lang="en-US" altLang="zh-CN">
                <a:latin typeface="楷体" panose="02010609060101010101" charset="-122"/>
                <a:ea typeface="楷体" panose="02010609060101010101" charset="-122"/>
              </a:rPr>
              <a:t>4.59)</a:t>
            </a:r>
            <a:r>
              <a:rPr lang="zh-CN" altLang="en-US">
                <a:latin typeface="楷体" panose="02010609060101010101" charset="-122"/>
                <a:ea typeface="楷体" panose="02010609060101010101" charset="-122"/>
              </a:rPr>
              <a:t>就能做分类了</a:t>
            </a:r>
            <a:endParaRPr lang="zh-CN" altLang="en-US">
              <a:latin typeface="楷体" panose="02010609060101010101" charset="-122"/>
              <a:ea typeface="楷体" panose="02010609060101010101" charset="-122"/>
            </a:endParaRPr>
          </a:p>
          <a:p>
            <a:endParaRPr lang="zh-CN" altLang="en-US"/>
          </a:p>
        </p:txBody>
      </p:sp>
      <p:pic>
        <p:nvPicPr>
          <p:cNvPr id="10" name="图片 9"/>
          <p:cNvPicPr>
            <a:picLocks noChangeAspect="1"/>
          </p:cNvPicPr>
          <p:nvPr/>
        </p:nvPicPr>
        <p:blipFill>
          <a:blip r:embed="rId2"/>
          <a:stretch>
            <a:fillRect/>
          </a:stretch>
        </p:blipFill>
        <p:spPr>
          <a:xfrm>
            <a:off x="1403985" y="1844675"/>
            <a:ext cx="4447540" cy="628650"/>
          </a:xfrm>
          <a:prstGeom prst="rect">
            <a:avLst/>
          </a:prstGeom>
        </p:spPr>
      </p:pic>
      <p:pic>
        <p:nvPicPr>
          <p:cNvPr id="11" name="图片 10"/>
          <p:cNvPicPr>
            <a:picLocks noChangeAspect="1"/>
          </p:cNvPicPr>
          <p:nvPr/>
        </p:nvPicPr>
        <p:blipFill>
          <a:blip r:embed="rId3"/>
          <a:stretch>
            <a:fillRect/>
          </a:stretch>
        </p:blipFill>
        <p:spPr>
          <a:xfrm>
            <a:off x="5851525" y="1882775"/>
            <a:ext cx="1371600" cy="590550"/>
          </a:xfrm>
          <a:prstGeom prst="rect">
            <a:avLst/>
          </a:prstGeom>
        </p:spPr>
      </p:pic>
      <p:pic>
        <p:nvPicPr>
          <p:cNvPr id="12" name="图片 11"/>
          <p:cNvPicPr>
            <a:picLocks noChangeAspect="1"/>
          </p:cNvPicPr>
          <p:nvPr/>
        </p:nvPicPr>
        <p:blipFill>
          <a:blip r:embed="rId4"/>
          <a:stretch>
            <a:fillRect/>
          </a:stretch>
        </p:blipFill>
        <p:spPr>
          <a:xfrm>
            <a:off x="1721485" y="2603500"/>
            <a:ext cx="3618865" cy="333375"/>
          </a:xfrm>
          <a:prstGeom prst="rect">
            <a:avLst/>
          </a:prstGeom>
        </p:spPr>
      </p:pic>
      <p:sp>
        <p:nvSpPr>
          <p:cNvPr id="19" name="对角圆角矩形 18"/>
          <p:cNvSpPr/>
          <p:nvPr/>
        </p:nvSpPr>
        <p:spPr>
          <a:xfrm>
            <a:off x="1721485" y="4176395"/>
            <a:ext cx="1152525" cy="5759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高斯过程函数</a:t>
            </a:r>
            <a:endParaRPr lang="zh-CN" altLang="en-US"/>
          </a:p>
        </p:txBody>
      </p:sp>
      <p:sp>
        <p:nvSpPr>
          <p:cNvPr id="21" name="文本框 20"/>
          <p:cNvSpPr txBox="1"/>
          <p:nvPr/>
        </p:nvSpPr>
        <p:spPr>
          <a:xfrm>
            <a:off x="1952625" y="3808095"/>
            <a:ext cx="689610" cy="368300"/>
          </a:xfrm>
          <a:prstGeom prst="rect">
            <a:avLst/>
          </a:prstGeom>
          <a:noFill/>
        </p:spPr>
        <p:txBody>
          <a:bodyPr wrap="square" rtlCol="0">
            <a:spAutoFit/>
          </a:bodyPr>
          <a:p>
            <a:r>
              <a:rPr lang="en-US" altLang="zh-CN"/>
              <a:t>a(x)</a:t>
            </a:r>
            <a:endParaRPr lang="zh-CN" altLang="en-US"/>
          </a:p>
        </p:txBody>
      </p:sp>
      <p:sp>
        <p:nvSpPr>
          <p:cNvPr id="22" name="同侧圆角矩形 21"/>
          <p:cNvSpPr/>
          <p:nvPr/>
        </p:nvSpPr>
        <p:spPr>
          <a:xfrm>
            <a:off x="4028440" y="4140835"/>
            <a:ext cx="1440180" cy="6477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非高斯过程</a:t>
            </a:r>
            <a:endParaRPr lang="zh-CN" altLang="en-US"/>
          </a:p>
        </p:txBody>
      </p:sp>
      <p:cxnSp>
        <p:nvCxnSpPr>
          <p:cNvPr id="23" name="直接箭头连接符 22"/>
          <p:cNvCxnSpPr>
            <a:stCxn id="19" idx="0"/>
            <a:endCxn id="22" idx="2"/>
          </p:cNvCxnSpPr>
          <p:nvPr/>
        </p:nvCxnSpPr>
        <p:spPr>
          <a:xfrm>
            <a:off x="2874010" y="4464685"/>
            <a:ext cx="1154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974975" y="3874135"/>
            <a:ext cx="952500" cy="914400"/>
          </a:xfrm>
          <a:prstGeom prst="rect">
            <a:avLst/>
          </a:prstGeom>
          <a:noFill/>
        </p:spPr>
        <p:txBody>
          <a:bodyPr wrap="square" rtlCol="0">
            <a:spAutoFit/>
          </a:bodyPr>
          <a:p>
            <a:r>
              <a:rPr lang="zh-CN" altLang="en-US"/>
              <a:t>非线性激活函数</a:t>
            </a:r>
            <a:r>
              <a:rPr lang="zh-CN" altLang="en-US">
                <a:cs typeface="Arial" panose="020B0604020202020204" pitchFamily="34" charset="0"/>
              </a:rPr>
              <a:t>σ</a:t>
            </a:r>
            <a:r>
              <a:rPr lang="en-US" altLang="zh-CN">
                <a:cs typeface="Arial" panose="020B0604020202020204" pitchFamily="34" charset="0"/>
              </a:rPr>
              <a:t>(a)</a:t>
            </a:r>
            <a:endParaRPr lang="en-US" altLang="zh-CN">
              <a:cs typeface="Arial" panose="020B0604020202020204" pitchFamily="34" charset="0"/>
            </a:endParaRPr>
          </a:p>
        </p:txBody>
      </p:sp>
      <p:sp>
        <p:nvSpPr>
          <p:cNvPr id="26" name="文本框 25"/>
          <p:cNvSpPr txBox="1"/>
          <p:nvPr/>
        </p:nvSpPr>
        <p:spPr>
          <a:xfrm>
            <a:off x="4235450" y="3772535"/>
            <a:ext cx="1026160" cy="368300"/>
          </a:xfrm>
          <a:prstGeom prst="rect">
            <a:avLst/>
          </a:prstGeom>
          <a:noFill/>
        </p:spPr>
        <p:txBody>
          <a:bodyPr wrap="square" rtlCol="0">
            <a:spAutoFit/>
          </a:bodyPr>
          <a:p>
            <a:r>
              <a:rPr lang="en-US" altLang="zh-CN"/>
              <a:t>y = </a:t>
            </a:r>
            <a:r>
              <a:rPr lang="en-US" altLang="zh-CN">
                <a:cs typeface="Arial" panose="020B0604020202020204" pitchFamily="34" charset="0"/>
              </a:rPr>
              <a:t>σ(a)</a:t>
            </a:r>
            <a:endParaRPr lang="en-US" altLang="zh-CN">
              <a:cs typeface="Arial" panose="020B0604020202020204" pitchFamily="34" charset="0"/>
            </a:endParaRPr>
          </a:p>
        </p:txBody>
      </p:sp>
      <p:cxnSp>
        <p:nvCxnSpPr>
          <p:cNvPr id="28" name="直接箭头连接符 27"/>
          <p:cNvCxnSpPr>
            <a:stCxn id="22" idx="0"/>
          </p:cNvCxnSpPr>
          <p:nvPr/>
        </p:nvCxnSpPr>
        <p:spPr>
          <a:xfrm flipV="1">
            <a:off x="5468620" y="4454525"/>
            <a:ext cx="84582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155190" y="5420995"/>
            <a:ext cx="1160780" cy="365760"/>
          </a:xfrm>
          <a:prstGeom prst="rect">
            <a:avLst/>
          </a:prstGeom>
          <a:noFill/>
        </p:spPr>
        <p:txBody>
          <a:bodyPr wrap="square" rtlCol="0">
            <a:spAutoFit/>
          </a:bodyPr>
          <a:p>
            <a:r>
              <a:rPr lang="zh-CN" altLang="en-US"/>
              <a:t>输入</a:t>
            </a:r>
            <a:endParaRPr lang="zh-CN" altLang="en-US"/>
          </a:p>
        </p:txBody>
      </p:sp>
      <p:sp>
        <p:nvSpPr>
          <p:cNvPr id="31" name="文本框 30"/>
          <p:cNvSpPr txBox="1"/>
          <p:nvPr/>
        </p:nvSpPr>
        <p:spPr>
          <a:xfrm>
            <a:off x="4155440" y="5420995"/>
            <a:ext cx="2043430" cy="365760"/>
          </a:xfrm>
          <a:prstGeom prst="rect">
            <a:avLst/>
          </a:prstGeom>
          <a:noFill/>
        </p:spPr>
        <p:txBody>
          <a:bodyPr wrap="square" rtlCol="0">
            <a:spAutoFit/>
          </a:bodyPr>
          <a:p>
            <a:r>
              <a:rPr lang="zh-CN" altLang="en-US"/>
              <a:t>输出</a:t>
            </a:r>
            <a:endParaRPr lang="zh-CN" altLang="en-US"/>
          </a:p>
        </p:txBody>
      </p:sp>
      <p:cxnSp>
        <p:nvCxnSpPr>
          <p:cNvPr id="32" name="直接箭头连接符 31"/>
          <p:cNvCxnSpPr/>
          <p:nvPr/>
        </p:nvCxnSpPr>
        <p:spPr>
          <a:xfrm>
            <a:off x="2765425" y="5597525"/>
            <a:ext cx="139001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338570" y="4112260"/>
            <a:ext cx="1429385" cy="640080"/>
          </a:xfrm>
          <a:prstGeom prst="rect">
            <a:avLst/>
          </a:prstGeom>
          <a:noFill/>
        </p:spPr>
        <p:txBody>
          <a:bodyPr wrap="square" rtlCol="0">
            <a:spAutoFit/>
          </a:bodyPr>
          <a:p>
            <a:r>
              <a:rPr lang="zh-CN" altLang="en-US"/>
              <a:t>目标变量为</a:t>
            </a:r>
            <a:endParaRPr lang="zh-CN" altLang="en-US"/>
          </a:p>
          <a:p>
            <a:r>
              <a:rPr lang="zh-CN" altLang="en-US"/>
              <a:t> </a:t>
            </a:r>
            <a:r>
              <a:rPr lang="en-US" altLang="zh-CN"/>
              <a:t>t = { 0  , 1}</a:t>
            </a:r>
            <a:endParaRPr lang="en-US" altLang="zh-CN"/>
          </a:p>
        </p:txBody>
      </p:sp>
      <p:cxnSp>
        <p:nvCxnSpPr>
          <p:cNvPr id="35" name="直接连接符 34"/>
          <p:cNvCxnSpPr/>
          <p:nvPr/>
        </p:nvCxnSpPr>
        <p:spPr>
          <a:xfrm flipH="1">
            <a:off x="3449955" y="3428365"/>
            <a:ext cx="1905" cy="2667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11" name="文本框 10"/>
          <p:cNvSpPr txBox="1"/>
          <p:nvPr/>
        </p:nvSpPr>
        <p:spPr>
          <a:xfrm>
            <a:off x="2833370" y="2401570"/>
            <a:ext cx="7442835" cy="1005840"/>
          </a:xfrm>
          <a:prstGeom prst="rect">
            <a:avLst/>
          </a:prstGeom>
          <a:noFill/>
        </p:spPr>
        <p:txBody>
          <a:bodyPr wrap="square" rtlCol="0">
            <a:spAutoFit/>
          </a:bodyPr>
          <a:p>
            <a:r>
              <a:rPr lang="zh-CN" altLang="en-US" sz="2000"/>
              <a:t>核</a:t>
            </a:r>
            <a:endParaRPr lang="zh-CN" altLang="en-US" sz="2000"/>
          </a:p>
          <a:p>
            <a:r>
              <a:rPr lang="zh-CN" altLang="en-US" sz="2000"/>
              <a:t>高斯回归</a:t>
            </a:r>
            <a:endParaRPr lang="zh-CN" altLang="en-US" sz="2000"/>
          </a:p>
          <a:p>
            <a:r>
              <a:rPr lang="zh-CN" altLang="en-US" sz="2000"/>
              <a:t>高斯分类</a:t>
            </a: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1486535" y="1812925"/>
            <a:ext cx="5647690" cy="1962150"/>
          </a:xfrm>
          <a:prstGeom prst="rect">
            <a:avLst/>
          </a:prstGeom>
        </p:spPr>
      </p:pic>
      <p:sp>
        <p:nvSpPr>
          <p:cNvPr id="7" name="文本框 6"/>
          <p:cNvSpPr txBox="1"/>
          <p:nvPr/>
        </p:nvSpPr>
        <p:spPr>
          <a:xfrm>
            <a:off x="970915" y="4187190"/>
            <a:ext cx="7548880" cy="642620"/>
          </a:xfrm>
          <a:prstGeom prst="rect">
            <a:avLst/>
          </a:prstGeom>
          <a:noFill/>
        </p:spPr>
        <p:txBody>
          <a:bodyPr wrap="square" rtlCol="0">
            <a:spAutoFit/>
          </a:bodyPr>
          <a:p>
            <a:r>
              <a:rPr lang="zh-CN" altLang="en-US"/>
              <a:t>左图给出了在函数</a:t>
            </a:r>
            <a:r>
              <a:rPr lang="en-US" altLang="zh-CN"/>
              <a:t>a(x)</a:t>
            </a:r>
            <a:r>
              <a:rPr lang="zh-CN" altLang="en-US"/>
              <a:t>上定义了一个高斯过程先验的样本</a:t>
            </a:r>
            <a:endParaRPr lang="zh-CN" altLang="en-US"/>
          </a:p>
          <a:p>
            <a:r>
              <a:rPr lang="zh-CN" altLang="en-US"/>
              <a:t>右图给出了使用</a:t>
            </a:r>
            <a:r>
              <a:rPr lang="en-US" altLang="zh-CN"/>
              <a:t>logistic sigmoid</a:t>
            </a:r>
            <a:r>
              <a:rPr lang="zh-CN" altLang="en-US"/>
              <a:t>函数对这个样本进行进行变换得到的结果</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467995" y="1205230"/>
            <a:ext cx="6327140" cy="368300"/>
          </a:xfrm>
          <a:prstGeom prst="rect">
            <a:avLst/>
          </a:prstGeom>
          <a:noFill/>
        </p:spPr>
        <p:txBody>
          <a:bodyPr wrap="square" rtlCol="0">
            <a:spAutoFit/>
          </a:bodyPr>
          <a:p>
            <a:r>
              <a:rPr lang="en-US" altLang="zh-CN"/>
              <a:t>a(x)</a:t>
            </a:r>
            <a:r>
              <a:rPr lang="zh-CN" altLang="en-US"/>
              <a:t>的先验分布                                                                               </a:t>
            </a:r>
            <a:endParaRPr lang="zh-CN" altLang="en-US"/>
          </a:p>
        </p:txBody>
      </p:sp>
      <p:pic>
        <p:nvPicPr>
          <p:cNvPr id="7" name="图片 6"/>
          <p:cNvPicPr>
            <a:picLocks noChangeAspect="1"/>
          </p:cNvPicPr>
          <p:nvPr/>
        </p:nvPicPr>
        <p:blipFill>
          <a:blip r:embed="rId2"/>
          <a:stretch>
            <a:fillRect/>
          </a:stretch>
        </p:blipFill>
        <p:spPr>
          <a:xfrm>
            <a:off x="2143125" y="1205230"/>
            <a:ext cx="4857115" cy="381000"/>
          </a:xfrm>
          <a:prstGeom prst="rect">
            <a:avLst/>
          </a:prstGeom>
        </p:spPr>
      </p:pic>
      <p:pic>
        <p:nvPicPr>
          <p:cNvPr id="9" name="图片 8"/>
          <p:cNvPicPr>
            <a:picLocks noChangeAspect="1"/>
          </p:cNvPicPr>
          <p:nvPr/>
        </p:nvPicPr>
        <p:blipFill>
          <a:blip r:embed="rId3"/>
          <a:stretch>
            <a:fillRect/>
          </a:stretch>
        </p:blipFill>
        <p:spPr>
          <a:xfrm>
            <a:off x="457200" y="1701165"/>
            <a:ext cx="6200140" cy="323850"/>
          </a:xfrm>
          <a:prstGeom prst="rect">
            <a:avLst/>
          </a:prstGeom>
        </p:spPr>
      </p:pic>
      <p:pic>
        <p:nvPicPr>
          <p:cNvPr id="10" name="图片 9"/>
          <p:cNvPicPr>
            <a:picLocks noChangeAspect="1"/>
          </p:cNvPicPr>
          <p:nvPr/>
        </p:nvPicPr>
        <p:blipFill>
          <a:blip r:embed="rId4"/>
          <a:stretch>
            <a:fillRect/>
          </a:stretch>
        </p:blipFill>
        <p:spPr>
          <a:xfrm>
            <a:off x="6657340" y="1701165"/>
            <a:ext cx="1733550" cy="304800"/>
          </a:xfrm>
          <a:prstGeom prst="rect">
            <a:avLst/>
          </a:prstGeom>
        </p:spPr>
      </p:pic>
      <p:pic>
        <p:nvPicPr>
          <p:cNvPr id="11" name="图片 10"/>
          <p:cNvPicPr>
            <a:picLocks noChangeAspect="1"/>
          </p:cNvPicPr>
          <p:nvPr/>
        </p:nvPicPr>
        <p:blipFill>
          <a:blip r:embed="rId5"/>
          <a:stretch>
            <a:fillRect/>
          </a:stretch>
        </p:blipFill>
        <p:spPr>
          <a:xfrm>
            <a:off x="467995" y="1988820"/>
            <a:ext cx="4742815" cy="295275"/>
          </a:xfrm>
          <a:prstGeom prst="rect">
            <a:avLst/>
          </a:prstGeom>
        </p:spPr>
      </p:pic>
      <p:pic>
        <p:nvPicPr>
          <p:cNvPr id="12" name="图片 11"/>
          <p:cNvPicPr>
            <a:picLocks noChangeAspect="1"/>
          </p:cNvPicPr>
          <p:nvPr/>
        </p:nvPicPr>
        <p:blipFill>
          <a:blip r:embed="rId6"/>
          <a:stretch>
            <a:fillRect/>
          </a:stretch>
        </p:blipFill>
        <p:spPr>
          <a:xfrm>
            <a:off x="5210810" y="2061210"/>
            <a:ext cx="1171575" cy="257175"/>
          </a:xfrm>
          <a:prstGeom prst="rect">
            <a:avLst/>
          </a:prstGeom>
        </p:spPr>
      </p:pic>
      <p:pic>
        <p:nvPicPr>
          <p:cNvPr id="13" name="图片 12"/>
          <p:cNvPicPr>
            <a:picLocks noChangeAspect="1"/>
          </p:cNvPicPr>
          <p:nvPr/>
        </p:nvPicPr>
        <p:blipFill>
          <a:blip r:embed="rId7"/>
          <a:stretch>
            <a:fillRect/>
          </a:stretch>
        </p:blipFill>
        <p:spPr>
          <a:xfrm>
            <a:off x="6336665" y="2025015"/>
            <a:ext cx="2542540" cy="314325"/>
          </a:xfrm>
          <a:prstGeom prst="rect">
            <a:avLst/>
          </a:prstGeom>
        </p:spPr>
      </p:pic>
      <p:sp>
        <p:nvSpPr>
          <p:cNvPr id="15" name="文本框 14"/>
          <p:cNvSpPr txBox="1"/>
          <p:nvPr/>
        </p:nvSpPr>
        <p:spPr>
          <a:xfrm>
            <a:off x="539750" y="2708910"/>
            <a:ext cx="5949315" cy="368300"/>
          </a:xfrm>
          <a:prstGeom prst="rect">
            <a:avLst/>
          </a:prstGeom>
          <a:noFill/>
        </p:spPr>
        <p:txBody>
          <a:bodyPr wrap="square" rtlCol="0">
            <a:spAutoFit/>
          </a:bodyPr>
          <a:p>
            <a:r>
              <a:rPr lang="zh-CN" altLang="en-US"/>
              <a:t>为此，我们引入向量 aN+1 的⾼斯过程先验，其形式为</a:t>
            </a:r>
            <a:endParaRPr lang="zh-CN" altLang="en-US"/>
          </a:p>
        </p:txBody>
      </p:sp>
      <p:pic>
        <p:nvPicPr>
          <p:cNvPr id="16" name="图片 15"/>
          <p:cNvPicPr>
            <a:picLocks noChangeAspect="1"/>
          </p:cNvPicPr>
          <p:nvPr/>
        </p:nvPicPr>
        <p:blipFill>
          <a:blip r:embed="rId8"/>
          <a:stretch>
            <a:fillRect/>
          </a:stretch>
        </p:blipFill>
        <p:spPr>
          <a:xfrm>
            <a:off x="1619885" y="3284855"/>
            <a:ext cx="5923915" cy="314325"/>
          </a:xfrm>
          <a:prstGeom prst="rect">
            <a:avLst/>
          </a:prstGeom>
        </p:spPr>
      </p:pic>
      <p:sp>
        <p:nvSpPr>
          <p:cNvPr id="19" name="文本框 18"/>
          <p:cNvSpPr txBox="1"/>
          <p:nvPr/>
        </p:nvSpPr>
        <p:spPr>
          <a:xfrm>
            <a:off x="650875" y="3742055"/>
            <a:ext cx="7540625" cy="1463040"/>
          </a:xfrm>
          <a:prstGeom prst="rect">
            <a:avLst/>
          </a:prstGeom>
          <a:noFill/>
        </p:spPr>
        <p:txBody>
          <a:bodyPr wrap="square" rtlCol="0">
            <a:spAutoFit/>
          </a:bodyPr>
          <a:p>
            <a:r>
              <a:rPr lang="zh-CN" altLang="en-US"/>
              <a:t>与回归的情形不同，协⽅差矩阵不再包含噪声项，因为我们假设所有的训练数据点都被正确标记。</a:t>
            </a:r>
            <a:endParaRPr lang="zh-CN" altLang="en-US"/>
          </a:p>
          <a:p>
            <a:endParaRPr lang="zh-CN" altLang="en-US"/>
          </a:p>
          <a:p>
            <a:r>
              <a:rPr lang="zh-CN" altLang="en-US"/>
              <a:t>但是，由于数值计算的原因，我们引⼊⼀个由参数</a:t>
            </a:r>
            <a:r>
              <a:rPr lang="en-US" altLang="zh-CN"/>
              <a:t>v</a:t>
            </a:r>
            <a:r>
              <a:rPr lang="zh-CN" altLang="en-US"/>
              <a:t>控制的类似噪声的项</a:t>
            </a:r>
            <a:r>
              <a:rPr lang="en-US" altLang="zh-CN"/>
              <a:t>,它确保了协⽅差矩阵是正定的</a:t>
            </a:r>
            <a:r>
              <a:rPr lang="zh-CN" altLang="en-US"/>
              <a:t>，因此协⽅差矩阵 C N+1 的元素为</a:t>
            </a:r>
            <a:endParaRPr lang="zh-CN" altLang="en-US"/>
          </a:p>
        </p:txBody>
      </p:sp>
      <p:pic>
        <p:nvPicPr>
          <p:cNvPr id="20" name="图片 19"/>
          <p:cNvPicPr>
            <a:picLocks noChangeAspect="1"/>
          </p:cNvPicPr>
          <p:nvPr/>
        </p:nvPicPr>
        <p:blipFill>
          <a:blip r:embed="rId9"/>
          <a:stretch>
            <a:fillRect/>
          </a:stretch>
        </p:blipFill>
        <p:spPr>
          <a:xfrm>
            <a:off x="1619885" y="5347970"/>
            <a:ext cx="5876290" cy="419100"/>
          </a:xfrm>
          <a:prstGeom prst="rect">
            <a:avLst/>
          </a:prstGeom>
        </p:spPr>
      </p:pic>
      <p:sp>
        <p:nvSpPr>
          <p:cNvPr id="8" name="文本框 7"/>
          <p:cNvSpPr txBox="1"/>
          <p:nvPr/>
        </p:nvSpPr>
        <p:spPr>
          <a:xfrm>
            <a:off x="334645" y="685800"/>
            <a:ext cx="3223895" cy="365760"/>
          </a:xfrm>
          <a:prstGeom prst="rect">
            <a:avLst/>
          </a:prstGeom>
          <a:noFill/>
        </p:spPr>
        <p:txBody>
          <a:bodyPr wrap="square" rtlCol="0">
            <a:spAutoFit/>
          </a:bodyPr>
          <a:p>
            <a:r>
              <a:rPr lang="zh-CN" altLang="en-US"/>
              <a:t>这里以二分类为例：</a:t>
            </a:r>
            <a:endParaRPr lang="zh-CN" altLang="en-US"/>
          </a:p>
        </p:txBody>
      </p:sp>
      <p:graphicFrame>
        <p:nvGraphicFramePr>
          <p:cNvPr id="17" name="对象 16">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10" imgW="914400" imgH="215900" progId="Equation.KSEE3">
                  <p:embed/>
                </p:oleObj>
              </mc:Choice>
              <mc:Fallback>
                <p:oleObj name="" r:id="rId10" imgW="914400" imgH="215900" progId="Equation.KSEE3">
                  <p:embed/>
                  <p:pic>
                    <p:nvPicPr>
                      <p:cNvPr id="0" name="图片 2049"/>
                      <p:cNvPicPr/>
                      <p:nvPr/>
                    </p:nvPicPr>
                    <p:blipFill>
                      <a:blip r:embed="rId11"/>
                      <a:stretch>
                        <a:fillRect/>
                      </a:stretch>
                    </p:blipFill>
                    <p:spPr>
                      <a:xfrm>
                        <a:off x="4114800" y="3321050"/>
                        <a:ext cx="914400" cy="2159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pic>
        <p:nvPicPr>
          <p:cNvPr id="7" name="图片 6"/>
          <p:cNvPicPr>
            <a:picLocks noChangeAspect="1"/>
          </p:cNvPicPr>
          <p:nvPr/>
        </p:nvPicPr>
        <p:blipFill>
          <a:blip r:embed="rId2"/>
          <a:stretch>
            <a:fillRect/>
          </a:stretch>
        </p:blipFill>
        <p:spPr>
          <a:xfrm>
            <a:off x="971550" y="1268730"/>
            <a:ext cx="6228715" cy="542925"/>
          </a:xfrm>
          <a:prstGeom prst="rect">
            <a:avLst/>
          </a:prstGeom>
        </p:spPr>
      </p:pic>
      <p:sp>
        <p:nvSpPr>
          <p:cNvPr id="11" name="文本框 10"/>
          <p:cNvSpPr txBox="1"/>
          <p:nvPr/>
        </p:nvSpPr>
        <p:spPr>
          <a:xfrm>
            <a:off x="539750" y="764540"/>
            <a:ext cx="5145405" cy="365760"/>
          </a:xfrm>
          <a:prstGeom prst="rect">
            <a:avLst/>
          </a:prstGeom>
          <a:noFill/>
        </p:spPr>
        <p:txBody>
          <a:bodyPr wrap="square" rtlCol="0">
            <a:spAutoFit/>
          </a:bodyPr>
          <a:p>
            <a:r>
              <a:rPr lang="zh-CN" altLang="en-US">
                <a:latin typeface="楷体" panose="02010609060101010101" charset="-122"/>
                <a:ea typeface="楷体" panose="02010609060101010101" charset="-122"/>
              </a:rPr>
              <a:t>对于二分类的问题，我们最后要得到：</a:t>
            </a:r>
            <a:endParaRPr lang="zh-CN" altLang="en-US">
              <a:latin typeface="楷体" panose="02010609060101010101" charset="-122"/>
              <a:ea typeface="楷体" panose="02010609060101010101" charset="-122"/>
            </a:endParaRPr>
          </a:p>
        </p:txBody>
      </p:sp>
      <p:sp>
        <p:nvSpPr>
          <p:cNvPr id="12" name="文本框 11"/>
          <p:cNvSpPr txBox="1"/>
          <p:nvPr/>
        </p:nvSpPr>
        <p:spPr>
          <a:xfrm>
            <a:off x="611505" y="1988820"/>
            <a:ext cx="7740015" cy="2225040"/>
          </a:xfrm>
          <a:prstGeom prst="rect">
            <a:avLst/>
          </a:prstGeom>
          <a:noFill/>
        </p:spPr>
        <p:txBody>
          <a:bodyPr wrap="square" rtlCol="0">
            <a:spAutoFit/>
          </a:bodyPr>
          <a:p>
            <a:r>
              <a:rPr lang="zh-CN" altLang="en-US" sz="2000">
                <a:latin typeface="楷体" panose="02010609060101010101" charset="-122"/>
                <a:ea typeface="楷体" panose="02010609060101010101" charset="-122"/>
              </a:rPr>
              <a:t>但是这个积分不容易求的，  是伯努利分布，   是高斯分布</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不是共轭的。</a:t>
            </a:r>
            <a:endParaRPr lang="zh-CN" altLang="en-US" sz="2000">
              <a:latin typeface="楷体" panose="02010609060101010101" charset="-122"/>
              <a:ea typeface="楷体" panose="02010609060101010101" charset="-122"/>
            </a:endParaRPr>
          </a:p>
          <a:p>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 求该积分一共有三种方法：</a:t>
            </a:r>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     法一：用</a:t>
            </a:r>
            <a:r>
              <a:rPr lang="en-US" altLang="zh-CN" sz="2000">
                <a:latin typeface="楷体" panose="02010609060101010101" charset="-122"/>
                <a:ea typeface="楷体" panose="02010609060101010101" charset="-122"/>
              </a:rPr>
              <a:t>MCMC(马尔科夫链蒙特卡洛)</a:t>
            </a:r>
            <a:r>
              <a:rPr lang="zh-CN" altLang="en-US" sz="2000">
                <a:latin typeface="楷体" panose="02010609060101010101" charset="-122"/>
                <a:ea typeface="楷体" panose="02010609060101010101" charset="-122"/>
              </a:rPr>
              <a:t>，</a:t>
            </a:r>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     法二：用变分的方法。</a:t>
            </a:r>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     法三：</a:t>
            </a:r>
            <a:r>
              <a:rPr lang="en-US" altLang="zh-CN" sz="2000">
                <a:latin typeface="楷体" panose="02010609060101010101" charset="-122"/>
                <a:ea typeface="楷体" panose="02010609060101010101" charset="-122"/>
              </a:rPr>
              <a:t>Laplace approximation.</a:t>
            </a:r>
            <a:endParaRPr lang="en-US" altLang="zh-CN" sz="2000">
              <a:latin typeface="楷体" panose="02010609060101010101" charset="-122"/>
              <a:ea typeface="楷体" panose="02010609060101010101" charset="-122"/>
            </a:endParaRPr>
          </a:p>
        </p:txBody>
      </p:sp>
      <p:pic>
        <p:nvPicPr>
          <p:cNvPr id="13" name="图片 12"/>
          <p:cNvPicPr>
            <a:picLocks noChangeAspect="1"/>
          </p:cNvPicPr>
          <p:nvPr/>
        </p:nvPicPr>
        <p:blipFill>
          <a:blip r:embed="rId3"/>
          <a:stretch>
            <a:fillRect/>
          </a:stretch>
        </p:blipFill>
        <p:spPr>
          <a:xfrm>
            <a:off x="3707765" y="2061210"/>
            <a:ext cx="276225" cy="228600"/>
          </a:xfrm>
          <a:prstGeom prst="rect">
            <a:avLst/>
          </a:prstGeom>
        </p:spPr>
      </p:pic>
      <p:pic>
        <p:nvPicPr>
          <p:cNvPr id="14" name="图片 13"/>
          <p:cNvPicPr>
            <a:picLocks noChangeAspect="1"/>
          </p:cNvPicPr>
          <p:nvPr/>
        </p:nvPicPr>
        <p:blipFill>
          <a:blip r:embed="rId4"/>
          <a:stretch>
            <a:fillRect/>
          </a:stretch>
        </p:blipFill>
        <p:spPr>
          <a:xfrm>
            <a:off x="5652135" y="2061210"/>
            <a:ext cx="504825" cy="219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2699385" y="764540"/>
            <a:ext cx="2887345" cy="460375"/>
          </a:xfrm>
          <a:prstGeom prst="rect">
            <a:avLst/>
          </a:prstGeom>
          <a:noFill/>
        </p:spPr>
        <p:txBody>
          <a:bodyPr wrap="square" rtlCol="0">
            <a:spAutoFit/>
          </a:bodyPr>
          <a:p>
            <a:r>
              <a:rPr lang="en-US" altLang="zh-CN" sz="2400"/>
              <a:t>6.4.6  </a:t>
            </a:r>
            <a:r>
              <a:rPr lang="zh-CN" altLang="en-US" sz="2400"/>
              <a:t>拉普拉斯近似</a:t>
            </a:r>
            <a:endParaRPr lang="zh-CN" altLang="en-US" sz="2400"/>
          </a:p>
        </p:txBody>
      </p:sp>
      <p:sp>
        <p:nvSpPr>
          <p:cNvPr id="6" name="文本框 5"/>
          <p:cNvSpPr txBox="1"/>
          <p:nvPr/>
        </p:nvSpPr>
        <p:spPr>
          <a:xfrm>
            <a:off x="539750" y="1268730"/>
            <a:ext cx="7459980" cy="642620"/>
          </a:xfrm>
          <a:prstGeom prst="rect">
            <a:avLst/>
          </a:prstGeom>
          <a:noFill/>
        </p:spPr>
        <p:txBody>
          <a:bodyPr wrap="square" rtlCol="0" anchor="t">
            <a:spAutoFit/>
          </a:bodyPr>
          <a:p>
            <a:r>
              <a:rPr lang="zh-CN" altLang="en-US"/>
              <a:t>为了计算预测分布（6.76），我们寻找 a N+1 的后验概率分布的⾼斯近似。使⽤贝叶斯定理，后验概率分布为</a:t>
            </a:r>
            <a:endParaRPr lang="zh-CN" altLang="en-US"/>
          </a:p>
        </p:txBody>
      </p:sp>
      <p:pic>
        <p:nvPicPr>
          <p:cNvPr id="10" name="图片 9"/>
          <p:cNvPicPr>
            <a:picLocks noChangeAspect="1"/>
          </p:cNvPicPr>
          <p:nvPr/>
        </p:nvPicPr>
        <p:blipFill>
          <a:blip r:embed="rId2"/>
          <a:stretch>
            <a:fillRect/>
          </a:stretch>
        </p:blipFill>
        <p:spPr>
          <a:xfrm>
            <a:off x="899795" y="1988820"/>
            <a:ext cx="7305040" cy="2190750"/>
          </a:xfrm>
          <a:prstGeom prst="rect">
            <a:avLst/>
          </a:prstGeom>
        </p:spPr>
      </p:pic>
      <p:pic>
        <p:nvPicPr>
          <p:cNvPr id="12" name="图片 11"/>
          <p:cNvPicPr>
            <a:picLocks noChangeAspect="1"/>
          </p:cNvPicPr>
          <p:nvPr/>
        </p:nvPicPr>
        <p:blipFill>
          <a:blip r:embed="rId3"/>
          <a:stretch>
            <a:fillRect/>
          </a:stretch>
        </p:blipFill>
        <p:spPr>
          <a:xfrm>
            <a:off x="5292090" y="4437380"/>
            <a:ext cx="2828290" cy="276225"/>
          </a:xfrm>
          <a:prstGeom prst="rect">
            <a:avLst/>
          </a:prstGeom>
        </p:spPr>
      </p:pic>
      <p:sp>
        <p:nvSpPr>
          <p:cNvPr id="13" name="文本框 12"/>
          <p:cNvSpPr txBox="1"/>
          <p:nvPr/>
        </p:nvSpPr>
        <p:spPr>
          <a:xfrm>
            <a:off x="467995" y="3860800"/>
            <a:ext cx="5729605" cy="916940"/>
          </a:xfrm>
          <a:prstGeom prst="rect">
            <a:avLst/>
          </a:prstGeom>
          <a:noFill/>
        </p:spPr>
        <p:txBody>
          <a:bodyPr wrap="square" rtlCol="0">
            <a:spAutoFit/>
          </a:bodyPr>
          <a:p>
            <a:r>
              <a:rPr lang="zh-CN" altLang="en-US"/>
              <a:t>                                                          </a:t>
            </a:r>
            <a:endParaRPr lang="zh-CN" altLang="en-US"/>
          </a:p>
          <a:p>
            <a:endParaRPr lang="zh-CN" altLang="en-US"/>
          </a:p>
          <a:p>
            <a:r>
              <a:rPr lang="zh-CN" altLang="en-US">
                <a:sym typeface="+mn-ea"/>
              </a:rPr>
              <a:t>这里用到了</a:t>
            </a:r>
            <a:r>
              <a:rPr lang="zh-CN" altLang="en-US"/>
              <a:t>贝斯公式                                              和</a:t>
            </a:r>
            <a:endParaRPr lang="zh-CN" altLang="en-US"/>
          </a:p>
        </p:txBody>
      </p:sp>
      <p:sp>
        <p:nvSpPr>
          <p:cNvPr id="14" name="文本框 13"/>
          <p:cNvSpPr txBox="1"/>
          <p:nvPr/>
        </p:nvSpPr>
        <p:spPr>
          <a:xfrm>
            <a:off x="2555875" y="4437380"/>
            <a:ext cx="2540000" cy="368300"/>
          </a:xfrm>
          <a:prstGeom prst="rect">
            <a:avLst/>
          </a:prstGeom>
          <a:noFill/>
        </p:spPr>
        <p:txBody>
          <a:bodyPr wrap="square" rtlCol="0" anchor="t">
            <a:spAutoFit/>
          </a:bodyPr>
          <a:p>
            <a:r>
              <a:rPr lang="zh-CN" altLang="en-US"/>
              <a:t>P(A/B)=P(B/A)*P(A)/P(B)</a:t>
            </a:r>
            <a:endParaRPr lang="zh-CN" altLang="en-US"/>
          </a:p>
        </p:txBody>
      </p:sp>
      <p:sp>
        <p:nvSpPr>
          <p:cNvPr id="15" name="文本框 14"/>
          <p:cNvSpPr txBox="1"/>
          <p:nvPr/>
        </p:nvSpPr>
        <p:spPr>
          <a:xfrm>
            <a:off x="251460" y="4940935"/>
            <a:ext cx="7849870" cy="368300"/>
          </a:xfrm>
          <a:prstGeom prst="rect">
            <a:avLst/>
          </a:prstGeom>
          <a:noFill/>
        </p:spPr>
        <p:txBody>
          <a:bodyPr wrap="square" rtlCol="0">
            <a:spAutoFit/>
          </a:bodyPr>
          <a:p>
            <a:r>
              <a:rPr lang="en-US" altLang="zh-CN"/>
              <a:t>   </a:t>
            </a:r>
            <a:r>
              <a:rPr lang="zh-CN" altLang="en-US"/>
              <a:t>关键问题是如何求                          ，由</a:t>
            </a:r>
            <a:r>
              <a:rPr lang="en-US" altLang="zh-CN"/>
              <a:t>6.66</a:t>
            </a:r>
            <a:r>
              <a:rPr lang="zh-CN" altLang="en-US"/>
              <a:t>和</a:t>
            </a:r>
            <a:r>
              <a:rPr lang="en-US" altLang="zh-CN"/>
              <a:t>6.67</a:t>
            </a:r>
            <a:r>
              <a:rPr lang="zh-CN" altLang="en-US"/>
              <a:t>得出条件概率分布，结果为</a:t>
            </a:r>
            <a:endParaRPr lang="en-US" altLang="zh-CN"/>
          </a:p>
        </p:txBody>
      </p:sp>
      <p:pic>
        <p:nvPicPr>
          <p:cNvPr id="16" name="图片 15"/>
          <p:cNvPicPr>
            <a:picLocks noChangeAspect="1"/>
          </p:cNvPicPr>
          <p:nvPr/>
        </p:nvPicPr>
        <p:blipFill>
          <a:blip r:embed="rId4"/>
          <a:stretch>
            <a:fillRect/>
          </a:stretch>
        </p:blipFill>
        <p:spPr>
          <a:xfrm>
            <a:off x="2411730" y="5013325"/>
            <a:ext cx="1257300" cy="247650"/>
          </a:xfrm>
          <a:prstGeom prst="rect">
            <a:avLst/>
          </a:prstGeom>
        </p:spPr>
      </p:pic>
      <p:pic>
        <p:nvPicPr>
          <p:cNvPr id="17" name="图片 16"/>
          <p:cNvPicPr>
            <a:picLocks noChangeAspect="1"/>
          </p:cNvPicPr>
          <p:nvPr/>
        </p:nvPicPr>
        <p:blipFill>
          <a:blip r:embed="rId5"/>
          <a:stretch>
            <a:fillRect/>
          </a:stretch>
        </p:blipFill>
        <p:spPr>
          <a:xfrm>
            <a:off x="828040" y="5373370"/>
            <a:ext cx="6828790" cy="476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7" name="文本框 6"/>
          <p:cNvSpPr txBox="1"/>
          <p:nvPr/>
        </p:nvSpPr>
        <p:spPr>
          <a:xfrm>
            <a:off x="539750" y="692785"/>
            <a:ext cx="7734300" cy="642620"/>
          </a:xfrm>
          <a:prstGeom prst="rect">
            <a:avLst/>
          </a:prstGeom>
          <a:noFill/>
        </p:spPr>
        <p:txBody>
          <a:bodyPr wrap="square" rtlCol="0" anchor="t">
            <a:spAutoFit/>
          </a:bodyPr>
          <a:p>
            <a:r>
              <a:rPr lang="zh-CN" altLang="en-US"/>
              <a:t>通过找到后验概率分布 p(a N | t N ) 的拉普拉斯近似，然后使⽤两个⾼斯分布卷积的标准结果，我们就可以计算公式（6.77）中的积分</a:t>
            </a:r>
            <a:r>
              <a:rPr lang="en-US" altLang="zh-CN"/>
              <a:t>.</a:t>
            </a:r>
            <a:endParaRPr lang="en-US" altLang="zh-CN"/>
          </a:p>
        </p:txBody>
      </p:sp>
      <p:sp>
        <p:nvSpPr>
          <p:cNvPr id="8" name="文本框 7"/>
          <p:cNvSpPr txBox="1"/>
          <p:nvPr/>
        </p:nvSpPr>
        <p:spPr>
          <a:xfrm>
            <a:off x="539750" y="1412875"/>
            <a:ext cx="7523480" cy="642620"/>
          </a:xfrm>
          <a:prstGeom prst="rect">
            <a:avLst/>
          </a:prstGeom>
          <a:noFill/>
        </p:spPr>
        <p:txBody>
          <a:bodyPr wrap="square" rtlCol="0" anchor="t">
            <a:spAutoFit/>
          </a:bodyPr>
          <a:p>
            <a:r>
              <a:rPr lang="zh-CN" altLang="en-US"/>
              <a:t>先验概率 p(a N ) 由⼀个零均值⾼斯过程给出，协⽅差矩阵为 C N ，数据项（假设数据点之间具有独⽴性）为</a:t>
            </a:r>
            <a:endParaRPr lang="zh-CN" altLang="en-US"/>
          </a:p>
        </p:txBody>
      </p:sp>
      <p:pic>
        <p:nvPicPr>
          <p:cNvPr id="9" name="图片 8"/>
          <p:cNvPicPr>
            <a:picLocks noChangeAspect="1"/>
          </p:cNvPicPr>
          <p:nvPr/>
        </p:nvPicPr>
        <p:blipFill>
          <a:blip r:embed="rId2"/>
          <a:stretch>
            <a:fillRect/>
          </a:stretch>
        </p:blipFill>
        <p:spPr>
          <a:xfrm>
            <a:off x="828040" y="2204720"/>
            <a:ext cx="7209790" cy="723900"/>
          </a:xfrm>
          <a:prstGeom prst="rect">
            <a:avLst/>
          </a:prstGeom>
        </p:spPr>
      </p:pic>
      <p:sp>
        <p:nvSpPr>
          <p:cNvPr id="11" name="文本框 10"/>
          <p:cNvSpPr txBox="1"/>
          <p:nvPr/>
        </p:nvSpPr>
        <p:spPr>
          <a:xfrm>
            <a:off x="683895" y="3140710"/>
            <a:ext cx="7429500" cy="642620"/>
          </a:xfrm>
          <a:prstGeom prst="rect">
            <a:avLst/>
          </a:prstGeom>
          <a:noFill/>
        </p:spPr>
        <p:txBody>
          <a:bodyPr wrap="square" rtlCol="0" anchor="t">
            <a:spAutoFit/>
          </a:bodyPr>
          <a:p>
            <a:r>
              <a:rPr lang="zh-CN" altLang="en-US"/>
              <a:t>我们然后通过对 p(a N | t N ) 的对数进⾏泰勒展开，就可以得到拉普拉斯近似。忽略掉⼀些具有可加性的常数，这个概率的对数为</a:t>
            </a:r>
            <a:endParaRPr lang="zh-CN" altLang="en-US"/>
          </a:p>
        </p:txBody>
      </p:sp>
      <p:pic>
        <p:nvPicPr>
          <p:cNvPr id="15" name="图片 14"/>
          <p:cNvPicPr>
            <a:picLocks noChangeAspect="1"/>
          </p:cNvPicPr>
          <p:nvPr/>
        </p:nvPicPr>
        <p:blipFill>
          <a:blip r:embed="rId3"/>
          <a:stretch>
            <a:fillRect/>
          </a:stretch>
        </p:blipFill>
        <p:spPr>
          <a:xfrm>
            <a:off x="899795" y="3789045"/>
            <a:ext cx="7085965" cy="1714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1754505" y="689610"/>
            <a:ext cx="6650990" cy="640080"/>
          </a:xfrm>
          <a:prstGeom prst="rect">
            <a:avLst/>
          </a:prstGeom>
          <a:noFill/>
        </p:spPr>
        <p:txBody>
          <a:bodyPr wrap="square" rtlCol="0">
            <a:spAutoFit/>
          </a:bodyPr>
          <a:p>
            <a:r>
              <a:rPr lang="en-US" altLang="zh-CN" sz="3600">
                <a:latin typeface="+mj-ea"/>
                <a:ea typeface="+mj-ea"/>
              </a:rPr>
              <a:t>6.4.7 </a:t>
            </a:r>
            <a:r>
              <a:rPr lang="zh-CN" altLang="en-US" sz="3600">
                <a:latin typeface="+mj-ea"/>
                <a:ea typeface="+mj-ea"/>
              </a:rPr>
              <a:t>与神经网络的联系</a:t>
            </a:r>
            <a:endParaRPr lang="zh-CN" altLang="en-US" sz="3600">
              <a:latin typeface="+mj-ea"/>
              <a:ea typeface="+mj-ea"/>
            </a:endParaRPr>
          </a:p>
        </p:txBody>
      </p:sp>
      <p:sp>
        <p:nvSpPr>
          <p:cNvPr id="6" name="文本框 5"/>
          <p:cNvSpPr txBox="1"/>
          <p:nvPr/>
        </p:nvSpPr>
        <p:spPr>
          <a:xfrm>
            <a:off x="548005" y="1380490"/>
            <a:ext cx="8164195" cy="642620"/>
          </a:xfrm>
          <a:prstGeom prst="rect">
            <a:avLst/>
          </a:prstGeom>
          <a:noFill/>
        </p:spPr>
        <p:txBody>
          <a:bodyPr wrap="square" rtlCol="0">
            <a:spAutoFit/>
          </a:bodyPr>
          <a:p>
            <a:r>
              <a:rPr lang="zh-CN" altLang="en-US"/>
              <a:t>当隐藏单元</a:t>
            </a:r>
            <a:r>
              <a:rPr lang="en-US" altLang="zh-CN"/>
              <a:t>M</a:t>
            </a:r>
            <a:r>
              <a:rPr lang="zh-CN" altLang="en-US"/>
              <a:t>足够大时，神经网络的可以以任意的精度近似表示给定的函数。</a:t>
            </a:r>
            <a:endParaRPr lang="zh-CN" altLang="en-US"/>
          </a:p>
          <a:p>
            <a:endParaRPr lang="zh-CN" altLang="en-US"/>
          </a:p>
        </p:txBody>
      </p:sp>
      <p:sp>
        <p:nvSpPr>
          <p:cNvPr id="8" name="文本框 7"/>
          <p:cNvSpPr txBox="1"/>
          <p:nvPr/>
        </p:nvSpPr>
        <p:spPr>
          <a:xfrm>
            <a:off x="473075" y="2023110"/>
            <a:ext cx="8197215" cy="640080"/>
          </a:xfrm>
          <a:prstGeom prst="rect">
            <a:avLst/>
          </a:prstGeom>
          <a:noFill/>
        </p:spPr>
        <p:txBody>
          <a:bodyPr wrap="square" rtlCol="0">
            <a:spAutoFit/>
          </a:bodyPr>
          <a:p>
            <a:r>
              <a:rPr lang="zh-CN" altLang="en-US"/>
              <a:t>在最⼤似然的框架中，隐含单元的数量需要有⼀定的限制（根据训练集的规模确定限制的程度），来避免过拟合现象。</a:t>
            </a:r>
            <a:endParaRPr lang="zh-CN" altLang="en-US"/>
          </a:p>
        </p:txBody>
      </p:sp>
      <p:sp>
        <p:nvSpPr>
          <p:cNvPr id="9" name="文本框 8"/>
          <p:cNvSpPr txBox="1"/>
          <p:nvPr/>
        </p:nvSpPr>
        <p:spPr>
          <a:xfrm>
            <a:off x="473075" y="3013075"/>
            <a:ext cx="7723505" cy="642620"/>
          </a:xfrm>
          <a:prstGeom prst="rect">
            <a:avLst/>
          </a:prstGeom>
          <a:noFill/>
        </p:spPr>
        <p:txBody>
          <a:bodyPr wrap="square" rtlCol="0" anchor="t">
            <a:spAutoFit/>
          </a:bodyPr>
          <a:p>
            <a:r>
              <a:rPr lang="zh-CN" altLang="en-US"/>
              <a:t>在贝叶斯神经⽹络中。已经证明，在极限 M → ∞ 的情况下，对于 w 的⼀⼤类先验分布，神经⽹络产⽣的函数的分布将会趋于⾼斯过程。</a:t>
            </a:r>
            <a:endParaRPr lang="zh-CN" altLang="en-US"/>
          </a:p>
        </p:txBody>
      </p:sp>
      <p:sp>
        <p:nvSpPr>
          <p:cNvPr id="10" name="文本框 9"/>
          <p:cNvSpPr txBox="1"/>
          <p:nvPr/>
        </p:nvSpPr>
        <p:spPr>
          <a:xfrm>
            <a:off x="506095" y="4044315"/>
            <a:ext cx="7989570" cy="365760"/>
          </a:xfrm>
          <a:prstGeom prst="rect">
            <a:avLst/>
          </a:prstGeom>
          <a:noFill/>
        </p:spPr>
        <p:txBody>
          <a:bodyPr wrap="square" rtlCol="0">
            <a:spAutoFit/>
          </a:bodyPr>
          <a:p>
            <a:r>
              <a:rPr lang="zh-CN" altLang="en-US"/>
              <a:t>然⽽，应该注意，在这种极限情况下，神经⽹络的输出变量会变为相互独⽴。</a:t>
            </a:r>
            <a:endParaRPr lang="en-US" altLang="zh-CN"/>
          </a:p>
        </p:txBody>
      </p:sp>
      <p:sp>
        <p:nvSpPr>
          <p:cNvPr id="11" name="文本框 10"/>
          <p:cNvSpPr txBox="1"/>
          <p:nvPr/>
        </p:nvSpPr>
        <p:spPr>
          <a:xfrm>
            <a:off x="387350" y="4622800"/>
            <a:ext cx="8145145" cy="914400"/>
          </a:xfrm>
          <a:prstGeom prst="rect">
            <a:avLst/>
          </a:prstGeom>
          <a:noFill/>
        </p:spPr>
        <p:txBody>
          <a:bodyPr wrap="square" rtlCol="0">
            <a:spAutoFit/>
          </a:bodyPr>
          <a:p>
            <a:r>
              <a:rPr lang="zh-CN" altLang="en-US"/>
              <a:t>神经⽹络的优势之⼀是输出之间共享隐含单元，因此它们可以互相“借统计优势”，即与每个隐含结点关联的权值被所有的输出变量影响，⽽不是只被它们中的某⼀个影响。这个性质在极限状态下的⾼斯过程中丢失了</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725420" y="2208530"/>
            <a:ext cx="8229600" cy="990600"/>
          </a:xfrm>
        </p:spPr>
        <p:txBody>
          <a:bodyPr>
            <a:noAutofit/>
          </a:bodyPr>
          <a:p>
            <a:r>
              <a:rPr lang="zh-CN" altLang="en-US" sz="8000"/>
              <a:t>谢谢！</a:t>
            </a:r>
            <a:endParaRPr lang="zh-CN" altLang="en-US" sz="8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11505" y="916305"/>
            <a:ext cx="7463155" cy="1008380"/>
          </a:xfrm>
          <a:prstGeom prst="rect">
            <a:avLst/>
          </a:prstGeom>
          <a:noFill/>
        </p:spPr>
        <p:txBody>
          <a:bodyPr wrap="square" rtlCol="0" anchor="t">
            <a:spAutoFit/>
          </a:bodyPr>
          <a:p>
            <a:r>
              <a:rPr lang="zh-CN" altLang="en-US" sz="2000">
                <a:solidFill>
                  <a:srgbClr val="FF0000"/>
                </a:solidFill>
              </a:rPr>
              <a:t>定理</a:t>
            </a:r>
            <a:r>
              <a:rPr lang="zh-CN" altLang="en-US" sz="2000"/>
              <a:t>：若X~N(u,v^2),Y~N(m,n^2)，则</a:t>
            </a:r>
            <a:r>
              <a:rPr lang="zh-CN" altLang="en-US" sz="2000">
                <a:solidFill>
                  <a:srgbClr val="FF0000"/>
                </a:solidFill>
              </a:rPr>
              <a:t>aX+bY</a:t>
            </a:r>
            <a:r>
              <a:rPr lang="zh-CN" altLang="en-US" sz="2000"/>
              <a:t>~N(au+bm,(av)^2+(bn)^2).其中u,m分别是X,Y的方差，v,n分别是X,Y的标准差，而v^2，n^2分别是X,Y的方差，a,b是两个任意常数。</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971550" y="981075"/>
            <a:ext cx="7409180" cy="4114800"/>
          </a:xfrm>
          <a:prstGeom prst="rect">
            <a:avLst/>
          </a:prstGeom>
          <a:noFill/>
        </p:spPr>
        <p:txBody>
          <a:bodyPr wrap="square" rtlCol="0" anchor="t">
            <a:spAutoFit/>
          </a:bodyPr>
          <a:p>
            <a:pPr algn="l"/>
            <a:r>
              <a:rPr lang="en-US" altLang="zh-CN" sz="2400">
                <a:latin typeface="楷体" panose="02010609060101010101" charset="-122"/>
                <a:ea typeface="楷体" panose="02010609060101010101" charset="-122"/>
                <a:sym typeface="+mn-ea"/>
              </a:rPr>
              <a:t>6.4.1 </a:t>
            </a:r>
            <a:r>
              <a:rPr lang="zh-CN" altLang="en-US" sz="2400">
                <a:latin typeface="楷体" panose="02010609060101010101" charset="-122"/>
                <a:ea typeface="楷体" panose="02010609060101010101" charset="-122"/>
                <a:sym typeface="+mn-ea"/>
              </a:rPr>
              <a:t>重新审视</a:t>
            </a:r>
            <a:r>
              <a:rPr lang="en-US" altLang="zh-CN" sz="2400">
                <a:latin typeface="楷体" panose="02010609060101010101" charset="-122"/>
                <a:ea typeface="楷体" panose="02010609060101010101" charset="-122"/>
                <a:sym typeface="+mn-ea"/>
              </a:rPr>
              <a:t>线性回归</a:t>
            </a:r>
            <a:endParaRPr lang="en-US" altLang="zh-CN" sz="2400">
              <a:latin typeface="楷体" panose="02010609060101010101" charset="-122"/>
              <a:ea typeface="楷体" panose="02010609060101010101" charset="-122"/>
              <a:sym typeface="+mn-ea"/>
            </a:endParaRPr>
          </a:p>
          <a:p>
            <a:pPr algn="l"/>
            <a:r>
              <a:rPr lang="zh-CN" altLang="en-US" sz="2400">
                <a:latin typeface="楷体" panose="02010609060101010101" charset="-122"/>
                <a:ea typeface="楷体" panose="02010609060101010101" charset="-122"/>
              </a:rPr>
              <a:t>      从贝叶斯线性回归自然的</a:t>
            </a:r>
            <a:r>
              <a:rPr lang="zh-CN" altLang="en-US" sz="2400">
                <a:solidFill>
                  <a:srgbClr val="FF0000"/>
                </a:solidFill>
                <a:latin typeface="楷体" panose="02010609060101010101" charset="-122"/>
                <a:ea typeface="楷体" panose="02010609060101010101" charset="-122"/>
              </a:rPr>
              <a:t>引出高斯过程</a:t>
            </a:r>
            <a:endParaRPr lang="zh-CN" altLang="en-US" sz="2400">
              <a:solidFill>
                <a:srgbClr val="FF0000"/>
              </a:solidFill>
              <a:latin typeface="楷体" panose="02010609060101010101" charset="-122"/>
              <a:ea typeface="楷体" panose="02010609060101010101" charset="-122"/>
            </a:endParaRPr>
          </a:p>
          <a:p>
            <a:pPr algn="l"/>
            <a:endParaRPr lang="zh-CN" altLang="en-US" sz="2400">
              <a:solidFill>
                <a:srgbClr val="FF0000"/>
              </a:solidFill>
              <a:latin typeface="楷体" panose="02010609060101010101" charset="-122"/>
              <a:ea typeface="楷体" panose="02010609060101010101" charset="-122"/>
            </a:endParaRPr>
          </a:p>
          <a:p>
            <a:pPr algn="l"/>
            <a:r>
              <a:rPr lang="en-US" altLang="zh-CN" sz="2400">
                <a:solidFill>
                  <a:srgbClr val="FF0000"/>
                </a:solidFill>
                <a:latin typeface="楷体" panose="02010609060101010101" charset="-122"/>
                <a:ea typeface="楷体" panose="02010609060101010101" charset="-122"/>
              </a:rPr>
              <a:t>6.4.2  用</a:t>
            </a:r>
            <a:r>
              <a:rPr lang="en-US" altLang="zh-CN" sz="2000">
                <a:solidFill>
                  <a:srgbClr val="FF0000"/>
                </a:solidFill>
                <a:latin typeface="楷体" panose="02010609060101010101" charset="-122"/>
                <a:ea typeface="楷体" panose="02010609060101010101" charset="-122"/>
                <a:sym typeface="+mn-ea"/>
              </a:rPr>
              <a:t>⾼</a:t>
            </a:r>
            <a:r>
              <a:rPr lang="en-US" altLang="zh-CN" sz="2400">
                <a:solidFill>
                  <a:srgbClr val="FF0000"/>
                </a:solidFill>
                <a:latin typeface="楷体" panose="02010609060101010101" charset="-122"/>
                <a:ea typeface="楷体" panose="02010609060101010101" charset="-122"/>
                <a:sym typeface="+mn-ea"/>
              </a:rPr>
              <a:t>斯过程(GP)</a:t>
            </a:r>
            <a:r>
              <a:rPr lang="en-US" altLang="zh-CN" sz="2400">
                <a:solidFill>
                  <a:srgbClr val="FF0000"/>
                </a:solidFill>
                <a:latin typeface="楷体" panose="02010609060101010101" charset="-122"/>
                <a:ea typeface="楷体" panose="02010609060101010101" charset="-122"/>
              </a:rPr>
              <a:t>来做回归 </a:t>
            </a:r>
            <a:endParaRPr lang="en-US" altLang="zh-CN" sz="2400">
              <a:latin typeface="楷体" panose="02010609060101010101" charset="-122"/>
              <a:ea typeface="楷体" panose="02010609060101010101" charset="-122"/>
            </a:endParaRPr>
          </a:p>
          <a:p>
            <a:pPr algn="l"/>
            <a:r>
              <a:rPr lang="en-US" altLang="zh-CN" sz="2400">
                <a:latin typeface="楷体" panose="02010609060101010101" charset="-122"/>
                <a:ea typeface="楷体" panose="02010609060101010101" charset="-122"/>
              </a:rPr>
              <a:t>6.4.3  学习超参数</a:t>
            </a:r>
            <a:endParaRPr lang="en-US" altLang="zh-CN" sz="2400">
              <a:latin typeface="楷体" panose="02010609060101010101" charset="-122"/>
              <a:ea typeface="楷体" panose="02010609060101010101" charset="-122"/>
            </a:endParaRPr>
          </a:p>
          <a:p>
            <a:pPr algn="l"/>
            <a:r>
              <a:rPr lang="en-US" altLang="zh-CN" sz="2400">
                <a:latin typeface="楷体" panose="02010609060101010101" charset="-122"/>
                <a:ea typeface="楷体" panose="02010609060101010101" charset="-122"/>
              </a:rPr>
              <a:t>6.4.4  </a:t>
            </a:r>
            <a:r>
              <a:rPr lang="en-US" altLang="zh-CN" sz="2000">
                <a:latin typeface="楷体" panose="02010609060101010101" charset="-122"/>
                <a:ea typeface="楷体" panose="02010609060101010101" charset="-122"/>
              </a:rPr>
              <a:t>⾃</a:t>
            </a:r>
            <a:r>
              <a:rPr lang="en-US" altLang="zh-CN" sz="2400">
                <a:latin typeface="楷体" panose="02010609060101010101" charset="-122"/>
                <a:ea typeface="楷体" panose="02010609060101010101" charset="-122"/>
              </a:rPr>
              <a:t>动相关性确定</a:t>
            </a:r>
            <a:endParaRPr lang="en-US" altLang="zh-CN" sz="2400">
              <a:latin typeface="楷体" panose="02010609060101010101" charset="-122"/>
              <a:ea typeface="楷体" panose="02010609060101010101" charset="-122"/>
            </a:endParaRPr>
          </a:p>
          <a:p>
            <a:pPr algn="l"/>
            <a:r>
              <a:rPr lang="en-US" altLang="zh-CN" sz="2400">
                <a:latin typeface="楷体" panose="02010609060101010101" charset="-122"/>
                <a:ea typeface="楷体" panose="02010609060101010101" charset="-122"/>
              </a:rPr>
              <a:t>      </a:t>
            </a:r>
            <a:endParaRPr lang="en-US" altLang="zh-CN" sz="2400">
              <a:latin typeface="楷体" panose="02010609060101010101" charset="-122"/>
              <a:ea typeface="楷体" panose="02010609060101010101" charset="-122"/>
            </a:endParaRPr>
          </a:p>
          <a:p>
            <a:pPr algn="l"/>
            <a:r>
              <a:rPr lang="en-US" altLang="zh-CN" sz="2400">
                <a:solidFill>
                  <a:srgbClr val="FF0000"/>
                </a:solidFill>
                <a:latin typeface="楷体" panose="02010609060101010101" charset="-122"/>
                <a:ea typeface="楷体" panose="02010609060101010101" charset="-122"/>
              </a:rPr>
              <a:t>6.4.5</a:t>
            </a:r>
            <a:r>
              <a:rPr lang="en-US" altLang="zh-CN" sz="2400">
                <a:solidFill>
                  <a:srgbClr val="FF0000"/>
                </a:solidFill>
                <a:latin typeface="楷体" panose="02010609060101010101" charset="-122"/>
                <a:ea typeface="楷体" panose="02010609060101010101" charset="-122"/>
                <a:sym typeface="+mn-ea"/>
              </a:rPr>
              <a:t>  </a:t>
            </a:r>
            <a:r>
              <a:rPr lang="zh-CN" altLang="en-US" sz="2400">
                <a:solidFill>
                  <a:srgbClr val="FF0000"/>
                </a:solidFill>
                <a:latin typeface="楷体" panose="02010609060101010101" charset="-122"/>
                <a:ea typeface="楷体" panose="02010609060101010101" charset="-122"/>
                <a:sym typeface="+mn-ea"/>
              </a:rPr>
              <a:t>用</a:t>
            </a:r>
            <a:r>
              <a:rPr lang="en-US" altLang="zh-CN" sz="2000">
                <a:solidFill>
                  <a:srgbClr val="FF0000"/>
                </a:solidFill>
                <a:latin typeface="楷体" panose="02010609060101010101" charset="-122"/>
                <a:ea typeface="楷体" panose="02010609060101010101" charset="-122"/>
                <a:sym typeface="+mn-ea"/>
              </a:rPr>
              <a:t>⾼</a:t>
            </a:r>
            <a:r>
              <a:rPr lang="en-US" altLang="zh-CN" sz="2400">
                <a:solidFill>
                  <a:srgbClr val="FF0000"/>
                </a:solidFill>
                <a:latin typeface="楷体" panose="02010609060101010101" charset="-122"/>
                <a:ea typeface="楷体" panose="02010609060101010101" charset="-122"/>
                <a:sym typeface="+mn-ea"/>
              </a:rPr>
              <a:t>斯过程(GP)</a:t>
            </a:r>
            <a:r>
              <a:rPr lang="zh-CN" altLang="en-US" sz="2400">
                <a:solidFill>
                  <a:srgbClr val="FF0000"/>
                </a:solidFill>
                <a:latin typeface="楷体" panose="02010609060101010101" charset="-122"/>
                <a:ea typeface="楷体" panose="02010609060101010101" charset="-122"/>
                <a:sym typeface="+mn-ea"/>
              </a:rPr>
              <a:t>做分类</a:t>
            </a:r>
            <a:endParaRPr lang="zh-CN" altLang="en-US" sz="2800">
              <a:latin typeface="楷体" panose="02010609060101010101" charset="-122"/>
              <a:ea typeface="楷体" panose="02010609060101010101" charset="-122"/>
              <a:sym typeface="+mn-ea"/>
            </a:endParaRPr>
          </a:p>
          <a:p>
            <a:pPr algn="l"/>
            <a:r>
              <a:rPr lang="en-US" altLang="zh-CN" sz="2400">
                <a:latin typeface="楷体" panose="02010609060101010101" charset="-122"/>
                <a:ea typeface="楷体" panose="02010609060101010101" charset="-122"/>
              </a:rPr>
              <a:t>6.4.6  Laplace approxmation</a:t>
            </a:r>
            <a:endParaRPr lang="en-US" altLang="zh-CN" sz="2400">
              <a:latin typeface="楷体" panose="02010609060101010101" charset="-122"/>
              <a:ea typeface="楷体" panose="02010609060101010101" charset="-122"/>
            </a:endParaRPr>
          </a:p>
          <a:p>
            <a:pPr algn="l"/>
            <a:r>
              <a:rPr lang="en-US" altLang="zh-CN" sz="2400">
                <a:latin typeface="楷体" panose="02010609060101010101" charset="-122"/>
                <a:ea typeface="楷体" panose="02010609060101010101" charset="-122"/>
              </a:rPr>
              <a:t>        </a:t>
            </a:r>
            <a:r>
              <a:rPr lang="zh-CN" altLang="en-US" sz="2000">
                <a:latin typeface="楷体" panose="02010609060101010101" charset="-122"/>
                <a:ea typeface="楷体" panose="02010609060101010101" charset="-122"/>
              </a:rPr>
              <a:t>用于解决</a:t>
            </a:r>
            <a:r>
              <a:rPr lang="en-US" altLang="zh-CN" sz="2000">
                <a:latin typeface="楷体" panose="02010609060101010101" charset="-122"/>
                <a:ea typeface="楷体" panose="02010609060101010101" charset="-122"/>
              </a:rPr>
              <a:t>6.4.5</a:t>
            </a:r>
            <a:r>
              <a:rPr lang="zh-CN" altLang="en-US" sz="2000">
                <a:latin typeface="楷体" panose="02010609060101010101" charset="-122"/>
                <a:ea typeface="楷体" panose="02010609060101010101" charset="-122"/>
              </a:rPr>
              <a:t>节式</a:t>
            </a:r>
            <a:r>
              <a:rPr lang="en-US" altLang="zh-CN" sz="2000">
                <a:latin typeface="楷体" panose="02010609060101010101" charset="-122"/>
                <a:ea typeface="楷体" panose="02010609060101010101" charset="-122"/>
              </a:rPr>
              <a:t>6.76</a:t>
            </a:r>
            <a:r>
              <a:rPr lang="zh-CN" altLang="en-US" sz="2000">
                <a:latin typeface="楷体" panose="02010609060101010101" charset="-122"/>
                <a:ea typeface="楷体" panose="02010609060101010101" charset="-122"/>
              </a:rPr>
              <a:t>的积分问题</a:t>
            </a:r>
            <a:endParaRPr lang="zh-CN" altLang="en-US" sz="2000">
              <a:latin typeface="楷体" panose="02010609060101010101" charset="-122"/>
              <a:ea typeface="楷体" panose="02010609060101010101" charset="-122"/>
            </a:endParaRPr>
          </a:p>
          <a:p>
            <a:pPr algn="l"/>
            <a:r>
              <a:rPr lang="en-US" altLang="zh-CN" sz="2400">
                <a:latin typeface="楷体" panose="02010609060101010101" charset="-122"/>
                <a:ea typeface="楷体" panose="02010609060101010101" charset="-122"/>
              </a:rPr>
              <a:t>6.4.7  </a:t>
            </a:r>
            <a:r>
              <a:rPr lang="en-US" altLang="zh-CN" sz="2000">
                <a:latin typeface="楷体" panose="02010609060101010101" charset="-122"/>
                <a:ea typeface="楷体" panose="02010609060101010101" charset="-122"/>
                <a:sym typeface="+mn-ea"/>
              </a:rPr>
              <a:t>与神经</a:t>
            </a:r>
            <a:r>
              <a:rPr lang="en-US" altLang="zh-CN">
                <a:latin typeface="楷体" panose="02010609060101010101" charset="-122"/>
                <a:ea typeface="楷体" panose="02010609060101010101" charset="-122"/>
                <a:sym typeface="+mn-ea"/>
              </a:rPr>
              <a:t>⽹</a:t>
            </a:r>
            <a:r>
              <a:rPr lang="en-US" altLang="zh-CN" sz="2000">
                <a:latin typeface="楷体" panose="02010609060101010101" charset="-122"/>
                <a:ea typeface="楷体" panose="02010609060101010101" charset="-122"/>
                <a:sym typeface="+mn-ea"/>
              </a:rPr>
              <a:t>络的联系</a:t>
            </a:r>
            <a:endParaRPr lang="en-US" altLang="zh-CN" sz="2000">
              <a:latin typeface="楷体" panose="02010609060101010101" charset="-122"/>
              <a:ea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457200" y="1196340"/>
            <a:ext cx="7909560" cy="396240"/>
          </a:xfrm>
          <a:prstGeom prst="rect">
            <a:avLst/>
          </a:prstGeom>
          <a:noFill/>
        </p:spPr>
        <p:txBody>
          <a:bodyPr wrap="square" rtlCol="0">
            <a:spAutoFit/>
          </a:bodyPr>
          <a:p>
            <a:r>
              <a:rPr lang="zh-CN" altLang="en-US" sz="2000">
                <a:latin typeface="楷体" panose="02010609060101010101" charset="-122"/>
                <a:ea typeface="楷体" panose="02010609060101010101" charset="-122"/>
              </a:rPr>
              <a:t>从贝叶斯线性回归自然的引出高斯过程，前面提到的线性回归的形式</a:t>
            </a:r>
            <a:r>
              <a:rPr lang="zh-CN" altLang="en-US" sz="2000"/>
              <a:t>：</a:t>
            </a:r>
            <a:endParaRPr lang="zh-CN" altLang="en-US" sz="2000"/>
          </a:p>
        </p:txBody>
      </p:sp>
      <p:pic>
        <p:nvPicPr>
          <p:cNvPr id="6" name="图片 5"/>
          <p:cNvPicPr>
            <a:picLocks noChangeAspect="1"/>
          </p:cNvPicPr>
          <p:nvPr/>
        </p:nvPicPr>
        <p:blipFill>
          <a:blip r:embed="rId2"/>
          <a:stretch>
            <a:fillRect/>
          </a:stretch>
        </p:blipFill>
        <p:spPr>
          <a:xfrm>
            <a:off x="1764030" y="1766570"/>
            <a:ext cx="5438140" cy="457200"/>
          </a:xfrm>
          <a:prstGeom prst="rect">
            <a:avLst/>
          </a:prstGeom>
        </p:spPr>
      </p:pic>
      <p:pic>
        <p:nvPicPr>
          <p:cNvPr id="7" name="图片 6"/>
          <p:cNvPicPr>
            <a:picLocks noChangeAspect="1"/>
          </p:cNvPicPr>
          <p:nvPr/>
        </p:nvPicPr>
        <p:blipFill>
          <a:blip r:embed="rId3"/>
          <a:stretch>
            <a:fillRect/>
          </a:stretch>
        </p:blipFill>
        <p:spPr>
          <a:xfrm>
            <a:off x="1764030" y="2386965"/>
            <a:ext cx="3447415" cy="342900"/>
          </a:xfrm>
          <a:prstGeom prst="rect">
            <a:avLst/>
          </a:prstGeom>
        </p:spPr>
      </p:pic>
      <p:sp>
        <p:nvSpPr>
          <p:cNvPr id="12" name="文本框 11"/>
          <p:cNvSpPr txBox="1"/>
          <p:nvPr/>
        </p:nvSpPr>
        <p:spPr>
          <a:xfrm>
            <a:off x="495300" y="2829560"/>
            <a:ext cx="6948170" cy="457200"/>
          </a:xfrm>
          <a:prstGeom prst="rect">
            <a:avLst/>
          </a:prstGeom>
          <a:noFill/>
        </p:spPr>
        <p:txBody>
          <a:bodyPr wrap="square" rtlCol="0">
            <a:spAutoFit/>
          </a:bodyPr>
          <a:p>
            <a:r>
              <a:rPr lang="zh-CN" altLang="en-US" sz="2000">
                <a:latin typeface="楷体" panose="02010609060101010101" charset="-122"/>
                <a:ea typeface="楷体" panose="02010609060101010101" charset="-122"/>
              </a:rPr>
              <a:t>贝叶斯方法为参数</a:t>
            </a:r>
            <a:r>
              <a:rPr lang="en-US" altLang="zh-CN" sz="2000">
                <a:latin typeface="楷体" panose="02010609060101010101" charset="-122"/>
                <a:ea typeface="楷体" panose="02010609060101010101" charset="-122"/>
              </a:rPr>
              <a:t>w</a:t>
            </a:r>
            <a:r>
              <a:rPr lang="zh-CN" altLang="en-US" sz="2000">
                <a:latin typeface="楷体" panose="02010609060101010101" charset="-122"/>
                <a:ea typeface="楷体" panose="02010609060101010101" charset="-122"/>
              </a:rPr>
              <a:t>加了一个高斯分布</a:t>
            </a:r>
            <a:r>
              <a:rPr lang="zh-CN" altLang="en-US" sz="2400"/>
              <a:t>：</a:t>
            </a:r>
            <a:endParaRPr lang="zh-CN" altLang="en-US" sz="2400"/>
          </a:p>
        </p:txBody>
      </p:sp>
      <p:pic>
        <p:nvPicPr>
          <p:cNvPr id="13" name="图片 12"/>
          <p:cNvPicPr>
            <a:picLocks noChangeAspect="1"/>
          </p:cNvPicPr>
          <p:nvPr/>
        </p:nvPicPr>
        <p:blipFill>
          <a:blip r:embed="rId4"/>
          <a:stretch>
            <a:fillRect/>
          </a:stretch>
        </p:blipFill>
        <p:spPr>
          <a:xfrm>
            <a:off x="1700530" y="3390900"/>
            <a:ext cx="5742940" cy="390525"/>
          </a:xfrm>
          <a:prstGeom prst="rect">
            <a:avLst/>
          </a:prstGeom>
        </p:spPr>
      </p:pic>
      <p:pic>
        <p:nvPicPr>
          <p:cNvPr id="14" name="图片 13"/>
          <p:cNvPicPr>
            <a:picLocks noChangeAspect="1"/>
          </p:cNvPicPr>
          <p:nvPr/>
        </p:nvPicPr>
        <p:blipFill>
          <a:blip r:embed="rId5"/>
          <a:stretch>
            <a:fillRect/>
          </a:stretch>
        </p:blipFill>
        <p:spPr>
          <a:xfrm>
            <a:off x="1691640" y="3928745"/>
            <a:ext cx="6076315" cy="323850"/>
          </a:xfrm>
          <a:prstGeom prst="rect">
            <a:avLst/>
          </a:prstGeom>
        </p:spPr>
      </p:pic>
      <p:sp>
        <p:nvSpPr>
          <p:cNvPr id="16" name="文本框 15"/>
          <p:cNvSpPr txBox="1"/>
          <p:nvPr/>
        </p:nvSpPr>
        <p:spPr>
          <a:xfrm>
            <a:off x="699135" y="4535170"/>
            <a:ext cx="7727950" cy="1310640"/>
          </a:xfrm>
          <a:prstGeom prst="rect">
            <a:avLst/>
          </a:prstGeom>
          <a:noFill/>
        </p:spPr>
        <p:txBody>
          <a:bodyPr wrap="square" rtlCol="0">
            <a:spAutoFit/>
          </a:bodyPr>
          <a:p>
            <a:r>
              <a:rPr lang="zh-CN" altLang="en-US" sz="2000">
                <a:latin typeface="楷体" panose="02010609060101010101" charset="-122"/>
                <a:ea typeface="楷体" panose="02010609060101010101" charset="-122"/>
              </a:rPr>
              <a:t>方程是线性的并且参数是高斯分布，所以导致</a:t>
            </a:r>
            <a:r>
              <a:rPr lang="en-US" altLang="zh-CN" sz="2000">
                <a:solidFill>
                  <a:srgbClr val="FF0000"/>
                </a:solidFill>
                <a:latin typeface="楷体" panose="02010609060101010101" charset="-122"/>
                <a:ea typeface="楷体" panose="02010609060101010101" charset="-122"/>
              </a:rPr>
              <a:t>y(x)</a:t>
            </a:r>
            <a:r>
              <a:rPr lang="zh-CN" altLang="en-US" sz="2000">
                <a:solidFill>
                  <a:srgbClr val="FF0000"/>
                </a:solidFill>
                <a:latin typeface="楷体" panose="02010609060101010101" charset="-122"/>
                <a:ea typeface="楷体" panose="02010609060101010101" charset="-122"/>
              </a:rPr>
              <a:t>的分布也是高斯的</a:t>
            </a:r>
            <a:r>
              <a:rPr lang="zh-CN" altLang="en-US" sz="2000">
                <a:solidFill>
                  <a:schemeClr val="tx1"/>
                </a:solidFill>
                <a:latin typeface="楷体" panose="02010609060101010101" charset="-122"/>
                <a:ea typeface="楷体" panose="02010609060101010101" charset="-122"/>
              </a:rPr>
              <a:t>。</a:t>
            </a:r>
            <a:endParaRPr lang="zh-CN" altLang="en-US" sz="2000">
              <a:solidFill>
                <a:schemeClr val="tx1"/>
              </a:solidFill>
              <a:latin typeface="楷体" panose="02010609060101010101" charset="-122"/>
              <a:ea typeface="楷体" panose="02010609060101010101" charset="-122"/>
            </a:endParaRPr>
          </a:p>
          <a:p>
            <a:endParaRPr lang="zh-CN" altLang="en-US" sz="2000">
              <a:solidFill>
                <a:schemeClr val="tx1"/>
              </a:solidFill>
              <a:latin typeface="楷体" panose="02010609060101010101" charset="-122"/>
              <a:ea typeface="楷体" panose="02010609060101010101" charset="-122"/>
            </a:endParaRPr>
          </a:p>
          <a:p>
            <a:r>
              <a:rPr lang="zh-CN" altLang="en-US" sz="2000">
                <a:solidFill>
                  <a:schemeClr val="tx1"/>
                </a:solidFill>
                <a:latin typeface="楷体" panose="02010609060101010101" charset="-122"/>
                <a:ea typeface="楷体" panose="02010609060101010101" charset="-122"/>
              </a:rPr>
              <a:t>注意，由</a:t>
            </a:r>
            <a:r>
              <a:rPr lang="en-US" altLang="zh-CN" sz="2000">
                <a:solidFill>
                  <a:schemeClr val="tx1"/>
                </a:solidFill>
                <a:latin typeface="楷体" panose="02010609060101010101" charset="-122"/>
                <a:ea typeface="楷体" panose="02010609060101010101" charset="-122"/>
              </a:rPr>
              <a:t>6.50</a:t>
            </a:r>
            <a:r>
              <a:rPr lang="zh-CN" altLang="en-US" sz="2000">
                <a:solidFill>
                  <a:schemeClr val="tx1"/>
                </a:solidFill>
                <a:latin typeface="楷体" panose="02010609060101010101" charset="-122"/>
                <a:ea typeface="楷体" panose="02010609060101010101" charset="-122"/>
              </a:rPr>
              <a:t>的假设可以看出</a:t>
            </a:r>
            <a:r>
              <a:rPr lang="en-US" altLang="zh-CN" sz="2000">
                <a:solidFill>
                  <a:schemeClr val="tx1"/>
                </a:solidFill>
                <a:latin typeface="楷体" panose="02010609060101010101" charset="-122"/>
                <a:ea typeface="楷体" panose="02010609060101010101" charset="-122"/>
              </a:rPr>
              <a:t>E(w) = 0</a:t>
            </a:r>
            <a:endParaRPr lang="en-US" altLang="zh-CN" sz="2000">
              <a:solidFill>
                <a:schemeClr val="tx1"/>
              </a:solidFill>
              <a:latin typeface="楷体" panose="02010609060101010101" charset="-122"/>
              <a:ea typeface="楷体" panose="02010609060101010101" charset="-122"/>
            </a:endParaRPr>
          </a:p>
        </p:txBody>
      </p:sp>
      <p:sp>
        <p:nvSpPr>
          <p:cNvPr id="8" name="文本框 7"/>
          <p:cNvSpPr txBox="1"/>
          <p:nvPr/>
        </p:nvSpPr>
        <p:spPr>
          <a:xfrm>
            <a:off x="3291840" y="617220"/>
            <a:ext cx="4718685" cy="579120"/>
          </a:xfrm>
          <a:prstGeom prst="rect">
            <a:avLst/>
          </a:prstGeom>
          <a:noFill/>
        </p:spPr>
        <p:txBody>
          <a:bodyPr wrap="square" rtlCol="0">
            <a:spAutoFit/>
          </a:bodyPr>
          <a:p>
            <a:r>
              <a:rPr lang="en-US" altLang="zh-CN" sz="3200">
                <a:latin typeface="楷体" panose="02010609060101010101" charset="-122"/>
                <a:ea typeface="楷体" panose="02010609060101010101" charset="-122"/>
              </a:rPr>
              <a:t>6.4.1</a:t>
            </a:r>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3" name="文本框 2"/>
          <p:cNvSpPr txBox="1"/>
          <p:nvPr/>
        </p:nvSpPr>
        <p:spPr>
          <a:xfrm>
            <a:off x="539750" y="1341120"/>
            <a:ext cx="4361180" cy="457200"/>
          </a:xfrm>
          <a:prstGeom prst="rect">
            <a:avLst/>
          </a:prstGeom>
          <a:noFill/>
        </p:spPr>
        <p:txBody>
          <a:bodyPr wrap="square" rtlCol="0">
            <a:spAutoFit/>
          </a:bodyPr>
          <a:p>
            <a:r>
              <a:rPr lang="zh-CN" altLang="en-US" sz="2400">
                <a:latin typeface="楷体" panose="02010609060101010101" charset="-122"/>
                <a:ea typeface="楷体" panose="02010609060101010101" charset="-122"/>
              </a:rPr>
              <a:t>我们定义向量：</a:t>
            </a:r>
            <a:r>
              <a:rPr lang="en-US" altLang="zh-CN" sz="2400" b="1">
                <a:latin typeface="楷体" panose="02010609060101010101" charset="-122"/>
                <a:ea typeface="楷体" panose="02010609060101010101" charset="-122"/>
              </a:rPr>
              <a:t>y</a:t>
            </a:r>
            <a:endParaRPr lang="zh-CN" altLang="en-US" sz="2400" b="1">
              <a:latin typeface="楷体" panose="02010609060101010101" charset="-122"/>
              <a:ea typeface="楷体" panose="02010609060101010101" charset="-122"/>
            </a:endParaRPr>
          </a:p>
        </p:txBody>
      </p:sp>
      <p:pic>
        <p:nvPicPr>
          <p:cNvPr id="7" name="图片 6"/>
          <p:cNvPicPr>
            <a:picLocks noChangeAspect="1"/>
          </p:cNvPicPr>
          <p:nvPr/>
        </p:nvPicPr>
        <p:blipFill>
          <a:blip r:embed="rId2"/>
          <a:stretch>
            <a:fillRect/>
          </a:stretch>
        </p:blipFill>
        <p:spPr>
          <a:xfrm>
            <a:off x="971550" y="1772920"/>
            <a:ext cx="7691755" cy="560070"/>
          </a:xfrm>
          <a:prstGeom prst="rect">
            <a:avLst/>
          </a:prstGeom>
        </p:spPr>
      </p:pic>
      <p:sp>
        <p:nvSpPr>
          <p:cNvPr id="12" name="文本框 11"/>
          <p:cNvSpPr txBox="1"/>
          <p:nvPr/>
        </p:nvSpPr>
        <p:spPr>
          <a:xfrm>
            <a:off x="539750" y="2513965"/>
            <a:ext cx="8284845" cy="457200"/>
          </a:xfrm>
          <a:prstGeom prst="rect">
            <a:avLst/>
          </a:prstGeom>
          <a:noFill/>
        </p:spPr>
        <p:txBody>
          <a:bodyPr wrap="square" rtlCol="0" anchor="t">
            <a:spAutoFit/>
          </a:bodyPr>
          <a:p>
            <a:r>
              <a:rPr lang="zh-CN" altLang="en-US" sz="2400">
                <a:latin typeface="+mn-ea"/>
              </a:rPr>
              <a:t> </a:t>
            </a:r>
            <a:r>
              <a:rPr lang="en-US" altLang="zh-CN" sz="2400" b="1">
                <a:latin typeface="+mn-ea"/>
                <a:sym typeface="+mn-ea"/>
              </a:rPr>
              <a:t>y</a:t>
            </a:r>
            <a:r>
              <a:rPr lang="zh-CN" altLang="en-US" sz="2000">
                <a:latin typeface="楷体" panose="02010609060101010101" charset="-122"/>
                <a:ea typeface="楷体" panose="02010609060101010101" charset="-122"/>
              </a:rPr>
              <a:t>就是个多元的高斯分布。</a:t>
            </a:r>
            <a:r>
              <a:rPr lang="zh-CN" altLang="en-US" sz="2000">
                <a:solidFill>
                  <a:srgbClr val="FF0000"/>
                </a:solidFill>
                <a:latin typeface="楷体" panose="02010609060101010101" charset="-122"/>
                <a:ea typeface="楷体" panose="02010609060101010101" charset="-122"/>
              </a:rPr>
              <a:t>它的每一维</a:t>
            </a:r>
            <a:r>
              <a:rPr lang="en-US" altLang="zh-CN" sz="2000">
                <a:solidFill>
                  <a:srgbClr val="FF0000"/>
                </a:solidFill>
                <a:latin typeface="楷体" panose="02010609060101010101" charset="-122"/>
                <a:ea typeface="楷体" panose="02010609060101010101" charset="-122"/>
              </a:rPr>
              <a:t>y(xn)</a:t>
            </a:r>
            <a:r>
              <a:rPr lang="zh-CN" altLang="en-US" sz="2000">
                <a:solidFill>
                  <a:srgbClr val="FF0000"/>
                </a:solidFill>
                <a:latin typeface="楷体" panose="02010609060101010101" charset="-122"/>
                <a:ea typeface="楷体" panose="02010609060101010101" charset="-122"/>
              </a:rPr>
              <a:t>都是个高斯分布</a:t>
            </a:r>
            <a:endParaRPr lang="zh-CN" altLang="en-US" sz="2000">
              <a:solidFill>
                <a:srgbClr val="FF0000"/>
              </a:solidFill>
              <a:latin typeface="楷体" panose="02010609060101010101" charset="-122"/>
              <a:ea typeface="楷体" panose="02010609060101010101" charset="-122"/>
            </a:endParaRPr>
          </a:p>
        </p:txBody>
      </p:sp>
      <p:sp>
        <p:nvSpPr>
          <p:cNvPr id="13" name="文本框 12"/>
          <p:cNvSpPr txBox="1"/>
          <p:nvPr/>
        </p:nvSpPr>
        <p:spPr>
          <a:xfrm>
            <a:off x="690245" y="2988945"/>
            <a:ext cx="6756400" cy="457200"/>
          </a:xfrm>
          <a:prstGeom prst="rect">
            <a:avLst/>
          </a:prstGeom>
          <a:noFill/>
        </p:spPr>
        <p:txBody>
          <a:bodyPr wrap="square" rtlCol="0">
            <a:spAutoFit/>
          </a:bodyPr>
          <a:p>
            <a:r>
              <a:rPr lang="en-US" altLang="zh-CN" sz="2400" b="1">
                <a:latin typeface="楷体" panose="02010609060101010101" charset="-122"/>
                <a:ea typeface="楷体" panose="02010609060101010101" charset="-122"/>
              </a:rPr>
              <a:t>y</a:t>
            </a:r>
            <a:r>
              <a:rPr lang="zh-CN" altLang="en-US" sz="2400">
                <a:latin typeface="楷体" panose="02010609060101010101" charset="-122"/>
                <a:ea typeface="楷体" panose="02010609060101010101" charset="-122"/>
              </a:rPr>
              <a:t>可以表示为</a:t>
            </a:r>
            <a:endParaRPr lang="zh-CN" altLang="en-US" sz="2400">
              <a:latin typeface="楷体" panose="02010609060101010101" charset="-122"/>
              <a:ea typeface="楷体" panose="02010609060101010101" charset="-122"/>
            </a:endParaRPr>
          </a:p>
        </p:txBody>
      </p:sp>
      <p:pic>
        <p:nvPicPr>
          <p:cNvPr id="14" name="图片 13"/>
          <p:cNvPicPr>
            <a:picLocks noChangeAspect="1"/>
          </p:cNvPicPr>
          <p:nvPr/>
        </p:nvPicPr>
        <p:blipFill>
          <a:blip r:embed="rId3"/>
          <a:stretch>
            <a:fillRect/>
          </a:stretch>
        </p:blipFill>
        <p:spPr>
          <a:xfrm>
            <a:off x="1772920" y="3446145"/>
            <a:ext cx="5128895" cy="517525"/>
          </a:xfrm>
          <a:prstGeom prst="rect">
            <a:avLst/>
          </a:prstGeom>
        </p:spPr>
      </p:pic>
      <p:pic>
        <p:nvPicPr>
          <p:cNvPr id="15" name="图片 14"/>
          <p:cNvPicPr>
            <a:picLocks noChangeAspect="1"/>
          </p:cNvPicPr>
          <p:nvPr/>
        </p:nvPicPr>
        <p:blipFill>
          <a:blip r:embed="rId4"/>
          <a:stretch>
            <a:fillRect/>
          </a:stretch>
        </p:blipFill>
        <p:spPr>
          <a:xfrm>
            <a:off x="2377440" y="3955415"/>
            <a:ext cx="6501765" cy="384810"/>
          </a:xfrm>
          <a:prstGeom prst="rect">
            <a:avLst/>
          </a:prstGeom>
        </p:spPr>
      </p:pic>
      <p:sp>
        <p:nvSpPr>
          <p:cNvPr id="16" name="文本框 15"/>
          <p:cNvSpPr txBox="1"/>
          <p:nvPr/>
        </p:nvSpPr>
        <p:spPr>
          <a:xfrm>
            <a:off x="2602865" y="4340225"/>
            <a:ext cx="6634480" cy="396240"/>
          </a:xfrm>
          <a:prstGeom prst="rect">
            <a:avLst/>
          </a:prstGeom>
          <a:noFill/>
        </p:spPr>
        <p:txBody>
          <a:bodyPr wrap="square" rtlCol="0">
            <a:spAutoFit/>
          </a:bodyPr>
          <a:p>
            <a:r>
              <a:rPr lang="zh-CN" altLang="en-US"/>
              <a:t> </a:t>
            </a:r>
            <a:r>
              <a:rPr lang="zh-CN" altLang="en-US" sz="2000"/>
              <a:t>是由基函数组成的设计矩阵</a:t>
            </a:r>
            <a:endParaRPr lang="zh-CN" altLang="en-US" sz="2000"/>
          </a:p>
        </p:txBody>
      </p:sp>
      <p:pic>
        <p:nvPicPr>
          <p:cNvPr id="17" name="图片 16"/>
          <p:cNvPicPr>
            <a:picLocks noChangeAspect="1"/>
          </p:cNvPicPr>
          <p:nvPr/>
        </p:nvPicPr>
        <p:blipFill>
          <a:blip r:embed="rId5"/>
          <a:stretch>
            <a:fillRect/>
          </a:stretch>
        </p:blipFill>
        <p:spPr>
          <a:xfrm>
            <a:off x="2377440" y="4340225"/>
            <a:ext cx="357505" cy="327025"/>
          </a:xfrm>
          <a:prstGeom prst="rect">
            <a:avLst/>
          </a:prstGeom>
        </p:spPr>
      </p:pic>
      <p:sp>
        <p:nvSpPr>
          <p:cNvPr id="6" name="文本框 5"/>
          <p:cNvSpPr txBox="1"/>
          <p:nvPr/>
        </p:nvSpPr>
        <p:spPr>
          <a:xfrm>
            <a:off x="539750" y="4868545"/>
            <a:ext cx="6746875" cy="365760"/>
          </a:xfrm>
          <a:prstGeom prst="rect">
            <a:avLst/>
          </a:prstGeom>
          <a:noFill/>
        </p:spPr>
        <p:txBody>
          <a:bodyPr wrap="square" rtlCol="0">
            <a:spAutoFit/>
          </a:bodyPr>
          <a:p>
            <a:r>
              <a:rPr lang="zh-CN" altLang="en-US"/>
              <a:t>这就是高斯过程的由来！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3563620" y="2233930"/>
            <a:ext cx="1623695" cy="339090"/>
          </a:xfrm>
          <a:prstGeom prst="rect">
            <a:avLst/>
          </a:prstGeom>
        </p:spPr>
      </p:pic>
      <p:sp>
        <p:nvSpPr>
          <p:cNvPr id="14" name="文本框 13"/>
          <p:cNvSpPr txBox="1"/>
          <p:nvPr/>
        </p:nvSpPr>
        <p:spPr>
          <a:xfrm>
            <a:off x="539750" y="2204085"/>
            <a:ext cx="7870190" cy="398780"/>
          </a:xfrm>
          <a:prstGeom prst="rect">
            <a:avLst/>
          </a:prstGeom>
          <a:noFill/>
        </p:spPr>
        <p:txBody>
          <a:bodyPr wrap="square" rtlCol="0" anchor="t">
            <a:spAutoFit/>
          </a:bodyPr>
          <a:p>
            <a:r>
              <a:rPr lang="zh-CN" altLang="en-US" sz="2000">
                <a:sym typeface="+mn-ea"/>
              </a:rPr>
              <a:t>因此</a:t>
            </a:r>
            <a:r>
              <a:rPr lang="zh-CN" altLang="en-US" sz="2000">
                <a:solidFill>
                  <a:srgbClr val="FF0000"/>
                </a:solidFill>
                <a:sym typeface="+mn-ea"/>
              </a:rPr>
              <a:t> Gaussian process 将由</a:t>
            </a:r>
            <a:r>
              <a:rPr lang="zh-CN" altLang="en-US" sz="2000">
                <a:sym typeface="+mn-ea"/>
              </a:rPr>
              <a:t>                              的</a:t>
            </a:r>
            <a:r>
              <a:rPr lang="zh-CN" altLang="en-US" sz="2000">
                <a:solidFill>
                  <a:srgbClr val="FF0000"/>
                </a:solidFill>
                <a:sym typeface="+mn-ea"/>
              </a:rPr>
              <a:t> covariance 完全确定</a:t>
            </a:r>
            <a:endParaRPr lang="zh-CN" altLang="en-US" sz="2000">
              <a:solidFill>
                <a:srgbClr val="FF0000"/>
              </a:solidFill>
              <a:sym typeface="+mn-ea"/>
            </a:endParaRPr>
          </a:p>
        </p:txBody>
      </p:sp>
      <p:pic>
        <p:nvPicPr>
          <p:cNvPr id="15" name="图片 14"/>
          <p:cNvPicPr>
            <a:picLocks noChangeAspect="1"/>
          </p:cNvPicPr>
          <p:nvPr/>
        </p:nvPicPr>
        <p:blipFill>
          <a:blip r:embed="rId3"/>
          <a:stretch>
            <a:fillRect/>
          </a:stretch>
        </p:blipFill>
        <p:spPr>
          <a:xfrm>
            <a:off x="1370330" y="1312545"/>
            <a:ext cx="5588635" cy="423545"/>
          </a:xfrm>
          <a:prstGeom prst="rect">
            <a:avLst/>
          </a:prstGeom>
        </p:spPr>
      </p:pic>
      <p:pic>
        <p:nvPicPr>
          <p:cNvPr id="18" name="图片 17"/>
          <p:cNvPicPr>
            <a:picLocks noChangeAspect="1"/>
          </p:cNvPicPr>
          <p:nvPr/>
        </p:nvPicPr>
        <p:blipFill>
          <a:blip r:embed="rId4"/>
          <a:stretch>
            <a:fillRect/>
          </a:stretch>
        </p:blipFill>
        <p:spPr>
          <a:xfrm>
            <a:off x="1105535" y="2767330"/>
            <a:ext cx="7143115" cy="1323975"/>
          </a:xfrm>
          <a:prstGeom prst="rect">
            <a:avLst/>
          </a:prstGeom>
        </p:spPr>
      </p:pic>
      <p:sp>
        <p:nvSpPr>
          <p:cNvPr id="19" name="文本框 18"/>
          <p:cNvSpPr txBox="1"/>
          <p:nvPr/>
        </p:nvSpPr>
        <p:spPr>
          <a:xfrm>
            <a:off x="641985" y="4287520"/>
            <a:ext cx="8070215" cy="457200"/>
          </a:xfrm>
          <a:prstGeom prst="rect">
            <a:avLst/>
          </a:prstGeom>
          <a:noFill/>
        </p:spPr>
        <p:txBody>
          <a:bodyPr wrap="square" rtlCol="0">
            <a:spAutoFit/>
          </a:bodyPr>
          <a:p>
            <a:r>
              <a:rPr lang="zh-CN" altLang="en-US" sz="2000">
                <a:latin typeface="楷体" panose="02010609060101010101" charset="-122"/>
                <a:ea typeface="楷体" panose="02010609060101010101" charset="-122"/>
              </a:rPr>
              <a:t>矩阵</a:t>
            </a:r>
            <a:r>
              <a:rPr lang="en-US" altLang="zh-CN" sz="2000" b="1">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的元素</a:t>
            </a:r>
            <a:r>
              <a:rPr lang="zh-CN" altLang="en-US" sz="2400">
                <a:latin typeface="楷体" panose="02010609060101010101" charset="-122"/>
                <a:ea typeface="楷体" panose="02010609060101010101" charset="-122"/>
              </a:rPr>
              <a:t>                   </a:t>
            </a:r>
            <a:r>
              <a:rPr lang="zh-CN" altLang="en-US" sz="2000">
                <a:latin typeface="楷体" panose="02010609060101010101" charset="-122"/>
                <a:ea typeface="楷体" panose="02010609060101010101" charset="-122"/>
              </a:rPr>
              <a:t>都是</a:t>
            </a:r>
            <a:r>
              <a:rPr lang="zh-CN" altLang="en-US" sz="2000">
                <a:solidFill>
                  <a:srgbClr val="FF0000"/>
                </a:solidFill>
                <a:latin typeface="楷体" panose="02010609060101010101" charset="-122"/>
                <a:ea typeface="楷体" panose="02010609060101010101" charset="-122"/>
              </a:rPr>
              <a:t>核函数</a:t>
            </a:r>
            <a:r>
              <a:rPr lang="zh-CN" altLang="en-US" sz="2000">
                <a:latin typeface="楷体" panose="02010609060101010101" charset="-122"/>
                <a:ea typeface="楷体" panose="02010609060101010101" charset="-122"/>
              </a:rPr>
              <a:t>的形式。</a:t>
            </a:r>
            <a:endParaRPr lang="zh-CN" altLang="en-US" sz="2000">
              <a:latin typeface="楷体" panose="02010609060101010101" charset="-122"/>
              <a:ea typeface="楷体" panose="02010609060101010101" charset="-122"/>
            </a:endParaRPr>
          </a:p>
        </p:txBody>
      </p:sp>
      <p:pic>
        <p:nvPicPr>
          <p:cNvPr id="20" name="图片 19"/>
          <p:cNvPicPr>
            <a:picLocks noChangeAspect="1"/>
          </p:cNvPicPr>
          <p:nvPr/>
        </p:nvPicPr>
        <p:blipFill>
          <a:blip r:embed="rId5"/>
          <a:stretch>
            <a:fillRect/>
          </a:stretch>
        </p:blipFill>
        <p:spPr>
          <a:xfrm>
            <a:off x="2191385" y="4325620"/>
            <a:ext cx="2809240" cy="419100"/>
          </a:xfrm>
          <a:prstGeom prst="rect">
            <a:avLst/>
          </a:prstGeom>
        </p:spPr>
      </p:pic>
      <p:sp>
        <p:nvSpPr>
          <p:cNvPr id="7" name="文本框 6"/>
          <p:cNvSpPr txBox="1"/>
          <p:nvPr/>
        </p:nvSpPr>
        <p:spPr>
          <a:xfrm>
            <a:off x="539750" y="4970145"/>
            <a:ext cx="7280275" cy="1097280"/>
          </a:xfrm>
          <a:prstGeom prst="rect">
            <a:avLst/>
          </a:prstGeom>
          <a:noFill/>
        </p:spPr>
        <p:txBody>
          <a:bodyPr wrap="square" rtlCol="0">
            <a:spAutoFit/>
          </a:bodyPr>
          <a:p>
            <a:r>
              <a:rPr lang="zh-CN" altLang="en-US">
                <a:latin typeface="楷体" panose="02010609060101010101" charset="-122"/>
                <a:ea typeface="楷体" panose="02010609060101010101" charset="-122"/>
              </a:rPr>
              <a:t>随机向量对应的随机变量方差的数字特征应该是协方差：</a:t>
            </a:r>
            <a:endParaRPr lang="zh-CN" altLang="en-US">
              <a:latin typeface="楷体" panose="02010609060101010101" charset="-122"/>
              <a:ea typeface="楷体" panose="02010609060101010101" charset="-122"/>
            </a:endParaRPr>
          </a:p>
          <a:p>
            <a:r>
              <a:rPr lang="zh-CN" altLang="en-US" sz="2400"/>
              <a:t>         </a:t>
            </a:r>
            <a:endParaRPr lang="zh-CN" altLang="en-US" sz="2400"/>
          </a:p>
          <a:p>
            <a:endParaRPr lang="zh-CN" altLang="en-US" sz="2400"/>
          </a:p>
        </p:txBody>
      </p:sp>
      <p:graphicFrame>
        <p:nvGraphicFramePr>
          <p:cNvPr id="8" name="对象 7">
            <a:hlinkClick r:id="" action="ppaction://ole?verb="/>
          </p:cNvPr>
          <p:cNvGraphicFramePr>
            <a:graphicFrameLocks noChangeAspect="1"/>
          </p:cNvGraphicFramePr>
          <p:nvPr/>
        </p:nvGraphicFramePr>
        <p:xfrm>
          <a:off x="2191385" y="5369560"/>
          <a:ext cx="2724785" cy="297815"/>
        </p:xfrm>
        <a:graphic>
          <a:graphicData uri="http://schemas.openxmlformats.org/presentationml/2006/ole">
            <mc:AlternateContent xmlns:mc="http://schemas.openxmlformats.org/markup-compatibility/2006">
              <mc:Choice xmlns:v="urn:schemas-microsoft-com:vml" Requires="v">
                <p:oleObj spid="_x0000_s1025" name="" r:id="rId6" imgW="2095500" imgH="228600" progId="Equation.KSEE3">
                  <p:embed/>
                </p:oleObj>
              </mc:Choice>
              <mc:Fallback>
                <p:oleObj name="" r:id="rId6" imgW="2095500" imgH="228600" progId="Equation.KSEE3">
                  <p:embed/>
                  <p:pic>
                    <p:nvPicPr>
                      <p:cNvPr id="0" name="图片 1024"/>
                      <p:cNvPicPr/>
                      <p:nvPr/>
                    </p:nvPicPr>
                    <p:blipFill>
                      <a:blip r:embed="rId7"/>
                      <a:stretch>
                        <a:fillRect/>
                      </a:stretch>
                    </p:blipFill>
                    <p:spPr>
                      <a:xfrm>
                        <a:off x="2191385" y="5369560"/>
                        <a:ext cx="2724785" cy="297815"/>
                      </a:xfrm>
                      <a:prstGeom prst="rect">
                        <a:avLst/>
                      </a:prstGeom>
                    </p:spPr>
                  </p:pic>
                </p:oleObj>
              </mc:Fallback>
            </mc:AlternateContent>
          </a:graphicData>
        </a:graphic>
      </p:graphicFrame>
      <p:sp>
        <p:nvSpPr>
          <p:cNvPr id="9" name="文本框 8"/>
          <p:cNvSpPr txBox="1"/>
          <p:nvPr/>
        </p:nvSpPr>
        <p:spPr>
          <a:xfrm>
            <a:off x="588645" y="946785"/>
            <a:ext cx="7772400" cy="365760"/>
          </a:xfrm>
          <a:prstGeom prst="rect">
            <a:avLst/>
          </a:prstGeom>
          <a:noFill/>
        </p:spPr>
        <p:txBody>
          <a:bodyPr wrap="square" rtlCol="0">
            <a:spAutoFit/>
          </a:bodyPr>
          <a:p>
            <a:r>
              <a:rPr lang="zh-CN" altLang="en-US"/>
              <a:t>高斯过程可以由</a:t>
            </a:r>
            <a:r>
              <a:rPr lang="zh-CN" altLang="en-US">
                <a:solidFill>
                  <a:srgbClr val="FF0000"/>
                </a:solidFill>
              </a:rPr>
              <a:t>均值</a:t>
            </a:r>
            <a:r>
              <a:rPr lang="zh-CN" altLang="en-US"/>
              <a:t>和协方差</a:t>
            </a:r>
            <a:r>
              <a:rPr lang="zh-CN" altLang="en-US">
                <a:solidFill>
                  <a:srgbClr val="FF0000"/>
                </a:solidFill>
              </a:rPr>
              <a:t>矩阵</a:t>
            </a:r>
            <a:r>
              <a:rPr lang="zh-CN" altLang="en-US"/>
              <a:t>完全决定：</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7" name="文本框 6"/>
          <p:cNvSpPr txBox="1"/>
          <p:nvPr/>
        </p:nvSpPr>
        <p:spPr>
          <a:xfrm>
            <a:off x="892175" y="836295"/>
            <a:ext cx="7092950" cy="2164080"/>
          </a:xfrm>
          <a:prstGeom prst="rect">
            <a:avLst/>
          </a:prstGeom>
          <a:noFill/>
        </p:spPr>
        <p:txBody>
          <a:bodyPr wrap="square" rtlCol="0" anchor="t">
            <a:spAutoFit/>
          </a:bodyPr>
          <a:p>
            <a:r>
              <a:rPr lang="zh-CN" altLang="en-US" sz="2000">
                <a:latin typeface="楷体" panose="02010609060101010101" charset="-122"/>
                <a:ea typeface="楷体" panose="02010609060101010101" charset="-122"/>
              </a:rPr>
              <a:t>事实上可以再简化一下只考虑两个随机变量，因为如果知道任意两个</a:t>
            </a:r>
            <a:r>
              <a:rPr lang="en-US" altLang="zh-CN" sz="2000">
                <a:latin typeface="楷体" panose="02010609060101010101" charset="-122"/>
                <a:ea typeface="楷体" panose="02010609060101010101" charset="-122"/>
              </a:rPr>
              <a:t>xn</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xm</a:t>
            </a:r>
            <a:r>
              <a:rPr lang="zh-CN" altLang="en-US" sz="2000">
                <a:latin typeface="楷体" panose="02010609060101010101" charset="-122"/>
                <a:ea typeface="楷体" panose="02010609060101010101" charset="-122"/>
              </a:rPr>
              <a:t>对应的随机变量   的</a:t>
            </a:r>
            <a:r>
              <a:rPr lang="zh-CN" altLang="en-US" sz="2000">
                <a:sym typeface="+mn-ea"/>
              </a:rPr>
              <a:t> covariance</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就可以知道任意的            的</a:t>
            </a:r>
            <a:r>
              <a:rPr lang="zh-CN" altLang="en-US" sz="2000">
                <a:sym typeface="+mn-ea"/>
              </a:rPr>
              <a:t> covariance</a:t>
            </a:r>
            <a:r>
              <a:rPr lang="zh-CN" altLang="en-US" sz="2000">
                <a:latin typeface="楷体" panose="02010609060101010101" charset="-122"/>
                <a:ea typeface="楷体" panose="02010609060101010101" charset="-122"/>
                <a:sym typeface="+mn-ea"/>
              </a:rPr>
              <a:t>。</a:t>
            </a:r>
            <a:endParaRPr lang="zh-CN" altLang="en-US" sz="2000">
              <a:latin typeface="楷体" panose="02010609060101010101" charset="-122"/>
              <a:ea typeface="楷体" panose="02010609060101010101" charset="-122"/>
            </a:endParaRPr>
          </a:p>
          <a:p>
            <a:endParaRPr lang="en-US" altLang="zh-CN" sz="2000">
              <a:latin typeface="楷体" panose="02010609060101010101" charset="-122"/>
              <a:ea typeface="楷体" panose="02010609060101010101" charset="-122"/>
            </a:endParaRPr>
          </a:p>
          <a:p>
            <a:r>
              <a:rPr lang="en-US" altLang="zh-CN"/>
              <a:t> 我们用</a:t>
            </a:r>
            <a:r>
              <a:rPr lang="en-US" altLang="zh-CN">
                <a:solidFill>
                  <a:srgbClr val="FF0000"/>
                </a:solidFill>
              </a:rPr>
              <a:t> kernel函数</a:t>
            </a:r>
            <a:r>
              <a:rPr lang="en-US" altLang="zh-CN"/>
              <a:t>来确定                           </a:t>
            </a:r>
            <a:r>
              <a:rPr lang="zh-CN" altLang="en-US"/>
              <a:t>的</a:t>
            </a:r>
            <a:r>
              <a:rPr lang="zh-CN" altLang="en-US" sz="2000"/>
              <a:t> covariance</a:t>
            </a:r>
            <a:endParaRPr lang="zh-CN" altLang="en-US" sz="2000"/>
          </a:p>
          <a:p>
            <a:r>
              <a:rPr lang="zh-CN" altLang="en-US"/>
              <a:t>         </a:t>
            </a:r>
            <a:endParaRPr lang="zh-CN" altLang="en-US"/>
          </a:p>
          <a:p>
            <a:endParaRPr lang="en-US" altLang="zh-CN"/>
          </a:p>
        </p:txBody>
      </p:sp>
      <p:pic>
        <p:nvPicPr>
          <p:cNvPr id="8" name="图片 7"/>
          <p:cNvPicPr>
            <a:picLocks noChangeAspect="1"/>
          </p:cNvPicPr>
          <p:nvPr/>
        </p:nvPicPr>
        <p:blipFill>
          <a:blip r:embed="rId2"/>
          <a:stretch>
            <a:fillRect/>
          </a:stretch>
        </p:blipFill>
        <p:spPr>
          <a:xfrm>
            <a:off x="1547495" y="1484630"/>
            <a:ext cx="1508760" cy="354965"/>
          </a:xfrm>
          <a:prstGeom prst="rect">
            <a:avLst/>
          </a:prstGeom>
        </p:spPr>
      </p:pic>
      <p:pic>
        <p:nvPicPr>
          <p:cNvPr id="9" name="图片 8"/>
          <p:cNvPicPr>
            <a:picLocks noChangeAspect="1"/>
          </p:cNvPicPr>
          <p:nvPr/>
        </p:nvPicPr>
        <p:blipFill>
          <a:blip r:embed="rId3"/>
          <a:stretch>
            <a:fillRect/>
          </a:stretch>
        </p:blipFill>
        <p:spPr>
          <a:xfrm>
            <a:off x="3275965" y="1196340"/>
            <a:ext cx="1371600" cy="337185"/>
          </a:xfrm>
          <a:prstGeom prst="rect">
            <a:avLst/>
          </a:prstGeom>
        </p:spPr>
      </p:pic>
      <p:pic>
        <p:nvPicPr>
          <p:cNvPr id="10" name="图片 9"/>
          <p:cNvPicPr>
            <a:picLocks noChangeAspect="1"/>
          </p:cNvPicPr>
          <p:nvPr/>
        </p:nvPicPr>
        <p:blipFill>
          <a:blip r:embed="rId4"/>
          <a:stretch>
            <a:fillRect/>
          </a:stretch>
        </p:blipFill>
        <p:spPr>
          <a:xfrm>
            <a:off x="3491865" y="2060575"/>
            <a:ext cx="1371600" cy="337185"/>
          </a:xfrm>
          <a:prstGeom prst="rect">
            <a:avLst/>
          </a:prstGeom>
        </p:spPr>
      </p:pic>
      <p:pic>
        <p:nvPicPr>
          <p:cNvPr id="11" name="图片 10"/>
          <p:cNvPicPr>
            <a:picLocks noChangeAspect="1"/>
          </p:cNvPicPr>
          <p:nvPr/>
        </p:nvPicPr>
        <p:blipFill>
          <a:blip r:embed="rId5"/>
          <a:stretch>
            <a:fillRect/>
          </a:stretch>
        </p:blipFill>
        <p:spPr>
          <a:xfrm>
            <a:off x="2195830" y="2492375"/>
            <a:ext cx="4996180" cy="452120"/>
          </a:xfrm>
          <a:prstGeom prst="rect">
            <a:avLst/>
          </a:prstGeom>
        </p:spPr>
      </p:pic>
      <p:sp>
        <p:nvSpPr>
          <p:cNvPr id="12" name="文本框 11"/>
          <p:cNvSpPr txBox="1"/>
          <p:nvPr/>
        </p:nvSpPr>
        <p:spPr>
          <a:xfrm>
            <a:off x="683895" y="3068955"/>
            <a:ext cx="7713980" cy="1280160"/>
          </a:xfrm>
          <a:prstGeom prst="rect">
            <a:avLst/>
          </a:prstGeom>
          <a:noFill/>
        </p:spPr>
        <p:txBody>
          <a:bodyPr wrap="square" rtlCol="0">
            <a:spAutoFit/>
          </a:bodyPr>
          <a:p>
            <a:r>
              <a:rPr lang="zh-CN" altLang="en-US" sz="2000">
                <a:solidFill>
                  <a:srgbClr val="FF0000"/>
                </a:solidFill>
                <a:latin typeface="楷体" panose="02010609060101010101" charset="-122"/>
                <a:ea typeface="楷体" panose="02010609060101010101" charset="-122"/>
              </a:rPr>
              <a:t>选取什么样核函数呢？</a:t>
            </a:r>
            <a:r>
              <a:rPr lang="zh-CN" altLang="en-US" sz="2000">
                <a:latin typeface="楷体" panose="02010609060101010101" charset="-122"/>
                <a:ea typeface="楷体" panose="02010609060101010101" charset="-122"/>
              </a:rPr>
              <a:t>下面的图是对采用</a:t>
            </a:r>
            <a:r>
              <a:rPr lang="zh-CN" altLang="en-US" sz="2000">
                <a:solidFill>
                  <a:srgbClr val="FF0000"/>
                </a:solidFill>
                <a:latin typeface="楷体" panose="02010609060101010101" charset="-122"/>
                <a:ea typeface="楷体" panose="02010609060101010101" charset="-122"/>
              </a:rPr>
              <a:t>高斯核</a:t>
            </a:r>
            <a:r>
              <a:rPr lang="zh-CN" altLang="en-US" sz="2000">
                <a:latin typeface="楷体" panose="02010609060101010101" charset="-122"/>
                <a:ea typeface="楷体" panose="02010609060101010101" charset="-122"/>
              </a:rPr>
              <a:t>和</a:t>
            </a:r>
            <a:r>
              <a:rPr lang="zh-CN" altLang="en-US" sz="2000">
                <a:solidFill>
                  <a:srgbClr val="FF0000"/>
                </a:solidFill>
                <a:latin typeface="楷体" panose="02010609060101010101" charset="-122"/>
                <a:ea typeface="楷体" panose="02010609060101010101" charset="-122"/>
              </a:rPr>
              <a:t>指数核</a:t>
            </a:r>
            <a:r>
              <a:rPr lang="zh-CN" altLang="en-US" sz="2000">
                <a:latin typeface="楷体" panose="02010609060101010101" charset="-122"/>
                <a:ea typeface="楷体" panose="02010609060101010101" charset="-122"/>
              </a:rPr>
              <a:t>的高斯过程的取样，一共取了5条，可以看到两者的区别：</a:t>
            </a:r>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          </a:t>
            </a:r>
            <a:endParaRPr lang="zh-CN" altLang="en-US" sz="2000">
              <a:latin typeface="楷体" panose="02010609060101010101" charset="-122"/>
              <a:ea typeface="楷体" panose="02010609060101010101" charset="-122"/>
            </a:endParaRPr>
          </a:p>
          <a:p>
            <a:r>
              <a:rPr lang="zh-CN" altLang="en-US"/>
              <a:t>                 </a:t>
            </a:r>
            <a:endParaRPr lang="zh-CN" altLang="en-US"/>
          </a:p>
        </p:txBody>
      </p:sp>
      <p:pic>
        <p:nvPicPr>
          <p:cNvPr id="13" name="图片 12"/>
          <p:cNvPicPr>
            <a:picLocks noChangeAspect="1"/>
          </p:cNvPicPr>
          <p:nvPr/>
        </p:nvPicPr>
        <p:blipFill>
          <a:blip r:embed="rId6"/>
          <a:stretch>
            <a:fillRect/>
          </a:stretch>
        </p:blipFill>
        <p:spPr>
          <a:xfrm>
            <a:off x="805180" y="4331335"/>
            <a:ext cx="7266940" cy="2124075"/>
          </a:xfrm>
          <a:prstGeom prst="rect">
            <a:avLst/>
          </a:prstGeom>
        </p:spPr>
      </p:pic>
      <p:pic>
        <p:nvPicPr>
          <p:cNvPr id="3" name="图片 2"/>
          <p:cNvPicPr>
            <a:picLocks noChangeAspect="1"/>
          </p:cNvPicPr>
          <p:nvPr/>
        </p:nvPicPr>
        <p:blipFill>
          <a:blip r:embed="rId7"/>
          <a:stretch>
            <a:fillRect/>
          </a:stretch>
        </p:blipFill>
        <p:spPr>
          <a:xfrm>
            <a:off x="2252980" y="3803650"/>
            <a:ext cx="4638040" cy="38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7" name="文本框 6"/>
          <p:cNvSpPr txBox="1"/>
          <p:nvPr/>
        </p:nvSpPr>
        <p:spPr>
          <a:xfrm>
            <a:off x="1927225" y="962025"/>
            <a:ext cx="5741035" cy="457200"/>
          </a:xfrm>
          <a:prstGeom prst="rect">
            <a:avLst/>
          </a:prstGeom>
          <a:noFill/>
        </p:spPr>
        <p:txBody>
          <a:bodyPr wrap="square" rtlCol="0">
            <a:spAutoFit/>
          </a:bodyPr>
          <a:p>
            <a:r>
              <a:rPr lang="en-US" altLang="zh-CN" sz="2400">
                <a:solidFill>
                  <a:srgbClr val="FF0000"/>
                </a:solidFill>
                <a:latin typeface="楷体" panose="02010609060101010101" charset="-122"/>
                <a:ea typeface="楷体" panose="02010609060101010101" charset="-122"/>
              </a:rPr>
              <a:t>6.4.2 </a:t>
            </a:r>
            <a:r>
              <a:rPr lang="zh-CN" altLang="en-US" sz="2400">
                <a:solidFill>
                  <a:srgbClr val="FF0000"/>
                </a:solidFill>
                <a:latin typeface="楷体" panose="02010609060101010101" charset="-122"/>
                <a:ea typeface="楷体" panose="02010609060101010101" charset="-122"/>
              </a:rPr>
              <a:t>用高斯过程做回归</a:t>
            </a:r>
            <a:endParaRPr lang="zh-CN" altLang="en-US" sz="2400">
              <a:solidFill>
                <a:srgbClr val="FF0000"/>
              </a:solidFill>
              <a:latin typeface="楷体" panose="02010609060101010101" charset="-122"/>
              <a:ea typeface="楷体" panose="02010609060101010101" charset="-122"/>
            </a:endParaRPr>
          </a:p>
        </p:txBody>
      </p:sp>
      <p:sp>
        <p:nvSpPr>
          <p:cNvPr id="8" name="文本框 7"/>
          <p:cNvSpPr txBox="1"/>
          <p:nvPr/>
        </p:nvSpPr>
        <p:spPr>
          <a:xfrm>
            <a:off x="755650" y="1484630"/>
            <a:ext cx="7929245" cy="368300"/>
          </a:xfrm>
          <a:prstGeom prst="rect">
            <a:avLst/>
          </a:prstGeom>
          <a:noFill/>
        </p:spPr>
        <p:txBody>
          <a:bodyPr wrap="square" rtlCol="0" anchor="t">
            <a:spAutoFit/>
          </a:bodyPr>
          <a:p>
            <a:r>
              <a:rPr lang="zh-CN" altLang="en-US">
                <a:solidFill>
                  <a:srgbClr val="FF0000"/>
                </a:solidFill>
              </a:rPr>
              <a:t>接下来把</a:t>
            </a:r>
            <a:r>
              <a:rPr lang="en-US" altLang="zh-CN">
                <a:solidFill>
                  <a:srgbClr val="FF0000"/>
                </a:solidFill>
              </a:rPr>
              <a:t>GP</a:t>
            </a:r>
            <a:r>
              <a:rPr lang="zh-CN" altLang="en-US">
                <a:solidFill>
                  <a:srgbClr val="FF0000"/>
                </a:solidFill>
              </a:rPr>
              <a:t>模型应⽤于回归问题</a:t>
            </a:r>
            <a:r>
              <a:rPr lang="zh-CN" altLang="en-US"/>
              <a:t>，我们需要考虑观测⽬标值的噪声，形式</a:t>
            </a:r>
            <a:endParaRPr lang="zh-CN" altLang="en-US"/>
          </a:p>
        </p:txBody>
      </p:sp>
      <p:sp>
        <p:nvSpPr>
          <p:cNvPr id="11" name="文本框 10"/>
          <p:cNvSpPr txBox="1"/>
          <p:nvPr/>
        </p:nvSpPr>
        <p:spPr>
          <a:xfrm>
            <a:off x="2195830" y="2493010"/>
            <a:ext cx="5614670" cy="642620"/>
          </a:xfrm>
          <a:prstGeom prst="rect">
            <a:avLst/>
          </a:prstGeom>
          <a:noFill/>
        </p:spPr>
        <p:txBody>
          <a:bodyPr wrap="square" rtlCol="0">
            <a:spAutoFit/>
          </a:bodyPr>
          <a:p>
            <a:r>
              <a:rPr lang="en-US" altLang="zh-CN"/>
              <a:t>tn</a:t>
            </a:r>
            <a:r>
              <a:rPr lang="zh-CN" altLang="en-US"/>
              <a:t>是观测到的目标值，它包含高斯噪声       </a:t>
            </a:r>
            <a:endParaRPr lang="zh-CN" altLang="en-US"/>
          </a:p>
          <a:p>
            <a:r>
              <a:rPr lang="en-US" altLang="zh-CN"/>
              <a:t>yn</a:t>
            </a:r>
            <a:r>
              <a:rPr lang="zh-CN" altLang="en-US"/>
              <a:t>是实际值</a:t>
            </a:r>
            <a:endParaRPr lang="zh-CN" altLang="en-US"/>
          </a:p>
        </p:txBody>
      </p:sp>
      <p:pic>
        <p:nvPicPr>
          <p:cNvPr id="12" name="图片 11"/>
          <p:cNvPicPr>
            <a:picLocks noChangeAspect="1"/>
          </p:cNvPicPr>
          <p:nvPr/>
        </p:nvPicPr>
        <p:blipFill>
          <a:blip r:embed="rId2"/>
          <a:stretch>
            <a:fillRect/>
          </a:stretch>
        </p:blipFill>
        <p:spPr>
          <a:xfrm>
            <a:off x="6156325" y="2421255"/>
            <a:ext cx="365760" cy="356870"/>
          </a:xfrm>
          <a:prstGeom prst="rect">
            <a:avLst/>
          </a:prstGeom>
        </p:spPr>
      </p:pic>
      <p:sp>
        <p:nvSpPr>
          <p:cNvPr id="13" name="文本框 12"/>
          <p:cNvSpPr txBox="1"/>
          <p:nvPr/>
        </p:nvSpPr>
        <p:spPr>
          <a:xfrm>
            <a:off x="755650" y="3216275"/>
            <a:ext cx="7385050" cy="975360"/>
          </a:xfrm>
          <a:prstGeom prst="rect">
            <a:avLst/>
          </a:prstGeom>
          <a:noFill/>
        </p:spPr>
        <p:txBody>
          <a:bodyPr wrap="square" rtlCol="0" anchor="t">
            <a:spAutoFit/>
          </a:bodyPr>
          <a:p>
            <a:r>
              <a:rPr lang="en-US" altLang="zh-CN" sz="2000">
                <a:latin typeface="+mn-ea"/>
              </a:rPr>
              <a:t>                                                            </a:t>
            </a:r>
            <a:endParaRPr lang="en-US" altLang="zh-CN" sz="2000">
              <a:latin typeface="+mn-ea"/>
            </a:endParaRPr>
          </a:p>
          <a:p>
            <a:r>
              <a:rPr lang="zh-CN" altLang="en-US">
                <a:latin typeface="+mn-ea"/>
              </a:rPr>
              <a:t>对于每一个</a:t>
            </a:r>
            <a:r>
              <a:rPr lang="en-US" altLang="zh-CN">
                <a:latin typeface="+mn-ea"/>
              </a:rPr>
              <a:t>observation</a:t>
            </a:r>
            <a:r>
              <a:rPr lang="zh-CN" altLang="en-US">
                <a:latin typeface="+mn-ea"/>
              </a:rPr>
              <a:t>，认为</a:t>
            </a:r>
            <a:r>
              <a:rPr lang="en-US" altLang="zh-CN">
                <a:latin typeface="+mn-ea"/>
              </a:rPr>
              <a:t>noise</a:t>
            </a:r>
            <a:r>
              <a:rPr lang="zh-CN" altLang="en-US">
                <a:latin typeface="+mn-ea"/>
              </a:rPr>
              <a:t>是</a:t>
            </a:r>
            <a:r>
              <a:rPr lang="en-US" altLang="zh-CN">
                <a:latin typeface="+mn-ea"/>
              </a:rPr>
              <a:t>Gaussian</a:t>
            </a:r>
            <a:r>
              <a:rPr lang="zh-CN" altLang="en-US">
                <a:latin typeface="+mn-ea"/>
              </a:rPr>
              <a:t>分布</a:t>
            </a:r>
            <a:r>
              <a:rPr lang="en-US" altLang="zh-CN">
                <a:latin typeface="+mn-ea"/>
              </a:rPr>
              <a:t>,</a:t>
            </a:r>
            <a:r>
              <a:rPr lang="zh-CN" altLang="en-US">
                <a:latin typeface="+mn-ea"/>
              </a:rPr>
              <a:t>则真正观察值</a:t>
            </a:r>
            <a:r>
              <a:rPr lang="en-US" altLang="zh-CN">
                <a:latin typeface="+mn-ea"/>
              </a:rPr>
              <a:t>tn</a:t>
            </a:r>
            <a:r>
              <a:rPr lang="zh-CN" altLang="en-US">
                <a:latin typeface="+mn-ea"/>
              </a:rPr>
              <a:t>的分布为</a:t>
            </a:r>
            <a:r>
              <a:rPr lang="zh-CN" altLang="en-US" sz="2000">
                <a:latin typeface="+mn-ea"/>
              </a:rPr>
              <a:t>：</a:t>
            </a:r>
            <a:endParaRPr lang="zh-CN" altLang="en-US" sz="2000">
              <a:latin typeface="+mn-ea"/>
            </a:endParaRPr>
          </a:p>
        </p:txBody>
      </p:sp>
      <p:sp>
        <p:nvSpPr>
          <p:cNvPr id="17" name="文本框 16"/>
          <p:cNvSpPr txBox="1"/>
          <p:nvPr/>
        </p:nvSpPr>
        <p:spPr>
          <a:xfrm>
            <a:off x="1454785" y="4990465"/>
            <a:ext cx="5492115" cy="368300"/>
          </a:xfrm>
          <a:prstGeom prst="rect">
            <a:avLst/>
          </a:prstGeom>
          <a:noFill/>
        </p:spPr>
        <p:txBody>
          <a:bodyPr wrap="square" rtlCol="0" anchor="t">
            <a:spAutoFit/>
          </a:bodyPr>
          <a:p>
            <a:r>
              <a:rPr lang="zh-CN" altLang="en-US"/>
              <a:t>β 是⼀个超 参数</a:t>
            </a:r>
            <a:r>
              <a:rPr lang="en-US" altLang="zh-CN"/>
              <a:t>,</a:t>
            </a:r>
            <a:r>
              <a:rPr lang="zh-CN" altLang="en-US"/>
              <a:t>表⽰噪声的精度。</a:t>
            </a:r>
            <a:endParaRPr lang="zh-CN" altLang="en-US"/>
          </a:p>
        </p:txBody>
      </p:sp>
      <p:pic>
        <p:nvPicPr>
          <p:cNvPr id="3" name="图片 2"/>
          <p:cNvPicPr>
            <a:picLocks noChangeAspect="1"/>
          </p:cNvPicPr>
          <p:nvPr/>
        </p:nvPicPr>
        <p:blipFill>
          <a:blip r:embed="rId3"/>
          <a:stretch>
            <a:fillRect/>
          </a:stretch>
        </p:blipFill>
        <p:spPr>
          <a:xfrm>
            <a:off x="1619885" y="1973580"/>
            <a:ext cx="5161915" cy="447675"/>
          </a:xfrm>
          <a:prstGeom prst="rect">
            <a:avLst/>
          </a:prstGeom>
        </p:spPr>
      </p:pic>
      <p:pic>
        <p:nvPicPr>
          <p:cNvPr id="6" name="图片 5"/>
          <p:cNvPicPr>
            <a:picLocks noChangeAspect="1"/>
          </p:cNvPicPr>
          <p:nvPr/>
        </p:nvPicPr>
        <p:blipFill>
          <a:blip r:embed="rId4"/>
          <a:stretch>
            <a:fillRect/>
          </a:stretch>
        </p:blipFill>
        <p:spPr>
          <a:xfrm>
            <a:off x="1619885" y="4272280"/>
            <a:ext cx="5895340" cy="533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68631" y="5519440"/>
            <a:ext cx="1010593" cy="936104"/>
          </a:xfrm>
          <a:prstGeom prst="rect">
            <a:avLst/>
          </a:prstGeom>
        </p:spPr>
      </p:pic>
      <p:sp>
        <p:nvSpPr>
          <p:cNvPr id="4" name="页脚占位符 5"/>
          <p:cNvSpPr>
            <a:spLocks noGrp="1"/>
          </p:cNvSpPr>
          <p:nvPr/>
        </p:nvSpPr>
        <p:spPr>
          <a:xfrm>
            <a:off x="457200" y="6455544"/>
            <a:ext cx="2145744" cy="315496"/>
          </a:xfrm>
          <a:prstGeom prst="rect">
            <a:avLst/>
          </a:prstGeom>
        </p:spPr>
        <p:txBody>
          <a:bodyPr vert="horz" lIns="91440" tIns="45720" rIns="91440" bIns="45720" rtlCol="0" anchor="ctr"/>
          <a:lstStyle>
            <a:defPPr>
              <a:defRPr lang="zh-CN"/>
            </a:defPPr>
            <a:lvl1pPr marL="0" algn="l" defTabSz="914400" rtl="0" eaLnBrk="1" latinLnBrk="0" hangingPunct="1">
              <a:defRPr sz="1000" kern="1200" cap="all" spc="6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cap="none" dirty="0">
                <a:latin typeface="+mj-lt"/>
                <a:ea typeface="Arial Unicode MS" panose="020B0604020202020204" pitchFamily="34" charset="-122"/>
                <a:cs typeface="Arial Unicode MS" panose="020B0604020202020204" pitchFamily="34" charset="-122"/>
              </a:rPr>
              <a:t>http://</a:t>
            </a:r>
            <a:r>
              <a:rPr lang="en-US" altLang="zh-CN" sz="1200" cap="none" dirty="0" smtClean="0">
                <a:latin typeface="+mj-lt"/>
                <a:ea typeface="Arial Unicode MS" panose="020B0604020202020204" pitchFamily="34" charset="-122"/>
                <a:cs typeface="Arial Unicode MS" panose="020B0604020202020204" pitchFamily="34" charset="-122"/>
              </a:rPr>
              <a:t>cins.swpu.edu.cn</a:t>
            </a:r>
            <a:endParaRPr lang="zh-CN" altLang="en-US" sz="1200" cap="none" dirty="0">
              <a:latin typeface="+mj-lt"/>
              <a:ea typeface="Arial Unicode MS" panose="020B0604020202020204" pitchFamily="34" charset="-122"/>
              <a:cs typeface="Arial Unicode MS" panose="020B0604020202020204" pitchFamily="34" charset="-122"/>
            </a:endParaRPr>
          </a:p>
        </p:txBody>
      </p:sp>
      <p:sp>
        <p:nvSpPr>
          <p:cNvPr id="5" name="灯片编号占位符 3"/>
          <p:cNvSpPr>
            <a:spLocks noGrp="1"/>
          </p:cNvSpPr>
          <p:nvPr/>
        </p:nvSpPr>
        <p:spPr>
          <a:xfrm>
            <a:off x="7721352" y="6455544"/>
            <a:ext cx="990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fld>
            <a:endParaRPr lang="zh-CN" altLang="en-US" dirty="0"/>
          </a:p>
        </p:txBody>
      </p:sp>
      <p:sp>
        <p:nvSpPr>
          <p:cNvPr id="9" name="文本框 8"/>
          <p:cNvSpPr txBox="1"/>
          <p:nvPr/>
        </p:nvSpPr>
        <p:spPr>
          <a:xfrm>
            <a:off x="965835" y="1124585"/>
            <a:ext cx="7090410" cy="368300"/>
          </a:xfrm>
          <a:prstGeom prst="rect">
            <a:avLst/>
          </a:prstGeom>
          <a:noFill/>
        </p:spPr>
        <p:txBody>
          <a:bodyPr wrap="square" rtlCol="0" anchor="t">
            <a:spAutoFit/>
          </a:bodyPr>
          <a:p>
            <a:r>
              <a:rPr lang="zh-CN" altLang="en-US"/>
              <a:t>假设当前有 N 个 observations，则相应的分布是多维的 Gaussian</a:t>
            </a:r>
            <a:endParaRPr lang="zh-CN" altLang="en-US"/>
          </a:p>
        </p:txBody>
      </p:sp>
      <p:pic>
        <p:nvPicPr>
          <p:cNvPr id="16" name="图片 15"/>
          <p:cNvPicPr>
            <a:picLocks noChangeAspect="1"/>
          </p:cNvPicPr>
          <p:nvPr/>
        </p:nvPicPr>
        <p:blipFill>
          <a:blip r:embed="rId2"/>
          <a:stretch>
            <a:fillRect/>
          </a:stretch>
        </p:blipFill>
        <p:spPr>
          <a:xfrm>
            <a:off x="1979930" y="1557020"/>
            <a:ext cx="5685790" cy="476250"/>
          </a:xfrm>
          <a:prstGeom prst="rect">
            <a:avLst/>
          </a:prstGeom>
        </p:spPr>
      </p:pic>
      <p:sp>
        <p:nvSpPr>
          <p:cNvPr id="19" name="文本框 18"/>
          <p:cNvSpPr txBox="1"/>
          <p:nvPr/>
        </p:nvSpPr>
        <p:spPr>
          <a:xfrm>
            <a:off x="908685" y="2244725"/>
            <a:ext cx="7327265" cy="642620"/>
          </a:xfrm>
          <a:prstGeom prst="rect">
            <a:avLst/>
          </a:prstGeom>
          <a:noFill/>
        </p:spPr>
        <p:txBody>
          <a:bodyPr wrap="square" rtlCol="0" anchor="t">
            <a:spAutoFit/>
          </a:bodyPr>
          <a:p>
            <a:r>
              <a:rPr lang="zh-CN" altLang="en-US"/>
              <a:t>根据⾼斯过程的定义，边缘概率分布 p(y) 是⼀个⾼斯分布，均值为零，协⽅差由 Gram 矩阵 K 定义</a:t>
            </a:r>
            <a:r>
              <a:rPr lang="en-US" altLang="zh-CN"/>
              <a:t>(</a:t>
            </a:r>
            <a:r>
              <a:rPr lang="zh-CN" altLang="en-US"/>
              <a:t>由</a:t>
            </a:r>
            <a:r>
              <a:rPr lang="en-US" altLang="zh-CN"/>
              <a:t>6.53</a:t>
            </a:r>
            <a:r>
              <a:rPr lang="zh-CN" altLang="en-US"/>
              <a:t>和</a:t>
            </a:r>
            <a:r>
              <a:rPr lang="en-US" altLang="zh-CN"/>
              <a:t>6.54</a:t>
            </a:r>
            <a:r>
              <a:rPr lang="zh-CN" altLang="en-US"/>
              <a:t>得</a:t>
            </a:r>
            <a:r>
              <a:rPr lang="en-US" altLang="zh-CN"/>
              <a:t>),</a:t>
            </a:r>
            <a:r>
              <a:rPr lang="zh-CN" altLang="en-US"/>
              <a:t>即</a:t>
            </a:r>
            <a:endParaRPr lang="zh-CN" altLang="en-US"/>
          </a:p>
        </p:txBody>
      </p:sp>
      <p:pic>
        <p:nvPicPr>
          <p:cNvPr id="20" name="图片 19"/>
          <p:cNvPicPr>
            <a:picLocks noChangeAspect="1"/>
          </p:cNvPicPr>
          <p:nvPr/>
        </p:nvPicPr>
        <p:blipFill>
          <a:blip r:embed="rId3"/>
          <a:stretch>
            <a:fillRect/>
          </a:stretch>
        </p:blipFill>
        <p:spPr>
          <a:xfrm>
            <a:off x="1979930" y="2887345"/>
            <a:ext cx="5314315" cy="476250"/>
          </a:xfrm>
          <a:prstGeom prst="rect">
            <a:avLst/>
          </a:prstGeom>
        </p:spPr>
      </p:pic>
      <p:sp>
        <p:nvSpPr>
          <p:cNvPr id="21" name="文本框 20"/>
          <p:cNvSpPr txBox="1"/>
          <p:nvPr/>
        </p:nvSpPr>
        <p:spPr>
          <a:xfrm>
            <a:off x="847090" y="4010660"/>
            <a:ext cx="6874510" cy="642620"/>
          </a:xfrm>
          <a:prstGeom prst="rect">
            <a:avLst/>
          </a:prstGeom>
          <a:noFill/>
        </p:spPr>
        <p:txBody>
          <a:bodyPr wrap="square" rtlCol="0" anchor="t">
            <a:spAutoFit/>
          </a:bodyPr>
          <a:p>
            <a:r>
              <a:rPr lang="zh-CN" altLang="en-US">
                <a:solidFill>
                  <a:srgbClr val="FF0000"/>
                </a:solidFill>
              </a:rPr>
              <a:t>为了找到以输⼊值 x 1 ,...,x N 为条件</a:t>
            </a:r>
            <a:r>
              <a:rPr lang="zh-CN" altLang="en-US"/>
              <a:t>的联合概率分布 p(</a:t>
            </a:r>
            <a:r>
              <a:rPr lang="zh-CN" altLang="en-US" b="1"/>
              <a:t>t</a:t>
            </a:r>
            <a:r>
              <a:rPr lang="zh-CN" altLang="en-US"/>
              <a:t>) ，我们需要对 y 积分，对比公式（2.115），我们得到</a:t>
            </a:r>
            <a:endParaRPr lang="zh-CN" altLang="en-US"/>
          </a:p>
        </p:txBody>
      </p:sp>
      <p:sp>
        <p:nvSpPr>
          <p:cNvPr id="26" name="文本框 25"/>
          <p:cNvSpPr txBox="1"/>
          <p:nvPr/>
        </p:nvSpPr>
        <p:spPr>
          <a:xfrm>
            <a:off x="764540" y="5487670"/>
            <a:ext cx="7113905" cy="368300"/>
          </a:xfrm>
          <a:prstGeom prst="rect">
            <a:avLst/>
          </a:prstGeom>
          <a:noFill/>
        </p:spPr>
        <p:txBody>
          <a:bodyPr wrap="square" rtlCol="0" anchor="t">
            <a:spAutoFit/>
          </a:bodyPr>
          <a:p>
            <a:r>
              <a:rPr lang="zh-CN" altLang="en-US"/>
              <a:t>其中协⽅差矩阵 C的元素为</a:t>
            </a:r>
            <a:endParaRPr lang="zh-CN" altLang="en-US"/>
          </a:p>
        </p:txBody>
      </p:sp>
      <p:pic>
        <p:nvPicPr>
          <p:cNvPr id="27" name="图片 26"/>
          <p:cNvPicPr>
            <a:picLocks noChangeAspect="1"/>
          </p:cNvPicPr>
          <p:nvPr/>
        </p:nvPicPr>
        <p:blipFill>
          <a:blip r:embed="rId4"/>
          <a:stretch>
            <a:fillRect/>
          </a:stretch>
        </p:blipFill>
        <p:spPr>
          <a:xfrm>
            <a:off x="1273810" y="5855970"/>
            <a:ext cx="6095365" cy="447675"/>
          </a:xfrm>
          <a:prstGeom prst="rect">
            <a:avLst/>
          </a:prstGeom>
        </p:spPr>
      </p:pic>
      <p:pic>
        <p:nvPicPr>
          <p:cNvPr id="28" name="图片 27"/>
          <p:cNvPicPr>
            <a:picLocks noChangeAspect="1"/>
          </p:cNvPicPr>
          <p:nvPr/>
        </p:nvPicPr>
        <p:blipFill>
          <a:blip r:embed="rId5"/>
          <a:stretch>
            <a:fillRect/>
          </a:stretch>
        </p:blipFill>
        <p:spPr>
          <a:xfrm>
            <a:off x="1764030" y="4653280"/>
            <a:ext cx="5114290" cy="5429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自定义 2">
      <a:majorFont>
        <a:latin typeface="Cambria"/>
        <a:ea typeface="黑体"/>
        <a:cs typeface=""/>
      </a:majorFont>
      <a:minorFont>
        <a:latin typeface="Calibri"/>
        <a:ea typeface="黑体"/>
        <a:cs typeface=""/>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4256</Words>
  <Application>WPS 演示</Application>
  <PresentationFormat>全屏显示(4:3)</PresentationFormat>
  <Paragraphs>313</Paragraphs>
  <Slides>27</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9" baseType="lpstr">
      <vt:lpstr>Arial</vt:lpstr>
      <vt:lpstr>宋体</vt:lpstr>
      <vt:lpstr>Wingdings</vt:lpstr>
      <vt:lpstr>Arial Unicode MS</vt:lpstr>
      <vt:lpstr>楷体</vt:lpstr>
      <vt:lpstr>Calibri</vt:lpstr>
      <vt:lpstr>Cambria</vt:lpstr>
      <vt:lpstr>微软雅黑</vt:lpstr>
      <vt:lpstr>黑体</vt:lpstr>
      <vt:lpstr>透明</vt:lpstr>
      <vt:lpstr>Equation.KSEE3</vt:lpstr>
      <vt:lpstr>Equation.KSEE3</vt:lpstr>
      <vt:lpstr>             Gaussian Proesses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推荐算法的应用</dc:title>
  <dc:creator>Admin</dc:creator>
  <cp:lastModifiedBy>Pengjun Zhu</cp:lastModifiedBy>
  <cp:revision>73</cp:revision>
  <dcterms:created xsi:type="dcterms:W3CDTF">2015-10-23T03:30:00Z</dcterms:created>
  <dcterms:modified xsi:type="dcterms:W3CDTF">2016-09-09T07:37:36Z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