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90" r:id="rId3"/>
    <p:sldId id="294" r:id="rId4"/>
    <p:sldId id="293" r:id="rId5"/>
    <p:sldId id="328" r:id="rId6"/>
    <p:sldId id="295" r:id="rId7"/>
    <p:sldId id="296" r:id="rId8"/>
    <p:sldId id="297" r:id="rId9"/>
    <p:sldId id="298" r:id="rId10"/>
    <p:sldId id="292" r:id="rId11"/>
    <p:sldId id="309" r:id="rId12"/>
    <p:sldId id="300" r:id="rId13"/>
    <p:sldId id="303" r:id="rId14"/>
    <p:sldId id="299" r:id="rId15"/>
    <p:sldId id="302" r:id="rId16"/>
    <p:sldId id="304" r:id="rId17"/>
    <p:sldId id="305" r:id="rId18"/>
    <p:sldId id="306" r:id="rId19"/>
    <p:sldId id="307" r:id="rId20"/>
    <p:sldId id="308" r:id="rId21"/>
    <p:sldId id="310" r:id="rId22"/>
    <p:sldId id="311" r:id="rId23"/>
    <p:sldId id="312" r:id="rId24"/>
    <p:sldId id="313" r:id="rId25"/>
    <p:sldId id="315" r:id="rId26"/>
    <p:sldId id="301" r:id="rId27"/>
    <p:sldId id="316" r:id="rId28"/>
    <p:sldId id="317" r:id="rId29"/>
    <p:sldId id="324" r:id="rId30"/>
    <p:sldId id="319" r:id="rId31"/>
    <p:sldId id="320" r:id="rId32"/>
    <p:sldId id="322" r:id="rId33"/>
    <p:sldId id="323" r:id="rId34"/>
    <p:sldId id="327" r:id="rId35"/>
    <p:sldId id="321" r:id="rId36"/>
    <p:sldId id="325" r:id="rId37"/>
    <p:sldId id="326" r:id="rId38"/>
    <p:sldId id="329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77367" autoAdjust="0"/>
  </p:normalViewPr>
  <p:slideViewPr>
    <p:cSldViewPr>
      <p:cViewPr varScale="1">
        <p:scale>
          <a:sx n="57" d="100"/>
          <a:sy n="57" d="100"/>
        </p:scale>
        <p:origin x="169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D543A-5566-45B5-9DF0-85C541C5466C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DD685-3B69-4990-B296-9D76734FB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953584"/>
      </p:ext>
    </p:extLst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49FD6-95BD-4903-9951-FD19F1EA9A94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38130-C660-4770-9368-78832EAFE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251234"/>
      </p:ext>
    </p:extLst>
  </p:cSld>
  <p:clrMap bg1="lt1" tx1="dk1" bg2="lt2" tx2="dk2" accent1="accent1" accent2="accent2" accent3="accent3" accent4="accent4" accent5="accent5" accent6="accent6" hlink="hlink" folHlink="folHlink"/>
  <p:hf sldNum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4E2902B-920B-4B87-8BDB-5F410236AD48}" type="datetime1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43A4665-4AD1-4A8B-986E-15314387E95C}" type="datetime1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770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C4BE9E4-B62C-42F3-9FEC-C6D436DBE143}" type="datetime1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467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1FB3CB5-C172-4FDC-BC9E-738699205C36}" type="datetime1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65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25B914E-358B-4765-A579-7C8B5BC1D37A}" type="datetime1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840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CECA924-242D-441C-ADEE-512ED776912A}" type="datetime1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16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0C82EFA-9683-472F-AA9C-E1E167C4F555}" type="datetime1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294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0B25733-3996-4B5F-81C4-9F9C4EF26851}" type="datetime1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43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9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3462339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200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2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1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1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收藏\logo\logoCINS2.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"/>
            <a:ext cx="1907703" cy="176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691680" y="2397054"/>
            <a:ext cx="6364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8.2 Conditional Independence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23756" y="3985165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            </a:t>
            </a:r>
            <a:r>
              <a:rPr lang="zh-CN" altLang="en-US" sz="2400" dirty="0" smtClean="0"/>
              <a:t>朱鹏军</a:t>
            </a:r>
            <a:endParaRPr lang="en-US" altLang="zh-CN" sz="24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3211788" y="4446830"/>
            <a:ext cx="32403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数据智能研究中心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51920" y="5019278"/>
            <a:ext cx="229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2016-11-24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40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altLang="zh-CN" sz="6000" dirty="0" smtClean="0"/>
          </a:p>
          <a:p>
            <a:pPr marL="0" indent="0">
              <a:buNone/>
            </a:pPr>
            <a:r>
              <a:rPr lang="en-US" altLang="zh-CN" sz="6000" dirty="0" smtClean="0"/>
              <a:t>       8.2 </a:t>
            </a:r>
            <a:r>
              <a:rPr lang="zh-CN" altLang="en-US" sz="6000" dirty="0"/>
              <a:t>条件独立</a:t>
            </a:r>
          </a:p>
        </p:txBody>
      </p:sp>
      <p:pic>
        <p:nvPicPr>
          <p:cNvPr id="6" name="Picture 2" descr="F:\收藏\logo\logoCIN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6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4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9512" y="2182510"/>
            <a:ext cx="85903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多随机变量的</a:t>
            </a:r>
            <a:r>
              <a:rPr lang="zh-CN" altLang="en-US" sz="3200" dirty="0" smtClean="0"/>
              <a:t>概率分布常涉及</a:t>
            </a:r>
            <a:r>
              <a:rPr lang="zh-CN" altLang="en-US" sz="3200" dirty="0"/>
              <a:t>到</a:t>
            </a:r>
            <a:r>
              <a:rPr lang="zh-CN" altLang="en-US" sz="3200" dirty="0">
                <a:solidFill>
                  <a:srgbClr val="FF0000"/>
                </a:solidFill>
              </a:rPr>
              <a:t>条件独立</a:t>
            </a:r>
            <a:r>
              <a:rPr lang="zh-CN" altLang="en-US" sz="3200" dirty="0"/>
              <a:t>问题。</a:t>
            </a:r>
            <a:r>
              <a:rPr lang="en-US" altLang="zh-CN" sz="3200" dirty="0"/>
              <a:t>   </a:t>
            </a:r>
            <a:endParaRPr lang="zh-CN" altLang="en-US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42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6" name="Picture 2" descr="F:\收藏\logo\logoCIN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6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478260" y="889597"/>
            <a:ext cx="805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</a:t>
            </a:r>
            <a:r>
              <a:rPr lang="zh-CN" altLang="en-US" sz="2400" dirty="0"/>
              <a:t>假设</a:t>
            </a:r>
            <a:r>
              <a:rPr lang="zh-CN" altLang="en-US" sz="2400" dirty="0" smtClean="0"/>
              <a:t>表⽰给定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、 </a:t>
            </a:r>
            <a:r>
              <a:rPr lang="en-US" altLang="zh-CN" sz="2400" dirty="0"/>
              <a:t>c </a:t>
            </a:r>
            <a:r>
              <a:rPr lang="zh-CN" altLang="en-US" sz="2400" dirty="0"/>
              <a:t>的条件</a:t>
            </a:r>
            <a:r>
              <a:rPr lang="zh-CN" altLang="en-US" sz="2400" dirty="0" smtClean="0"/>
              <a:t>下，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 </a:t>
            </a:r>
            <a:r>
              <a:rPr lang="zh-CN" altLang="en-US" sz="2400" dirty="0"/>
              <a:t>的条件概率</a:t>
            </a:r>
            <a:r>
              <a:rPr lang="zh-CN" altLang="en-US" sz="2400" dirty="0" smtClean="0"/>
              <a:t>分布不依赖</a:t>
            </a:r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381" y="2924848"/>
            <a:ext cx="4961905" cy="3238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381" y="1513167"/>
            <a:ext cx="5314286" cy="33333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29632" y="4385510"/>
            <a:ext cx="7079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同理</a:t>
            </a:r>
            <a:r>
              <a:rPr lang="zh-CN" altLang="en-US" sz="2400" dirty="0" smtClean="0"/>
              <a:t>，以 </a:t>
            </a:r>
            <a:r>
              <a:rPr lang="en-US" altLang="zh-CN" sz="2400" dirty="0"/>
              <a:t>c </a:t>
            </a:r>
            <a:r>
              <a:rPr lang="zh-CN" altLang="en-US" sz="2400" dirty="0"/>
              <a:t>为</a:t>
            </a:r>
            <a:r>
              <a:rPr lang="zh-CN" altLang="en-US" sz="2400" dirty="0" smtClean="0"/>
              <a:t>条件且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独立，则 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 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联合分布</a:t>
            </a:r>
            <a:r>
              <a:rPr lang="zh-CN" altLang="en-US" sz="2400" dirty="0"/>
              <a:t>为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9514" y="5100408"/>
            <a:ext cx="5914286" cy="6571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32980" y="2283298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定义：表</a:t>
            </a:r>
            <a:r>
              <a:rPr lang="zh-CN" altLang="en-US" sz="2400" dirty="0">
                <a:latin typeface="+mn-ea"/>
              </a:rPr>
              <a:t>⽰给定 </a:t>
            </a:r>
            <a:r>
              <a:rPr lang="en-US" altLang="zh-CN" sz="2400" dirty="0">
                <a:latin typeface="+mn-ea"/>
              </a:rPr>
              <a:t>c </a:t>
            </a:r>
            <a:r>
              <a:rPr lang="zh-CN" altLang="en-US" sz="2400" dirty="0">
                <a:latin typeface="+mn-ea"/>
              </a:rPr>
              <a:t>的条件下 </a:t>
            </a:r>
            <a:r>
              <a:rPr lang="en-US" altLang="zh-CN" sz="2400" dirty="0">
                <a:latin typeface="+mn-ea"/>
              </a:rPr>
              <a:t>a </a:t>
            </a:r>
            <a:r>
              <a:rPr lang="zh-CN" altLang="en-US" sz="2400" dirty="0">
                <a:latin typeface="+mn-ea"/>
              </a:rPr>
              <a:t>与 </a:t>
            </a:r>
            <a:r>
              <a:rPr lang="en-US" altLang="zh-CN" sz="2400" dirty="0">
                <a:latin typeface="+mn-ea"/>
              </a:rPr>
              <a:t>b </a:t>
            </a:r>
            <a:r>
              <a:rPr lang="zh-CN" altLang="en-US" sz="2400" dirty="0">
                <a:latin typeface="+mn-ea"/>
              </a:rPr>
              <a:t>条件独⽴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0654" y="3459861"/>
            <a:ext cx="531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式</a:t>
            </a:r>
            <a:r>
              <a:rPr lang="en-US" altLang="zh-CN" sz="2400" dirty="0" smtClean="0"/>
              <a:t>8.20</a:t>
            </a:r>
            <a:r>
              <a:rPr lang="zh-CN" altLang="en-US" sz="2400" dirty="0" smtClean="0"/>
              <a:t>与式</a:t>
            </a:r>
            <a:r>
              <a:rPr lang="en-US" altLang="zh-CN" sz="2400" dirty="0" smtClean="0"/>
              <a:t>8.22</a:t>
            </a:r>
            <a:r>
              <a:rPr lang="zh-CN" altLang="en-US" sz="2400" dirty="0" smtClean="0"/>
              <a:t>等价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950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1354590"/>
            <a:ext cx="7924800" cy="458788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条件</a:t>
            </a:r>
            <a:r>
              <a:rPr lang="zh-CN" altLang="en-US" dirty="0" smtClean="0">
                <a:solidFill>
                  <a:srgbClr val="FF0000"/>
                </a:solidFill>
              </a:rPr>
              <a:t>独立性</a:t>
            </a:r>
            <a:r>
              <a:rPr lang="zh-CN" altLang="en-US" dirty="0" smtClean="0"/>
              <a:t>作用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691680" y="2197825"/>
            <a:ext cx="7924800" cy="411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、简化了模型的结构</a:t>
            </a:r>
            <a:endParaRPr lang="en-US" altLang="zh-CN" sz="2800" dirty="0" smtClean="0"/>
          </a:p>
          <a:p>
            <a:endParaRPr lang="en-US" altLang="zh-CN" sz="28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、降低了模型的训练</a:t>
            </a:r>
            <a:endParaRPr lang="en-US" altLang="zh-CN" sz="2800" dirty="0" smtClean="0"/>
          </a:p>
          <a:p>
            <a:endParaRPr lang="en-US" altLang="zh-CN" sz="28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、降低了推断的计算量</a:t>
            </a:r>
            <a:endParaRPr lang="zh-CN" altLang="en-US" sz="2800" dirty="0"/>
          </a:p>
        </p:txBody>
      </p:sp>
      <p:pic>
        <p:nvPicPr>
          <p:cNvPr id="6" name="Picture 2" descr="F:\收藏\logo\logoCIN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6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44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98153"/>
            <a:ext cx="7924800" cy="580925"/>
          </a:xfrm>
        </p:spPr>
        <p:txBody>
          <a:bodyPr/>
          <a:lstStyle/>
          <a:p>
            <a:r>
              <a:rPr lang="en-US" altLang="zh-CN" dirty="0" smtClean="0"/>
              <a:t>8.2.1 </a:t>
            </a:r>
            <a:r>
              <a:rPr lang="zh-CN" altLang="en-US" dirty="0" smtClean="0"/>
              <a:t>三个图</a:t>
            </a:r>
            <a:r>
              <a:rPr lang="zh-CN" altLang="en-US" dirty="0"/>
              <a:t>模型例子（有向图）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971600" y="1124744"/>
            <a:ext cx="8118413" cy="4716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考察有向图</a:t>
            </a:r>
            <a:r>
              <a:rPr lang="zh-CN" altLang="en-US" sz="2800" dirty="0">
                <a:solidFill>
                  <a:srgbClr val="FF0000"/>
                </a:solidFill>
              </a:rPr>
              <a:t>的条件独⽴性质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/>
              <a:t>Eg1</a:t>
            </a:r>
            <a:r>
              <a:rPr lang="zh-CN" altLang="en-US" sz="2800" dirty="0" smtClean="0"/>
              <a:t>：“</a:t>
            </a:r>
            <a:r>
              <a:rPr lang="en-US" altLang="zh-CN" sz="2800" dirty="0" smtClean="0"/>
              <a:t>tail-tail</a:t>
            </a:r>
            <a:r>
              <a:rPr lang="zh-CN" altLang="en-US" sz="2800" dirty="0" smtClean="0"/>
              <a:t>”，即尾</a:t>
            </a:r>
            <a:r>
              <a:rPr lang="en-US" altLang="zh-CN" sz="2800" dirty="0" smtClean="0">
                <a:solidFill>
                  <a:srgbClr val="FF0000"/>
                </a:solidFill>
              </a:rPr>
              <a:t>—&gt;</a:t>
            </a:r>
            <a:r>
              <a:rPr lang="zh-CN" altLang="en-US" sz="2800" dirty="0" smtClean="0"/>
              <a:t>尾，未被观测到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</a:t>
            </a:r>
            <a:endParaRPr lang="en-US" altLang="zh-CN" sz="2000" dirty="0" smtClean="0"/>
          </a:p>
        </p:txBody>
      </p:sp>
      <p:pic>
        <p:nvPicPr>
          <p:cNvPr id="6" name="Picture 2" descr="F:\收藏\logo\logoCIN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6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514797"/>
            <a:ext cx="3257143" cy="16095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627" y="4851063"/>
            <a:ext cx="6428571" cy="49523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95545" y="4333893"/>
            <a:ext cx="367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该图的联合概率分布为：</a:t>
            </a:r>
          </a:p>
        </p:txBody>
      </p:sp>
    </p:spTree>
    <p:extLst>
      <p:ext uri="{BB962C8B-B14F-4D97-AF65-F5344CB8AC3E}">
        <p14:creationId xmlns:p14="http://schemas.microsoft.com/office/powerpoint/2010/main" val="420296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09600" y="476672"/>
            <a:ext cx="7924800" cy="5238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1.1 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假如</a:t>
            </a:r>
            <a:r>
              <a:rPr lang="en-US" altLang="zh-CN" sz="2400" dirty="0" smtClean="0">
                <a:latin typeface="+mn-ea"/>
              </a:rPr>
              <a:t>a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b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c</a:t>
            </a:r>
            <a:r>
              <a:rPr lang="zh-CN" altLang="en-US" sz="2400" dirty="0" smtClean="0">
                <a:latin typeface="+mn-ea"/>
              </a:rPr>
              <a:t>无观测变量，则有</a:t>
            </a:r>
            <a:r>
              <a:rPr lang="zh-CN" altLang="en-US" sz="2400" dirty="0"/>
              <a:t>对公式（</a:t>
            </a:r>
            <a:r>
              <a:rPr lang="en-US" altLang="zh-CN" sz="2400" dirty="0" smtClean="0"/>
              <a:t>8.23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两侧关于 </a:t>
            </a:r>
            <a:r>
              <a:rPr lang="en-US" altLang="zh-CN" sz="2400" dirty="0"/>
              <a:t>c </a:t>
            </a:r>
            <a:r>
              <a:rPr lang="zh-CN" altLang="en-US" sz="2400" dirty="0"/>
              <a:t>积分或</a:t>
            </a:r>
            <a:r>
              <a:rPr lang="zh-CN" altLang="en-US" sz="2400" dirty="0">
                <a:solidFill>
                  <a:srgbClr val="FF0000"/>
                </a:solidFill>
              </a:rPr>
              <a:t>求和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  </a:t>
            </a:r>
            <a:r>
              <a:rPr lang="zh-CN" altLang="en-US" sz="2400" dirty="0">
                <a:latin typeface="+mn-ea"/>
              </a:rPr>
              <a:t>一般情况下，该式不能分解为乘积</a:t>
            </a:r>
            <a:r>
              <a:rPr lang="en-US" altLang="zh-CN" sz="2400" dirty="0">
                <a:latin typeface="+mn-ea"/>
              </a:rPr>
              <a:t>p(a)p(b</a:t>
            </a:r>
            <a:r>
              <a:rPr lang="en-US" altLang="zh-CN" sz="2400" dirty="0" smtClean="0">
                <a:latin typeface="+mn-ea"/>
              </a:rPr>
              <a:t>),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  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 故有：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  ∅ 表⽰空集，符号⊭表⽰条件独⽴性质一般不成⽴。</a:t>
            </a:r>
            <a:endParaRPr lang="en-US" altLang="zh-CN" sz="2400" dirty="0" smtClean="0">
              <a:latin typeface="+mn-ea"/>
            </a:endParaRPr>
          </a:p>
        </p:txBody>
      </p:sp>
      <p:pic>
        <p:nvPicPr>
          <p:cNvPr id="6" name="Picture 2" descr="F:\收藏\logo\logoCIN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6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952" y="1431989"/>
            <a:ext cx="6638095" cy="7238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3645024"/>
            <a:ext cx="5390476" cy="53333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7583" y="5005011"/>
            <a:ext cx="74888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结论：</a:t>
            </a:r>
            <a:r>
              <a:rPr lang="en-US" altLang="zh-CN" sz="2400" dirty="0" smtClean="0">
                <a:solidFill>
                  <a:srgbClr val="FF0000"/>
                </a:solidFill>
              </a:rPr>
              <a:t>tail—tail</a:t>
            </a:r>
            <a:r>
              <a:rPr lang="zh-CN" altLang="en-US" sz="2400" dirty="0" smtClean="0">
                <a:solidFill>
                  <a:srgbClr val="FF0000"/>
                </a:solidFill>
              </a:rPr>
              <a:t>且结点</a:t>
            </a:r>
            <a:r>
              <a:rPr lang="en-US" altLang="zh-CN" sz="2400" dirty="0" smtClean="0">
                <a:solidFill>
                  <a:srgbClr val="FF0000"/>
                </a:solidFill>
              </a:rPr>
              <a:t>c</a:t>
            </a:r>
            <a:r>
              <a:rPr lang="zh-CN" altLang="en-US" sz="2400" dirty="0" smtClean="0">
                <a:solidFill>
                  <a:srgbClr val="FF0000"/>
                </a:solidFill>
              </a:rPr>
              <a:t>不是观测变量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未阻断路径。</a:t>
            </a:r>
            <a:endParaRPr lang="en-US" altLang="zh-CN" sz="2400" dirty="0" smtClean="0"/>
          </a:p>
          <a:p>
            <a:r>
              <a:rPr lang="zh-CN" altLang="en-US" sz="2400" dirty="0" smtClean="0"/>
              <a:t>           变量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 smtClean="0"/>
              <a:t>之间有联系，故变量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不独立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037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467544" y="548680"/>
            <a:ext cx="8066856" cy="516632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假如</a:t>
            </a:r>
            <a:r>
              <a:rPr lang="zh-CN" altLang="en-US" sz="2400" dirty="0" smtClean="0"/>
              <a:t>以变量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为条件，如图</a:t>
            </a:r>
            <a:r>
              <a:rPr lang="en-US" altLang="zh-CN" sz="2400" dirty="0" smtClean="0"/>
              <a:t>8.16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写出</a:t>
            </a:r>
            <a:r>
              <a:rPr lang="zh-CN" altLang="en-US" sz="2400" dirty="0" smtClean="0"/>
              <a:t>给定 </a:t>
            </a:r>
            <a:r>
              <a:rPr lang="en-US" altLang="zh-CN" sz="2400" dirty="0"/>
              <a:t>c </a:t>
            </a:r>
            <a:r>
              <a:rPr lang="zh-CN" altLang="en-US" sz="2400" dirty="0"/>
              <a:t>的条件下， </a:t>
            </a:r>
            <a:r>
              <a:rPr lang="en-US" altLang="zh-CN" sz="2400" dirty="0"/>
              <a:t>a </a:t>
            </a:r>
            <a:r>
              <a:rPr lang="zh-CN" altLang="en-US" sz="2400" dirty="0"/>
              <a:t>和 </a:t>
            </a:r>
            <a:r>
              <a:rPr lang="en-US" altLang="zh-CN" sz="2400" dirty="0"/>
              <a:t>b </a:t>
            </a:r>
            <a:r>
              <a:rPr lang="zh-CN" altLang="en-US" sz="2400" dirty="0"/>
              <a:t>的条件概率分布</a:t>
            </a:r>
            <a:r>
              <a:rPr lang="zh-CN" altLang="en-US" sz="2400" dirty="0" smtClean="0"/>
              <a:t>，即为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196752"/>
            <a:ext cx="3695238" cy="22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199" y="4400609"/>
            <a:ext cx="3714286" cy="1076190"/>
          </a:xfrm>
          <a:prstGeom prst="rect">
            <a:avLst/>
          </a:prstGeom>
        </p:spPr>
      </p:pic>
      <p:pic>
        <p:nvPicPr>
          <p:cNvPr id="9" name="Picture 2" descr="F:\收藏\logo\logoCINS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6" y="5476799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40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165213" y="791673"/>
            <a:ext cx="7924800" cy="50223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因此，由该有向图，我们可以得到结论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即，</a:t>
            </a:r>
            <a:r>
              <a:rPr lang="zh-CN" altLang="en-US" sz="2400" dirty="0" smtClean="0">
                <a:solidFill>
                  <a:srgbClr val="FF0000"/>
                </a:solidFill>
              </a:rPr>
              <a:t>在给出观测变量</a:t>
            </a:r>
            <a:r>
              <a:rPr lang="en-US" altLang="zh-CN" sz="2400" dirty="0" smtClean="0">
                <a:solidFill>
                  <a:srgbClr val="FF0000"/>
                </a:solidFill>
              </a:rPr>
              <a:t>c</a:t>
            </a:r>
            <a:r>
              <a:rPr lang="zh-CN" altLang="en-US" sz="2400" dirty="0" smtClean="0">
                <a:solidFill>
                  <a:srgbClr val="FF0000"/>
                </a:solidFill>
              </a:rPr>
              <a:t>的条件下，变量</a:t>
            </a:r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</a:rPr>
              <a:t>条件独立。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8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966321"/>
            <a:ext cx="1955390" cy="648072"/>
          </a:xfrm>
          <a:prstGeom prst="rect">
            <a:avLst/>
          </a:prstGeom>
        </p:spPr>
      </p:pic>
      <p:pic>
        <p:nvPicPr>
          <p:cNvPr id="7" name="Picture 2" descr="F:\收藏\logo\logoCIN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6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138965" y="3830533"/>
            <a:ext cx="72232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结论：</a:t>
            </a:r>
            <a:r>
              <a:rPr lang="en-US" altLang="zh-CN" sz="2400" dirty="0" smtClean="0">
                <a:solidFill>
                  <a:srgbClr val="FF0000"/>
                </a:solidFill>
              </a:rPr>
              <a:t>tail—tail</a:t>
            </a:r>
            <a:r>
              <a:rPr lang="zh-CN" altLang="en-US" sz="2400" dirty="0" smtClean="0">
                <a:solidFill>
                  <a:srgbClr val="FF0000"/>
                </a:solidFill>
              </a:rPr>
              <a:t>，且节点</a:t>
            </a:r>
            <a:r>
              <a:rPr lang="en-US" altLang="zh-CN" sz="2400" dirty="0" smtClean="0">
                <a:solidFill>
                  <a:srgbClr val="FF0000"/>
                </a:solidFill>
              </a:rPr>
              <a:t>c</a:t>
            </a:r>
            <a:r>
              <a:rPr lang="zh-CN" altLang="en-US" sz="2400" dirty="0" smtClean="0">
                <a:solidFill>
                  <a:srgbClr val="FF0000"/>
                </a:solidFill>
              </a:rPr>
              <a:t>是观测变量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阻断路径，</a:t>
            </a:r>
            <a:r>
              <a:rPr lang="zh-CN" altLang="en-US" sz="2400" dirty="0"/>
              <a:t>变量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之间关于观测变量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条件独立。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951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09600" y="692696"/>
            <a:ext cx="7924800" cy="5022304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Eg2</a:t>
            </a:r>
            <a:r>
              <a:rPr lang="zh-CN" altLang="en-US" sz="3200" dirty="0" smtClean="0"/>
              <a:t>：</a:t>
            </a:r>
            <a:r>
              <a:rPr lang="en-US" altLang="zh-CN" sz="2800" dirty="0" smtClean="0"/>
              <a:t>head-tail,</a:t>
            </a:r>
            <a:r>
              <a:rPr lang="zh-CN" altLang="en-US" sz="2800" dirty="0" smtClean="0"/>
              <a:t>头</a:t>
            </a:r>
            <a:r>
              <a:rPr lang="en-US" altLang="zh-CN" sz="2800" dirty="0" smtClean="0">
                <a:sym typeface="Wingdings" panose="05000000000000000000" pitchFamily="2" charset="2"/>
              </a:rPr>
              <a:t></a:t>
            </a:r>
            <a:r>
              <a:rPr lang="zh-CN" altLang="en-US" sz="2800" dirty="0" smtClean="0"/>
              <a:t>尾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025236"/>
            <a:ext cx="3992291" cy="9014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71961" y="3277637"/>
            <a:ext cx="640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对应于这幅图的联合概率</a:t>
            </a:r>
            <a:r>
              <a:rPr lang="zh-CN" altLang="en-US" sz="2400" dirty="0" smtClean="0"/>
              <a:t>分布为（式</a:t>
            </a:r>
            <a:r>
              <a:rPr lang="en-US" altLang="zh-CN" sz="2400" dirty="0" smtClean="0"/>
              <a:t>8.26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900260"/>
            <a:ext cx="6561905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1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http://cins.swpu.edu.cn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75656" y="1700808"/>
            <a:ext cx="5190476" cy="8095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9600" y="2856955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这通常不能够分解为 </a:t>
            </a:r>
            <a:r>
              <a:rPr lang="en-US" altLang="zh-CN" sz="2400" dirty="0">
                <a:latin typeface="+mn-ea"/>
              </a:rPr>
              <a:t>p(a)p(b) </a:t>
            </a:r>
            <a:r>
              <a:rPr lang="zh-CN" altLang="en-US" sz="2400" dirty="0">
                <a:latin typeface="+mn-ea"/>
              </a:rPr>
              <a:t>，因此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379" y="3553007"/>
            <a:ext cx="5542857" cy="47619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5488" y="4856249"/>
            <a:ext cx="783891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结论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head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tail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,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变量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c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是不是观测变量，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无法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得到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的独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⽴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性质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248" y="685342"/>
            <a:ext cx="7177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假设</a:t>
            </a:r>
            <a:r>
              <a:rPr lang="en-US" altLang="zh-CN" sz="2400" dirty="0"/>
              <a:t>c</a:t>
            </a:r>
            <a:r>
              <a:rPr lang="zh-CN" altLang="en-US" sz="2400" dirty="0"/>
              <a:t>不是观测</a:t>
            </a:r>
            <a:r>
              <a:rPr lang="zh-CN" altLang="en-US" sz="2400" dirty="0" smtClean="0"/>
              <a:t>变量，求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的联合分布，</a:t>
            </a:r>
            <a:r>
              <a:rPr lang="zh-CN" altLang="en-US" sz="2400" dirty="0"/>
              <a:t>对公式（</a:t>
            </a:r>
            <a:r>
              <a:rPr lang="en-US" altLang="zh-CN" sz="2400" dirty="0" smtClean="0"/>
              <a:t>8.26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两侧关于 </a:t>
            </a:r>
            <a:r>
              <a:rPr lang="en-US" altLang="zh-CN" sz="2400" dirty="0"/>
              <a:t>c </a:t>
            </a:r>
            <a:r>
              <a:rPr lang="zh-CN" altLang="en-US" sz="2400" dirty="0"/>
              <a:t>积分或</a:t>
            </a:r>
            <a:r>
              <a:rPr lang="zh-CN" altLang="en-US" sz="2400" dirty="0">
                <a:solidFill>
                  <a:srgbClr val="FF0000"/>
                </a:solidFill>
              </a:rPr>
              <a:t>求和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41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主要内容</a:t>
            </a:r>
            <a:endParaRPr lang="zh-CN" altLang="en-US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8.1    Review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8.2 Conditional independence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8.2.1  Three example graphs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8.2.2  D-separation 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Picture 2" descr="F:\收藏\logo\logoCIN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6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26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09600" y="437585"/>
            <a:ext cx="7924800" cy="49502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假设</a:t>
            </a:r>
            <a:r>
              <a:rPr lang="zh-CN" altLang="en-US" sz="2400" dirty="0" smtClean="0"/>
              <a:t>结点 </a:t>
            </a:r>
            <a:r>
              <a:rPr lang="en-US" altLang="zh-CN" sz="2400" dirty="0"/>
              <a:t>c </a:t>
            </a:r>
            <a:r>
              <a:rPr lang="zh-CN" altLang="en-US" sz="2400" dirty="0" smtClean="0"/>
              <a:t>是观测变量，如图</a:t>
            </a:r>
            <a:r>
              <a:rPr lang="en-US" altLang="zh-CN" sz="2400" dirty="0" smtClean="0"/>
              <a:t>8.18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400" dirty="0" smtClean="0"/>
              <a:t>使用贝叶斯定理和公式（</a:t>
            </a:r>
            <a:r>
              <a:rPr lang="en-US" altLang="zh-CN" sz="2400" dirty="0" smtClean="0"/>
              <a:t>8.26</a:t>
            </a:r>
            <a:r>
              <a:rPr lang="zh-CN" altLang="en-US" sz="2400" dirty="0" smtClean="0"/>
              <a:t>），有</a:t>
            </a:r>
            <a:endParaRPr lang="en-US" altLang="zh-CN" sz="24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125646"/>
            <a:ext cx="4752381" cy="13333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427449"/>
            <a:ext cx="4276190" cy="17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5933" y="5437920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从⽽我们又⼀次得到了条件独⽴性质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084" y="5506847"/>
            <a:ext cx="1047619" cy="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8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47876" y="980728"/>
            <a:ext cx="72232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结论：</a:t>
            </a:r>
            <a:r>
              <a:rPr lang="en-US" altLang="zh-CN" sz="2400" dirty="0">
                <a:solidFill>
                  <a:srgbClr val="FF0000"/>
                </a:solidFill>
              </a:rPr>
              <a:t>head</a:t>
            </a:r>
            <a:r>
              <a:rPr lang="en-US" altLang="zh-CN" sz="2400" dirty="0" smtClean="0">
                <a:solidFill>
                  <a:srgbClr val="FF0000"/>
                </a:solidFill>
              </a:rPr>
              <a:t>—tail</a:t>
            </a:r>
            <a:r>
              <a:rPr lang="zh-CN" altLang="en-US" sz="2400" dirty="0" smtClean="0">
                <a:solidFill>
                  <a:srgbClr val="FF0000"/>
                </a:solidFill>
              </a:rPr>
              <a:t>，且节点</a:t>
            </a:r>
            <a:r>
              <a:rPr lang="en-US" altLang="zh-CN" sz="2400" dirty="0" smtClean="0">
                <a:solidFill>
                  <a:srgbClr val="FF0000"/>
                </a:solidFill>
              </a:rPr>
              <a:t>c</a:t>
            </a:r>
            <a:r>
              <a:rPr lang="zh-CN" altLang="en-US" sz="2400" dirty="0" smtClean="0">
                <a:solidFill>
                  <a:srgbClr val="FF0000"/>
                </a:solidFill>
              </a:rPr>
              <a:t>被观测到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阻断路径，</a:t>
            </a:r>
            <a:r>
              <a:rPr lang="zh-CN" altLang="en-US" sz="2400" dirty="0"/>
              <a:t>变量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之间关于观测变量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条件独立。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68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467544" y="620688"/>
            <a:ext cx="8066856" cy="5544616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Eg3</a:t>
            </a:r>
            <a:r>
              <a:rPr lang="zh-CN" altLang="en-US" sz="2400" dirty="0" smtClean="0"/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head—&gt;head</a:t>
            </a:r>
            <a:r>
              <a:rPr lang="zh-CN" altLang="en-US" sz="2400" dirty="0" smtClean="0"/>
              <a:t>，如图</a:t>
            </a:r>
            <a:r>
              <a:rPr lang="en-US" altLang="zh-CN" sz="2400" dirty="0" smtClean="0"/>
              <a:t>8.19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   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三个随机变量的联合概率分布</a:t>
            </a:r>
            <a:r>
              <a:rPr lang="zh-CN" altLang="en-US" sz="2400" dirty="0"/>
              <a:t>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284121"/>
            <a:ext cx="3514286" cy="20857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052" y="4302118"/>
            <a:ext cx="6419048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09600" y="764704"/>
            <a:ext cx="7924800" cy="4950296"/>
          </a:xfrm>
        </p:spPr>
        <p:txBody>
          <a:bodyPr>
            <a:normAutofit fontScale="40000" lnSpcReduction="20000"/>
          </a:bodyPr>
          <a:lstStyle/>
          <a:p>
            <a:endParaRPr lang="en-US" altLang="zh-CN" sz="4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6000" dirty="0" smtClean="0">
                <a:solidFill>
                  <a:srgbClr val="FF0000"/>
                </a:solidFill>
              </a:rPr>
              <a:t>假设</a:t>
            </a:r>
            <a:r>
              <a:rPr lang="en-US" altLang="zh-CN" sz="6000" dirty="0" smtClean="0"/>
              <a:t>a</a:t>
            </a:r>
            <a:r>
              <a:rPr lang="zh-CN" altLang="en-US" sz="6000" dirty="0" smtClean="0"/>
              <a:t>、</a:t>
            </a:r>
            <a:r>
              <a:rPr lang="en-US" altLang="zh-CN" sz="6000" dirty="0" smtClean="0"/>
              <a:t>b</a:t>
            </a:r>
            <a:r>
              <a:rPr lang="zh-CN" altLang="en-US" sz="6000" dirty="0" smtClean="0"/>
              <a:t>、</a:t>
            </a:r>
            <a:r>
              <a:rPr lang="en-US" altLang="zh-CN" sz="6000" dirty="0" smtClean="0"/>
              <a:t>c</a:t>
            </a:r>
            <a:r>
              <a:rPr lang="zh-CN" altLang="en-US" sz="6000" dirty="0" smtClean="0"/>
              <a:t>无观测</a:t>
            </a:r>
            <a:r>
              <a:rPr lang="zh-CN" altLang="en-US" sz="6000" dirty="0"/>
              <a:t>变量</a:t>
            </a:r>
            <a:r>
              <a:rPr lang="zh-CN" altLang="en-US" sz="6000" dirty="0" smtClean="0"/>
              <a:t>，求</a:t>
            </a:r>
            <a:r>
              <a:rPr lang="en-US" altLang="zh-CN" sz="6000" dirty="0" smtClean="0"/>
              <a:t>a</a:t>
            </a:r>
            <a:r>
              <a:rPr lang="zh-CN" altLang="en-US" sz="6000" dirty="0" smtClean="0"/>
              <a:t>、</a:t>
            </a:r>
            <a:r>
              <a:rPr lang="en-US" altLang="zh-CN" sz="6000" dirty="0" smtClean="0"/>
              <a:t>b</a:t>
            </a:r>
            <a:r>
              <a:rPr lang="zh-CN" altLang="en-US" sz="6000" dirty="0" smtClean="0"/>
              <a:t>的联合概率，对</a:t>
            </a:r>
            <a:r>
              <a:rPr lang="zh-CN" altLang="en-US" sz="6000" dirty="0"/>
              <a:t>公式（</a:t>
            </a:r>
            <a:r>
              <a:rPr lang="en-US" altLang="zh-CN" sz="6000" dirty="0"/>
              <a:t>8.28</a:t>
            </a:r>
            <a:r>
              <a:rPr lang="zh-CN" altLang="en-US" sz="6000" dirty="0"/>
              <a:t>）两侧</a:t>
            </a:r>
            <a:r>
              <a:rPr lang="zh-CN" altLang="en-US" sz="6000" dirty="0" smtClean="0"/>
              <a:t>关于 </a:t>
            </a:r>
            <a:r>
              <a:rPr lang="en-US" altLang="zh-CN" sz="6000" dirty="0" smtClean="0"/>
              <a:t>c </a:t>
            </a:r>
            <a:r>
              <a:rPr lang="zh-CN" altLang="en-US" sz="6000" dirty="0" smtClean="0"/>
              <a:t>积分或求和</a:t>
            </a:r>
            <a:endParaRPr lang="en-US" altLang="zh-CN" sz="6000" dirty="0" smtClean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3400" dirty="0" smtClean="0"/>
              <a:t>   </a:t>
            </a:r>
            <a:endParaRPr lang="en-US" altLang="zh-CN" sz="34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4400" dirty="0" smtClean="0"/>
              <a:t> </a:t>
            </a:r>
            <a:r>
              <a:rPr lang="zh-CN" altLang="en-US" sz="6000" dirty="0" smtClean="0"/>
              <a:t>因此</a:t>
            </a:r>
            <a:r>
              <a:rPr lang="zh-CN" altLang="en-US" sz="6000" dirty="0"/>
              <a:t>当没有变量被观测时， </a:t>
            </a:r>
            <a:r>
              <a:rPr lang="en-US" altLang="zh-CN" sz="6000" dirty="0"/>
              <a:t>a </a:t>
            </a:r>
            <a:r>
              <a:rPr lang="zh-CN" altLang="en-US" sz="6000" dirty="0"/>
              <a:t>和 </a:t>
            </a:r>
            <a:r>
              <a:rPr lang="en-US" altLang="zh-CN" sz="6000" dirty="0"/>
              <a:t>b </a:t>
            </a:r>
            <a:r>
              <a:rPr lang="zh-CN" altLang="en-US" sz="6000" dirty="0"/>
              <a:t>是独⽴的，可以把这个结果写</a:t>
            </a:r>
            <a:r>
              <a:rPr lang="zh-CN" altLang="en-US" sz="6000" dirty="0" smtClean="0"/>
              <a:t>成</a:t>
            </a:r>
            <a:endParaRPr lang="en-US" altLang="zh-CN" sz="6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/>
              <a:t>                      </a:t>
            </a:r>
          </a:p>
          <a:p>
            <a:pPr marL="0" indent="0">
              <a:buNone/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                     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06" y="2554589"/>
            <a:ext cx="2742857" cy="5809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44" y="4847018"/>
            <a:ext cx="5295238" cy="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467544" y="347948"/>
            <a:ext cx="8066856" cy="581735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假设</a:t>
            </a:r>
            <a:r>
              <a:rPr lang="zh-CN" altLang="en-US" sz="2400" dirty="0"/>
              <a:t>我们以 </a:t>
            </a:r>
            <a:r>
              <a:rPr lang="en-US" altLang="zh-CN" sz="2400" dirty="0"/>
              <a:t>c </a:t>
            </a:r>
            <a:r>
              <a:rPr lang="zh-CN" altLang="en-US" sz="2400" dirty="0"/>
              <a:t>为条件</a:t>
            </a:r>
            <a:r>
              <a:rPr lang="zh-CN" altLang="en-US" sz="2400" dirty="0" smtClean="0"/>
              <a:t>，如图</a:t>
            </a:r>
            <a:r>
              <a:rPr lang="en-US" altLang="zh-CN" sz="2400" dirty="0"/>
              <a:t>8.20</a:t>
            </a:r>
            <a:endParaRPr lang="en-US" altLang="zh-CN" sz="24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2400" dirty="0" smtClean="0"/>
              <a:t> </a:t>
            </a:r>
            <a:r>
              <a:rPr lang="en-US" altLang="zh-CN" sz="2400" dirty="0"/>
              <a:t>a </a:t>
            </a:r>
            <a:r>
              <a:rPr lang="zh-CN" altLang="en-US" sz="2400" dirty="0"/>
              <a:t>和 </a:t>
            </a:r>
            <a:r>
              <a:rPr lang="en-US" altLang="zh-CN" sz="2400" dirty="0"/>
              <a:t>b </a:t>
            </a:r>
            <a:r>
              <a:rPr lang="zh-CN" altLang="en-US" sz="2400" dirty="0"/>
              <a:t>的条件概率分布为</a:t>
            </a:r>
            <a:endParaRPr lang="en-US" altLang="zh-CN" sz="2400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400" dirty="0" smtClean="0"/>
              <a:t>这</a:t>
            </a:r>
            <a:r>
              <a:rPr lang="zh-CN" altLang="en-US" sz="2400" dirty="0"/>
              <a:t>通常⽆法被分解为乘积 </a:t>
            </a:r>
            <a:r>
              <a:rPr lang="en-US" altLang="zh-CN" sz="2400" dirty="0"/>
              <a:t>p(a)p(b) 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因此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267" y="5489737"/>
            <a:ext cx="2019048" cy="4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790147"/>
            <a:ext cx="3114286" cy="18095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573" y="3546281"/>
            <a:ext cx="3751602" cy="123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3057" y="397004"/>
            <a:ext cx="7924800" cy="508917"/>
          </a:xfrm>
        </p:spPr>
        <p:txBody>
          <a:bodyPr/>
          <a:lstStyle/>
          <a:p>
            <a:r>
              <a:rPr lang="zh-CN" altLang="en-US" dirty="0" smtClean="0"/>
              <a:t>                                总结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755576" y="1417637"/>
            <a:ext cx="7924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得出如下结论：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⼀</a:t>
            </a:r>
            <a:r>
              <a:rPr lang="zh-CN" altLang="en-US" sz="2400" dirty="0"/>
              <a:t>个</a:t>
            </a:r>
            <a:r>
              <a:rPr lang="zh-CN" altLang="en-US" sz="2400" dirty="0">
                <a:solidFill>
                  <a:srgbClr val="FF0000"/>
                </a:solidFill>
              </a:rPr>
              <a:t>尾到尾</a:t>
            </a:r>
            <a:r>
              <a:rPr lang="zh-CN" altLang="en-US" sz="2400" dirty="0"/>
              <a:t>结点或者</a:t>
            </a:r>
            <a:r>
              <a:rPr lang="zh-CN" altLang="en-US" sz="2400" dirty="0">
                <a:solidFill>
                  <a:srgbClr val="FF0000"/>
                </a:solidFill>
              </a:rPr>
              <a:t>头到尾</a:t>
            </a:r>
            <a:r>
              <a:rPr lang="zh-CN" altLang="en-US" sz="2400" dirty="0" smtClean="0"/>
              <a:t>结点</a:t>
            </a:r>
            <a:r>
              <a:rPr lang="zh-CN" altLang="en-US" sz="2400" dirty="0" smtClean="0">
                <a:solidFill>
                  <a:srgbClr val="FF0000"/>
                </a:solidFill>
              </a:rPr>
              <a:t>未被观测到</a:t>
            </a:r>
            <a:r>
              <a:rPr lang="zh-CN" altLang="en-US" sz="2400" dirty="0" smtClean="0"/>
              <a:t>，则路径</a:t>
            </a:r>
            <a:r>
              <a:rPr lang="zh-CN" altLang="en-US" sz="2400" dirty="0">
                <a:solidFill>
                  <a:srgbClr val="FF0000"/>
                </a:solidFill>
              </a:rPr>
              <a:t>没有阻隔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导致</a:t>
            </a:r>
            <a:r>
              <a:rPr lang="en-US" altLang="zh-CN" sz="2400" dirty="0" smtClean="0"/>
              <a:t>a </a:t>
            </a:r>
            <a:r>
              <a:rPr lang="zh-CN" altLang="en-US" sz="2400" dirty="0"/>
              <a:t>和 </a:t>
            </a:r>
            <a:r>
              <a:rPr lang="en-US" altLang="zh-CN" sz="2400" dirty="0"/>
              <a:t>b </a:t>
            </a:r>
            <a:r>
              <a:rPr lang="zh-CN" altLang="en-US" sz="2400" dirty="0"/>
              <a:t>相互</a:t>
            </a:r>
            <a:r>
              <a:rPr lang="zh-CN" altLang="en-US" sz="2400" dirty="0" smtClean="0"/>
              <a:t>依赖。若该节点被</a:t>
            </a:r>
            <a:r>
              <a:rPr lang="zh-CN" altLang="en-US" sz="2400" dirty="0"/>
              <a:t>观测到</a:t>
            </a:r>
            <a:r>
              <a:rPr lang="zh-CN" altLang="en-US" sz="2400" dirty="0" smtClean="0"/>
              <a:t>，它就阻隔</a:t>
            </a:r>
            <a:r>
              <a:rPr lang="zh-CN" altLang="en-US" sz="2400" dirty="0"/>
              <a:t>了</a:t>
            </a:r>
            <a:r>
              <a:rPr lang="zh-CN" altLang="en-US" sz="2400" dirty="0" smtClean="0"/>
              <a:t>路径，因此就得到</a:t>
            </a:r>
            <a:r>
              <a:rPr lang="zh-CN" altLang="en-US" sz="2400" dirty="0"/>
              <a:t>了条件独⽴</a:t>
            </a:r>
            <a:r>
              <a:rPr lang="zh-CN" altLang="en-US" sz="2400" dirty="0" smtClean="0"/>
              <a:t>性质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相反</a:t>
            </a:r>
            <a:r>
              <a:rPr lang="zh-CN" altLang="en-US" sz="2400" dirty="0"/>
              <a:t>，⼀个</a:t>
            </a:r>
            <a:r>
              <a:rPr lang="zh-CN" altLang="en-US" sz="2400" dirty="0">
                <a:solidFill>
                  <a:srgbClr val="FF0000"/>
                </a:solidFill>
              </a:rPr>
              <a:t>头到头</a:t>
            </a:r>
            <a:r>
              <a:rPr lang="zh-CN" altLang="en-US" sz="2400" dirty="0" smtClean="0"/>
              <a:t>结点如果没有被观测</a:t>
            </a:r>
            <a:r>
              <a:rPr lang="zh-CN" altLang="en-US" sz="2400" dirty="0"/>
              <a:t>到，那么它阻隔了路径，因此我们得到了</a:t>
            </a:r>
            <a:r>
              <a:rPr lang="zh-CN" altLang="en-US" sz="2400" dirty="0" smtClean="0"/>
              <a:t>条件独</a:t>
            </a:r>
            <a:r>
              <a:rPr lang="zh-CN" altLang="en-US" sz="2400" dirty="0"/>
              <a:t>⽴</a:t>
            </a:r>
            <a:r>
              <a:rPr lang="zh-CN" altLang="en-US" sz="2400" dirty="0" smtClean="0"/>
              <a:t>性质 </a:t>
            </a:r>
            <a:r>
              <a:rPr lang="en-US" altLang="zh-CN" sz="2400" dirty="0" smtClean="0"/>
              <a:t>           </a:t>
            </a:r>
            <a:r>
              <a:rPr lang="zh-CN" altLang="en-US" sz="2400" dirty="0" smtClean="0"/>
              <a:t>。但是</a:t>
            </a:r>
            <a:r>
              <a:rPr lang="zh-CN" altLang="en-US" sz="2400" dirty="0"/>
              <a:t>⼀</a:t>
            </a:r>
            <a:r>
              <a:rPr lang="zh-CN" altLang="en-US" sz="2400" dirty="0" smtClean="0"/>
              <a:t>旦</a:t>
            </a:r>
            <a:r>
              <a:rPr lang="zh-CN" altLang="en-US" sz="2400" dirty="0" smtClean="0">
                <a:solidFill>
                  <a:srgbClr val="FF0000"/>
                </a:solidFill>
              </a:rPr>
              <a:t>该结点</a:t>
            </a:r>
            <a:r>
              <a:rPr lang="zh-CN" altLang="en-US" sz="2400" dirty="0" smtClean="0"/>
              <a:t>或其⾄</a:t>
            </a:r>
            <a:r>
              <a:rPr lang="zh-CN" altLang="en-US" sz="2400" dirty="0"/>
              <a:t>少⼀个</a:t>
            </a:r>
            <a:r>
              <a:rPr lang="zh-CN" altLang="en-US" sz="2400" dirty="0">
                <a:solidFill>
                  <a:srgbClr val="FF0000"/>
                </a:solidFill>
              </a:rPr>
              <a:t>后继</a:t>
            </a:r>
            <a:r>
              <a:rPr lang="zh-CN" altLang="en-US" sz="2400" dirty="0"/>
              <a:t>被观测到，那么路径就被</a:t>
            </a:r>
            <a:r>
              <a:rPr lang="zh-CN" altLang="en-US" sz="2400" dirty="0" smtClean="0"/>
              <a:t>“解除阻隔”，使得 </a:t>
            </a:r>
            <a:r>
              <a:rPr lang="en-US" altLang="zh-CN" sz="2400" dirty="0"/>
              <a:t>a </a:t>
            </a:r>
            <a:r>
              <a:rPr lang="zh-CN" altLang="en-US" sz="2400" dirty="0"/>
              <a:t>和 </a:t>
            </a:r>
            <a:r>
              <a:rPr lang="en-US" altLang="zh-CN" sz="2400" dirty="0" smtClean="0"/>
              <a:t>b </a:t>
            </a:r>
            <a:r>
              <a:rPr lang="zh-CN" altLang="en-US" sz="2400" dirty="0"/>
              <a:t>相互依赖了。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2778209"/>
            <a:ext cx="809524" cy="2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276" y="3645024"/>
            <a:ext cx="809524" cy="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                    8.2.2</a:t>
            </a:r>
            <a:r>
              <a:rPr lang="zh-CN" altLang="en-US" sz="3200" dirty="0" smtClean="0"/>
              <a:t>（ </a:t>
            </a:r>
            <a:r>
              <a:rPr lang="en-US" altLang="zh-CN" sz="3200" dirty="0"/>
              <a:t>d-separation </a:t>
            </a:r>
            <a:r>
              <a:rPr lang="zh-CN" altLang="en-US" sz="3200" dirty="0" smtClean="0"/>
              <a:t>）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http://cins.swpu.edu.cn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D-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划分：</a:t>
            </a:r>
            <a:endParaRPr lang="en-US" altLang="zh-CN" sz="28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D-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划分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寻找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网络节点之间的条件独立性</a:t>
            </a:r>
            <a:r>
              <a:rPr lang="zh-CN" altLang="en-US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的一种</a:t>
            </a:r>
            <a:r>
              <a:rPr lang="zh-CN" altLang="en-US" sz="2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lang="zh-CN" altLang="en-US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它把随机变量联合概率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分布的</a:t>
            </a:r>
            <a:r>
              <a:rPr lang="zh-CN" altLang="en-US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</a:t>
            </a:r>
            <a:r>
              <a:rPr lang="zh-CN" altLang="en-US" sz="2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独立性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图中读出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来。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采用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D-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划分技术，在用贝叶斯网络进行预测，诊断推理等方面，可以提高计算速度，减少计算复杂性。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Picture 2" descr="F:\收藏\logo\logoCIN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6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17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827584" y="1601416"/>
            <a:ext cx="8160079" cy="52565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前提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给</a:t>
            </a:r>
            <a:r>
              <a:rPr lang="zh-CN" altLang="en-US" sz="2400" dirty="0" smtClean="0"/>
              <a:t>出一个一般的有向图，</a:t>
            </a:r>
            <a:r>
              <a:rPr lang="en-US" altLang="zh-CN" sz="2400" dirty="0" smtClean="0"/>
              <a:t>A,B,C </a:t>
            </a:r>
            <a:r>
              <a:rPr lang="zh-CN" altLang="en-US" sz="2400" dirty="0"/>
              <a:t>是任意⽆交集的结点集合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目的</a:t>
            </a:r>
            <a:r>
              <a:rPr lang="zh-CN" altLang="en-US" sz="2400" dirty="0" smtClean="0"/>
              <a:t>：希望弄清楚有</a:t>
            </a:r>
            <a:r>
              <a:rPr lang="zh-CN" altLang="en-US" sz="2400" dirty="0"/>
              <a:t>向⽆环图是否暗⽰了⼀个特定的条件依赖</a:t>
            </a:r>
            <a:r>
              <a:rPr lang="zh-CN" altLang="en-US" sz="2400" dirty="0" smtClean="0"/>
              <a:t>表述 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思路</a:t>
            </a:r>
            <a:r>
              <a:rPr lang="zh-CN" altLang="en-US" sz="2400" dirty="0" smtClean="0"/>
              <a:t>：考虑</a:t>
            </a:r>
            <a:r>
              <a:rPr lang="zh-CN" altLang="en-US" sz="2400" dirty="0"/>
              <a:t>从 </a:t>
            </a:r>
            <a:r>
              <a:rPr lang="en-US" altLang="zh-CN" sz="2400" dirty="0"/>
              <a:t>A </a:t>
            </a:r>
            <a:r>
              <a:rPr lang="zh-CN" altLang="en-US" sz="2400" dirty="0"/>
              <a:t>中任意结点到 </a:t>
            </a:r>
            <a:r>
              <a:rPr lang="en-US" altLang="zh-CN" sz="2400" dirty="0"/>
              <a:t>B </a:t>
            </a:r>
            <a:r>
              <a:rPr lang="zh-CN" altLang="en-US" sz="2400" dirty="0"/>
              <a:t>中任意结点的所有可能的</a:t>
            </a:r>
            <a:r>
              <a:rPr lang="zh-CN" altLang="en-US" sz="2400" dirty="0" smtClean="0"/>
              <a:t>路径。</a:t>
            </a:r>
            <a:endParaRPr lang="en-US" altLang="zh-CN" sz="24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624543"/>
            <a:ext cx="1009524" cy="257143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71915" y="826098"/>
            <a:ext cx="7924800" cy="580925"/>
          </a:xfrm>
        </p:spPr>
        <p:txBody>
          <a:bodyPr/>
          <a:lstStyle/>
          <a:p>
            <a:r>
              <a:rPr lang="zh-CN" altLang="en-US" dirty="0" smtClean="0"/>
              <a:t>为了讲清楚</a:t>
            </a:r>
            <a:r>
              <a:rPr lang="en-US" altLang="zh-CN" dirty="0" smtClean="0"/>
              <a:t>D-</a:t>
            </a:r>
            <a:r>
              <a:rPr lang="zh-CN" altLang="en-US" dirty="0" smtClean="0"/>
              <a:t>划分，给出以下场景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7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09600" y="332656"/>
            <a:ext cx="7924800" cy="60236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         概念：如果</a:t>
            </a:r>
            <a:r>
              <a:rPr lang="zh-CN" altLang="en-US" sz="2400" dirty="0">
                <a:solidFill>
                  <a:srgbClr val="FF0000"/>
                </a:solidFill>
              </a:rPr>
              <a:t>所有的路径都被“阻隔”，那么我们说 </a:t>
            </a:r>
            <a:r>
              <a:rPr lang="en-US" altLang="zh-CN" sz="2400" dirty="0">
                <a:solidFill>
                  <a:srgbClr val="FF0000"/>
                </a:solidFill>
              </a:rPr>
              <a:t>C </a:t>
            </a:r>
            <a:r>
              <a:rPr lang="zh-CN" altLang="en-US" sz="2400" dirty="0">
                <a:solidFill>
                  <a:srgbClr val="FF0000"/>
                </a:solidFill>
              </a:rPr>
              <a:t>把 </a:t>
            </a:r>
            <a:r>
              <a:rPr lang="en-US" altLang="zh-CN" sz="2400" dirty="0">
                <a:solidFill>
                  <a:srgbClr val="FF0000"/>
                </a:solidFill>
              </a:rPr>
              <a:t>A </a:t>
            </a:r>
            <a:r>
              <a:rPr lang="zh-CN" altLang="en-US" sz="2400" dirty="0">
                <a:solidFill>
                  <a:srgbClr val="FF0000"/>
                </a:solidFill>
              </a:rPr>
              <a:t>从 </a:t>
            </a:r>
            <a:r>
              <a:rPr lang="en-US" altLang="zh-CN" sz="2400" dirty="0">
                <a:solidFill>
                  <a:srgbClr val="FF0000"/>
                </a:solidFill>
              </a:rPr>
              <a:t>B </a:t>
            </a:r>
            <a:r>
              <a:rPr lang="zh-CN" altLang="en-US" sz="2400" dirty="0">
                <a:solidFill>
                  <a:srgbClr val="FF0000"/>
                </a:solidFill>
              </a:rPr>
              <a:t>中 </a:t>
            </a:r>
            <a:r>
              <a:rPr lang="en-US" altLang="zh-CN" sz="2400" dirty="0">
                <a:solidFill>
                  <a:srgbClr val="FF0000"/>
                </a:solidFill>
              </a:rPr>
              <a:t>d -</a:t>
            </a:r>
            <a:r>
              <a:rPr lang="zh-CN" altLang="en-US" sz="2400" dirty="0">
                <a:solidFill>
                  <a:srgbClr val="FF0000"/>
                </a:solidFill>
              </a:rPr>
              <a:t>划分开，且图中所有变量上的</a:t>
            </a:r>
            <a:r>
              <a:rPr lang="zh-CN" altLang="en-US" sz="2400" dirty="0" smtClean="0">
                <a:solidFill>
                  <a:srgbClr val="FF0000"/>
                </a:solidFill>
              </a:rPr>
              <a:t>联合概率分布</a:t>
            </a:r>
            <a:r>
              <a:rPr lang="zh-CN" altLang="en-US" sz="2400" dirty="0">
                <a:solidFill>
                  <a:srgbClr val="FF0000"/>
                </a:solidFill>
              </a:rPr>
              <a:t>将会满⾜ 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602891"/>
            <a:ext cx="1047619" cy="3142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7237" y="5040852"/>
            <a:ext cx="7376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通过分析：</a:t>
            </a:r>
            <a:endParaRPr lang="en-US" altLang="zh-CN" sz="2400" dirty="0" smtClean="0"/>
          </a:p>
          <a:p>
            <a:r>
              <a:rPr lang="zh-CN" altLang="en-US" sz="2400" dirty="0" smtClean="0"/>
              <a:t>左上图所有路径未被阻隔</a:t>
            </a:r>
            <a:endParaRPr lang="en-US" altLang="zh-CN" sz="2400" dirty="0" smtClean="0"/>
          </a:p>
          <a:p>
            <a:r>
              <a:rPr lang="zh-CN" altLang="en-US" sz="2400" dirty="0" smtClean="0"/>
              <a:t>右</a:t>
            </a:r>
            <a:r>
              <a:rPr lang="zh-CN" altLang="en-US" sz="2400" dirty="0"/>
              <a:t>上</a:t>
            </a:r>
            <a:r>
              <a:rPr lang="zh-CN" altLang="en-US" sz="2400" dirty="0" smtClean="0"/>
              <a:t>图所有路径被阻隔。</a:t>
            </a:r>
            <a:r>
              <a:rPr lang="en-US" altLang="zh-CN" sz="2400" dirty="0"/>
              <a:t> C </a:t>
            </a:r>
            <a:r>
              <a:rPr lang="zh-CN" altLang="en-US" sz="2400" dirty="0"/>
              <a:t>把 </a:t>
            </a:r>
            <a:r>
              <a:rPr lang="en-US" altLang="zh-CN" sz="2400" dirty="0"/>
              <a:t>A </a:t>
            </a:r>
            <a:r>
              <a:rPr lang="zh-CN" altLang="en-US" sz="2400" dirty="0"/>
              <a:t>从 </a:t>
            </a:r>
            <a:r>
              <a:rPr lang="en-US" altLang="zh-CN" sz="2400" dirty="0"/>
              <a:t>B </a:t>
            </a:r>
            <a:r>
              <a:rPr lang="zh-CN" altLang="en-US" sz="2400" dirty="0"/>
              <a:t>中 </a:t>
            </a:r>
            <a:r>
              <a:rPr lang="en-US" altLang="zh-CN" sz="2400" dirty="0"/>
              <a:t>d -</a:t>
            </a:r>
            <a:r>
              <a:rPr lang="zh-CN" altLang="en-US" sz="2400" dirty="0"/>
              <a:t>划分</a:t>
            </a:r>
            <a:r>
              <a:rPr lang="zh-CN" altLang="en-US" sz="2400" dirty="0" smtClean="0"/>
              <a:t>开。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01" y="2139741"/>
            <a:ext cx="7409524" cy="2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827584" y="2257147"/>
            <a:ext cx="7924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举几个讨论条件独立和</a:t>
            </a:r>
            <a:r>
              <a:rPr lang="en-US" altLang="zh-CN" sz="3600" dirty="0" smtClean="0"/>
              <a:t>D-</a:t>
            </a:r>
            <a:r>
              <a:rPr lang="zh-CN" altLang="en-US" sz="3600" dirty="0" smtClean="0"/>
              <a:t>划分的例子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436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5163" y="382702"/>
            <a:ext cx="7924800" cy="1143000"/>
          </a:xfrm>
        </p:spPr>
        <p:txBody>
          <a:bodyPr/>
          <a:lstStyle/>
          <a:p>
            <a:r>
              <a:rPr lang="en-US" altLang="zh-CN" dirty="0" smtClean="0"/>
              <a:t>                                  8.1 </a:t>
            </a:r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                                图</a:t>
            </a:r>
            <a:r>
              <a:rPr lang="zh-CN" altLang="en-US" sz="2800" dirty="0">
                <a:solidFill>
                  <a:srgbClr val="FF0000"/>
                </a:solidFill>
              </a:rPr>
              <a:t>模型</a:t>
            </a:r>
            <a:r>
              <a:rPr lang="zh-CN" altLang="en-US" sz="2800" dirty="0" smtClean="0">
                <a:solidFill>
                  <a:srgbClr val="FF0000"/>
                </a:solidFill>
              </a:rPr>
              <a:t>作用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/>
              <a:t>    机器学习</a:t>
            </a:r>
            <a:r>
              <a:rPr lang="zh-CN" altLang="en-US" sz="2800" dirty="0"/>
              <a:t>的一个核心任务是</a:t>
            </a:r>
            <a:r>
              <a:rPr lang="zh-CN" altLang="en-US" sz="2800" dirty="0">
                <a:solidFill>
                  <a:srgbClr val="00B050"/>
                </a:solidFill>
              </a:rPr>
              <a:t>从观测到的数据</a:t>
            </a:r>
            <a:r>
              <a:rPr lang="zh-CN" altLang="en-US" sz="2800" dirty="0" smtClean="0">
                <a:solidFill>
                  <a:srgbClr val="00B050"/>
                </a:solidFill>
              </a:rPr>
              <a:t>中 挖掘</a:t>
            </a:r>
            <a:r>
              <a:rPr lang="zh-CN" altLang="en-US" sz="2800" dirty="0">
                <a:solidFill>
                  <a:srgbClr val="00B050"/>
                </a:solidFill>
              </a:rPr>
              <a:t>隐含</a:t>
            </a:r>
            <a:r>
              <a:rPr lang="zh-CN" altLang="en-US" sz="2800" dirty="0" smtClean="0">
                <a:solidFill>
                  <a:srgbClr val="00B050"/>
                </a:solidFill>
              </a:rPr>
              <a:t>的知识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而概率图模型是实现这一任务的一种很</a:t>
            </a:r>
            <a:r>
              <a:rPr lang="en-US" altLang="zh-CN" sz="2800" dirty="0"/>
              <a:t>elegant</a:t>
            </a:r>
            <a:r>
              <a:rPr lang="zh-CN" altLang="en-US" sz="2800" dirty="0"/>
              <a:t>，</a:t>
            </a:r>
            <a:r>
              <a:rPr lang="en-US" altLang="zh-CN" sz="2800" dirty="0"/>
              <a:t>principled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手段。</a:t>
            </a:r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6" name="Picture 2" descr="F:\收藏\logo\logoCIN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6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39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65945" y="2924944"/>
            <a:ext cx="7924800" cy="240875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1223" y="1568087"/>
            <a:ext cx="8215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在实际应⽤中</a:t>
            </a:r>
            <a:r>
              <a:rPr lang="zh-CN" altLang="en-US" sz="2400" dirty="0" smtClean="0">
                <a:latin typeface="+mn-ea"/>
              </a:rPr>
              <a:t>，我们</a:t>
            </a:r>
            <a:r>
              <a:rPr lang="zh-CN" altLang="en-US" sz="2400" dirty="0">
                <a:latin typeface="+mn-ea"/>
              </a:rPr>
              <a:t>观测到 </a:t>
            </a:r>
            <a:r>
              <a:rPr lang="en-US" altLang="zh-CN" sz="2400" dirty="0" smtClean="0">
                <a:latin typeface="+mn-ea"/>
              </a:rPr>
              <a:t>D={x1,...,</a:t>
            </a:r>
            <a:r>
              <a:rPr lang="en-US" altLang="zh-CN" sz="2400" dirty="0" err="1" smtClean="0">
                <a:latin typeface="+mn-ea"/>
              </a:rPr>
              <a:t>xN</a:t>
            </a:r>
            <a:r>
              <a:rPr lang="en-US" altLang="zh-CN" sz="2400" dirty="0" smtClean="0">
                <a:latin typeface="+mn-ea"/>
              </a:rPr>
              <a:t>}</a:t>
            </a:r>
            <a:r>
              <a:rPr lang="zh-CN" altLang="en-US" sz="2400" dirty="0" smtClean="0">
                <a:latin typeface="+mn-ea"/>
              </a:rPr>
              <a:t>，如图</a:t>
            </a:r>
            <a:r>
              <a:rPr lang="en-US" altLang="zh-CN" sz="2400" dirty="0" smtClean="0">
                <a:latin typeface="+mn-ea"/>
              </a:rPr>
              <a:t>8.23</a:t>
            </a:r>
            <a:r>
              <a:rPr lang="zh-CN" altLang="en-US" sz="2400" dirty="0">
                <a:latin typeface="+mn-ea"/>
              </a:rPr>
              <a:t>，其中联合概率</a:t>
            </a:r>
            <a:r>
              <a:rPr lang="zh-CN" altLang="en-US" sz="2400" dirty="0" smtClean="0">
                <a:latin typeface="+mn-ea"/>
              </a:rPr>
              <a:t>分布</a:t>
            </a:r>
            <a:r>
              <a:rPr lang="zh-CN" altLang="en-US" sz="2400" dirty="0">
                <a:latin typeface="+mn-ea"/>
              </a:rPr>
              <a:t>由先验概率分布 </a:t>
            </a:r>
            <a:r>
              <a:rPr lang="en-US" altLang="zh-CN" sz="2400" dirty="0">
                <a:latin typeface="+mn-ea"/>
              </a:rPr>
              <a:t>p(µ) </a:t>
            </a:r>
            <a:r>
              <a:rPr lang="zh-CN" altLang="en-US" sz="2400" dirty="0">
                <a:latin typeface="+mn-ea"/>
              </a:rPr>
              <a:t>和⼀组条件概率</a:t>
            </a:r>
            <a:r>
              <a:rPr lang="zh-CN" altLang="en-US" sz="2400" dirty="0" smtClean="0">
                <a:latin typeface="+mn-ea"/>
              </a:rPr>
              <a:t>分布</a:t>
            </a:r>
            <a:r>
              <a:rPr lang="en-US" altLang="zh-CN" sz="2400" dirty="0" smtClean="0">
                <a:latin typeface="+mn-ea"/>
              </a:rPr>
              <a:t>p(</a:t>
            </a:r>
            <a:r>
              <a:rPr lang="en-US" altLang="zh-CN" sz="2400" dirty="0" err="1" smtClean="0">
                <a:latin typeface="+mn-ea"/>
              </a:rPr>
              <a:t>xn</a:t>
            </a:r>
            <a:r>
              <a:rPr lang="en-US" altLang="zh-CN" sz="2400" dirty="0" smtClean="0">
                <a:latin typeface="+mn-ea"/>
              </a:rPr>
              <a:t>|µ</a:t>
            </a:r>
            <a:r>
              <a:rPr lang="en-US" altLang="zh-CN" sz="2400" dirty="0">
                <a:latin typeface="+mn-ea"/>
              </a:rPr>
              <a:t>) </a:t>
            </a:r>
            <a:r>
              <a:rPr lang="zh-CN" altLang="en-US" sz="2400" dirty="0">
                <a:latin typeface="+mn-ea"/>
              </a:rPr>
              <a:t>表</a:t>
            </a:r>
            <a:r>
              <a:rPr lang="zh-CN" altLang="en-US" sz="2400" dirty="0" smtClean="0">
                <a:latin typeface="+mn-ea"/>
              </a:rPr>
              <a:t>⽰，</a:t>
            </a:r>
            <a:r>
              <a:rPr lang="en-US" altLang="zh-CN" sz="2400" dirty="0" smtClean="0">
                <a:latin typeface="+mn-ea"/>
              </a:rPr>
              <a:t>n=0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2...N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09600" y="692696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例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：</a:t>
            </a:r>
            <a:r>
              <a:rPr lang="zh-CN" altLang="en-US" sz="2400" dirty="0" smtClean="0">
                <a:latin typeface="+mn-ea"/>
              </a:rPr>
              <a:t>独立同分布模型</a:t>
            </a:r>
            <a:r>
              <a:rPr lang="en-US" altLang="zh-CN" sz="2400" dirty="0" smtClean="0">
                <a:latin typeface="+mn-ea"/>
              </a:rPr>
              <a:t>----</a:t>
            </a:r>
            <a:r>
              <a:rPr lang="zh-CN" altLang="en-US" sz="2400" dirty="0" smtClean="0">
                <a:latin typeface="+mn-ea"/>
              </a:rPr>
              <a:t>寻找</a:t>
            </a:r>
            <a:r>
              <a:rPr lang="zh-CN" altLang="en-US" sz="2400" dirty="0">
                <a:latin typeface="+mn-ea"/>
              </a:rPr>
              <a:t>⼀元⾼斯分布的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均值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µ</a:t>
            </a:r>
            <a:r>
              <a:rPr lang="zh-CN" altLang="en-US" sz="2400" dirty="0" smtClean="0">
                <a:latin typeface="+mn-ea"/>
              </a:rPr>
              <a:t>的</a:t>
            </a:r>
            <a:r>
              <a:rPr lang="zh-CN" altLang="en-US" sz="2400" dirty="0">
                <a:latin typeface="+mn-ea"/>
              </a:rPr>
              <a:t>后验概率分布</a:t>
            </a:r>
          </a:p>
        </p:txBody>
      </p:sp>
    </p:spTree>
    <p:extLst>
      <p:ext uri="{BB962C8B-B14F-4D97-AF65-F5344CB8AC3E}">
        <p14:creationId xmlns:p14="http://schemas.microsoft.com/office/powerpoint/2010/main" val="23092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http://cins.swpu.edu.cn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57" y="2056985"/>
            <a:ext cx="5847619" cy="8285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526" y="3623706"/>
            <a:ext cx="6638095" cy="77142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8610" y="402086"/>
            <a:ext cx="873993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现在</a:t>
            </a:r>
            <a:r>
              <a:rPr lang="zh-CN" altLang="en-US" sz="2400" dirty="0" smtClean="0">
                <a:latin typeface="+mn-ea"/>
              </a:rPr>
              <a:t>假设</a:t>
            </a:r>
            <a:r>
              <a:rPr lang="zh-CN" altLang="en-US" sz="2400" dirty="0">
                <a:latin typeface="+mn-ea"/>
              </a:rPr>
              <a:t>我们以</a:t>
            </a:r>
            <a:r>
              <a:rPr lang="en-US" altLang="zh-CN" sz="2400" dirty="0">
                <a:latin typeface="+mn-ea"/>
              </a:rPr>
              <a:t>µ</a:t>
            </a:r>
            <a:r>
              <a:rPr lang="zh-CN" altLang="en-US" sz="2400" dirty="0">
                <a:latin typeface="+mn-ea"/>
              </a:rPr>
              <a:t>为条件</a:t>
            </a:r>
            <a:r>
              <a:rPr lang="zh-CN" altLang="en-US" sz="2400" dirty="0" smtClean="0">
                <a:latin typeface="+mn-ea"/>
              </a:rPr>
              <a:t>，那么从</a:t>
            </a:r>
            <a:r>
              <a:rPr lang="zh-CN" altLang="en-US" sz="2400" dirty="0">
                <a:latin typeface="+mn-ea"/>
              </a:rPr>
              <a:t>任意</a:t>
            </a:r>
            <a:r>
              <a:rPr lang="zh-CN" altLang="en-US" sz="2400" dirty="0" smtClean="0">
                <a:latin typeface="+mn-ea"/>
              </a:rPr>
              <a:t>结点</a:t>
            </a:r>
            <a:r>
              <a:rPr lang="en-US" altLang="zh-CN" sz="2400" dirty="0" smtClean="0">
                <a:latin typeface="+mn-ea"/>
              </a:rPr>
              <a:t>xi</a:t>
            </a:r>
            <a:r>
              <a:rPr lang="zh-CN" altLang="en-US" sz="2400" dirty="0" smtClean="0">
                <a:latin typeface="+mn-ea"/>
              </a:rPr>
              <a:t>到</a:t>
            </a:r>
            <a:r>
              <a:rPr lang="zh-CN" altLang="en-US" sz="2400" dirty="0">
                <a:latin typeface="+mn-ea"/>
              </a:rPr>
              <a:t>其他的</a:t>
            </a:r>
            <a:r>
              <a:rPr lang="zh-CN" altLang="en-US" sz="2400" dirty="0" smtClean="0">
                <a:latin typeface="+mn-ea"/>
              </a:rPr>
              <a:t>结</a:t>
            </a:r>
            <a:r>
              <a:rPr lang="en-US" altLang="zh-CN" sz="2400" dirty="0" err="1" smtClean="0">
                <a:latin typeface="+mn-ea"/>
              </a:rPr>
              <a:t>xj</a:t>
            </a:r>
            <a:r>
              <a:rPr lang="en-US" altLang="zh-CN" sz="2400" dirty="0">
                <a:latin typeface="+mn-ea"/>
              </a:rPr>
              <a:t≯=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有⼀条唯⼀</a:t>
            </a:r>
            <a:r>
              <a:rPr lang="zh-CN" altLang="en-US" sz="2400" dirty="0" smtClean="0">
                <a:latin typeface="+mn-ea"/>
              </a:rPr>
              <a:t>的路径，这个</a:t>
            </a:r>
            <a:r>
              <a:rPr lang="zh-CN" altLang="en-US" sz="2400" dirty="0">
                <a:latin typeface="+mn-ea"/>
              </a:rPr>
              <a:t>路径关于观测结点 </a:t>
            </a:r>
            <a:r>
              <a:rPr lang="en-US" altLang="zh-CN" sz="2400" dirty="0">
                <a:latin typeface="+mn-ea"/>
              </a:rPr>
              <a:t>µ </a:t>
            </a:r>
            <a:r>
              <a:rPr lang="zh-CN" altLang="en-US" sz="2400" dirty="0">
                <a:latin typeface="+mn-ea"/>
              </a:rPr>
              <a:t>是尾到尾的。每条这样的路径都是阻隔的，因此</a:t>
            </a:r>
            <a:r>
              <a:rPr lang="zh-CN" altLang="en-US" sz="2400" dirty="0" smtClean="0">
                <a:latin typeface="+mn-ea"/>
              </a:rPr>
              <a:t>给定</a:t>
            </a:r>
            <a:r>
              <a:rPr lang="en-US" altLang="zh-CN" sz="2400" dirty="0" smtClean="0">
                <a:latin typeface="+mn-ea"/>
              </a:rPr>
              <a:t>µ</a:t>
            </a:r>
            <a:r>
              <a:rPr lang="zh-CN" altLang="en-US" sz="2400" dirty="0">
                <a:latin typeface="+mn-ea"/>
              </a:rPr>
              <a:t>，</a:t>
            </a:r>
            <a:r>
              <a:rPr lang="zh-CN" altLang="en-US" sz="2400" dirty="0" smtClean="0">
                <a:latin typeface="+mn-ea"/>
              </a:rPr>
              <a:t>观测</a:t>
            </a:r>
            <a:r>
              <a:rPr lang="en-US" altLang="zh-CN" sz="2400" dirty="0" smtClean="0">
                <a:latin typeface="+mn-ea"/>
              </a:rPr>
              <a:t>D={x1 </a:t>
            </a:r>
            <a:r>
              <a:rPr lang="en-US" altLang="zh-CN" sz="2400" dirty="0">
                <a:latin typeface="+mn-ea"/>
              </a:rPr>
              <a:t>,...,</a:t>
            </a:r>
            <a:r>
              <a:rPr lang="en-US" altLang="zh-CN" sz="2400" dirty="0" err="1" smtClean="0">
                <a:latin typeface="+mn-ea"/>
              </a:rPr>
              <a:t>xN</a:t>
            </a:r>
            <a:r>
              <a:rPr lang="en-US" altLang="zh-CN" sz="2400" dirty="0" smtClean="0">
                <a:latin typeface="+mn-ea"/>
              </a:rPr>
              <a:t>}</a:t>
            </a:r>
            <a:r>
              <a:rPr lang="zh-CN" altLang="en-US" sz="2400" dirty="0" smtClean="0">
                <a:latin typeface="+mn-ea"/>
              </a:rPr>
              <a:t>是</a:t>
            </a:r>
            <a:r>
              <a:rPr lang="zh-CN" altLang="en-US" sz="2400" dirty="0">
                <a:latin typeface="+mn-ea"/>
              </a:rPr>
              <a:t>独⽴的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观测</a:t>
            </a:r>
            <a:r>
              <a:rPr lang="zh-CN" altLang="en-US" sz="2400" dirty="0" smtClean="0">
                <a:latin typeface="+mn-ea"/>
              </a:rPr>
              <a:t>的联合概率分布</a:t>
            </a:r>
            <a:r>
              <a:rPr lang="en-US" altLang="zh-CN" sz="2400" dirty="0">
                <a:latin typeface="+mn-ea"/>
              </a:rPr>
              <a:t>	</a:t>
            </a:r>
            <a:endParaRPr lang="zh-CN" altLang="en-US" sz="2400" dirty="0">
              <a:latin typeface="+mn-ea"/>
            </a:endParaRPr>
          </a:p>
          <a:p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331640" y="537321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66127" y="3128151"/>
            <a:ext cx="7870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然而</a:t>
            </a:r>
            <a:r>
              <a:rPr lang="zh-CN" altLang="en-US" sz="2400" dirty="0" smtClean="0">
                <a:latin typeface="+mn-ea"/>
              </a:rPr>
              <a:t>对 </a:t>
            </a:r>
            <a:r>
              <a:rPr lang="en-US" altLang="zh-CN" sz="2400" dirty="0">
                <a:latin typeface="+mn-ea"/>
              </a:rPr>
              <a:t>µ </a:t>
            </a:r>
            <a:r>
              <a:rPr lang="zh-CN" altLang="en-US" sz="2400" dirty="0">
                <a:latin typeface="+mn-ea"/>
              </a:rPr>
              <a:t>积分，通常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观测变量</a:t>
            </a:r>
            <a:r>
              <a:rPr lang="zh-CN" altLang="en-US" sz="2400" dirty="0" smtClean="0">
                <a:latin typeface="+mn-ea"/>
              </a:rPr>
              <a:t>不再</a:t>
            </a:r>
            <a:r>
              <a:rPr lang="zh-CN" altLang="en-US" sz="2400" dirty="0">
                <a:latin typeface="+mn-ea"/>
              </a:rPr>
              <a:t>独</a:t>
            </a:r>
            <a:r>
              <a:rPr lang="zh-CN" altLang="en-US" sz="2400" dirty="0" smtClean="0">
                <a:latin typeface="+mn-ea"/>
              </a:rPr>
              <a:t>⽴，如下（</a:t>
            </a:r>
            <a:r>
              <a:rPr lang="en-US" altLang="zh-CN" sz="2400" dirty="0" smtClean="0">
                <a:latin typeface="+mn-ea"/>
              </a:rPr>
              <a:t>8.35</a:t>
            </a:r>
            <a:r>
              <a:rPr lang="zh-CN" altLang="en-US" sz="2400" dirty="0" smtClean="0">
                <a:latin typeface="+mn-ea"/>
              </a:rPr>
              <a:t>）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29307" y="4742251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这⾥ </a:t>
            </a:r>
            <a:r>
              <a:rPr lang="en-US" altLang="zh-CN" sz="2400" dirty="0">
                <a:latin typeface="+mn-ea"/>
              </a:rPr>
              <a:t>µ </a:t>
            </a:r>
            <a:r>
              <a:rPr lang="zh-CN" altLang="en-US" sz="2400" dirty="0">
                <a:latin typeface="+mn-ea"/>
              </a:rPr>
              <a:t>是⼀个潜在变量，因为它的值未被观测。</a:t>
            </a:r>
          </a:p>
        </p:txBody>
      </p:sp>
    </p:spTree>
    <p:extLst>
      <p:ext uri="{BB962C8B-B14F-4D97-AF65-F5344CB8AC3E}">
        <p14:creationId xmlns:p14="http://schemas.microsoft.com/office/powerpoint/2010/main" val="479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95536" y="332657"/>
            <a:ext cx="8280920" cy="6023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+mn-ea"/>
              </a:rPr>
              <a:t>例</a:t>
            </a:r>
            <a:r>
              <a:rPr lang="en-US" altLang="zh-CN" sz="2800" dirty="0" smtClean="0">
                <a:latin typeface="+mn-ea"/>
              </a:rPr>
              <a:t>2.</a:t>
            </a:r>
            <a:r>
              <a:rPr lang="zh-CN" altLang="en-US" sz="2800" dirty="0" smtClean="0">
                <a:latin typeface="+mn-ea"/>
              </a:rPr>
              <a:t> 另一独</a:t>
            </a:r>
            <a:r>
              <a:rPr lang="zh-CN" altLang="en-US" sz="2800" dirty="0">
                <a:latin typeface="+mn-ea"/>
              </a:rPr>
              <a:t>⽴同分布</a:t>
            </a:r>
            <a:r>
              <a:rPr lang="zh-CN" altLang="en-US" sz="2800" dirty="0" smtClean="0">
                <a:latin typeface="+mn-ea"/>
              </a:rPr>
              <a:t>数据模型</a:t>
            </a:r>
            <a:r>
              <a:rPr lang="en-US" altLang="zh-CN" sz="2800" dirty="0" smtClean="0">
                <a:latin typeface="+mn-ea"/>
              </a:rPr>
              <a:t>--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贝叶斯多项式回归</a:t>
            </a:r>
            <a:endParaRPr lang="en-US" altLang="zh-CN" sz="2800" dirty="0" smtClean="0">
              <a:solidFill>
                <a:srgbClr val="FF0000"/>
              </a:solidFill>
              <a:latin typeface="+mn-ea"/>
            </a:endParaRPr>
          </a:p>
          <a:p>
            <a:endParaRPr lang="en-US" altLang="zh-CN" sz="2800" dirty="0" smtClean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  <a:p>
            <a:endParaRPr lang="en-US" altLang="zh-CN" sz="2800" dirty="0" smtClean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  <a:p>
            <a:endParaRPr lang="en-US" altLang="zh-CN" sz="2800" dirty="0" smtClean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en-US" altLang="zh-CN" sz="2800" dirty="0" smtClean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24" y="980728"/>
            <a:ext cx="7790476" cy="340952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9600" y="5013176"/>
            <a:ext cx="73467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w</a:t>
            </a:r>
            <a:r>
              <a:rPr lang="zh-CN" altLang="en-US" sz="2400" dirty="0">
                <a:latin typeface="+mn-ea"/>
              </a:rPr>
              <a:t>的结点关于</a:t>
            </a:r>
            <a:r>
              <a:rPr lang="zh-CN" altLang="en-US" sz="2400" dirty="0" smtClean="0">
                <a:latin typeface="+mn-ea"/>
              </a:rPr>
              <a:t>从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到</a:t>
            </a:r>
            <a:r>
              <a:rPr lang="zh-CN" altLang="en-US" sz="2400" dirty="0">
                <a:latin typeface="+mn-ea"/>
              </a:rPr>
              <a:t>任意结点</a:t>
            </a:r>
            <a:r>
              <a:rPr lang="en-US" altLang="zh-CN" sz="2400" dirty="0" err="1">
                <a:latin typeface="+mn-ea"/>
              </a:rPr>
              <a:t>tn</a:t>
            </a:r>
            <a:r>
              <a:rPr lang="zh-CN" altLang="en-US" sz="2400" dirty="0">
                <a:latin typeface="+mn-ea"/>
              </a:rPr>
              <a:t>的路径是尾对尾</a:t>
            </a:r>
            <a:r>
              <a:rPr lang="zh-CN" altLang="en-US" sz="2400" dirty="0" smtClean="0">
                <a:latin typeface="+mn-ea"/>
              </a:rPr>
              <a:t>的，且未被观测到，阻隔。</a:t>
            </a:r>
            <a:endParaRPr lang="en-US" altLang="zh-CN" sz="2400" dirty="0"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5096794"/>
            <a:ext cx="171429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8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09600" y="366626"/>
            <a:ext cx="8138864" cy="5294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故我们</a:t>
            </a:r>
            <a:r>
              <a:rPr lang="zh-CN" altLang="en-US" sz="2400" dirty="0"/>
              <a:t>有下⾯的条件独⽴</a:t>
            </a:r>
            <a:r>
              <a:rPr lang="zh-CN" altLang="en-US" sz="2400" dirty="0" smtClean="0"/>
              <a:t>性质：</a:t>
            </a:r>
            <a:endParaRPr lang="en-US" altLang="zh-CN" sz="2400" dirty="0" smtClean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因此</a:t>
            </a:r>
            <a:r>
              <a:rPr lang="zh-CN" altLang="en-US" sz="2400" dirty="0"/>
              <a:t>，以多项式系数 </a:t>
            </a:r>
            <a:r>
              <a:rPr lang="en-US" altLang="zh-CN" sz="2400" dirty="0"/>
              <a:t>w </a:t>
            </a:r>
            <a:r>
              <a:rPr lang="zh-CN" altLang="en-US" sz="2400" dirty="0"/>
              <a:t>为</a:t>
            </a:r>
            <a:r>
              <a:rPr lang="zh-CN" altLang="en-US" sz="2400" dirty="0" smtClean="0"/>
              <a:t>条件，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预测分布</a:t>
            </a:r>
            <a:r>
              <a:rPr lang="zh-CN" altLang="en-US" sz="2400" dirty="0">
                <a:solidFill>
                  <a:srgbClr val="FF0000"/>
                </a:solidFill>
              </a:rPr>
              <a:t>独⽴于</a:t>
            </a:r>
            <a:r>
              <a:rPr lang="zh-CN" altLang="en-US" sz="2400" dirty="0"/>
              <a:t>训练数据 </a:t>
            </a:r>
            <a:r>
              <a:rPr lang="en-US" altLang="zh-CN" sz="2400" dirty="0"/>
              <a:t>{</a:t>
            </a:r>
            <a:r>
              <a:rPr lang="en-US" altLang="zh-CN" sz="2400" dirty="0" smtClean="0"/>
              <a:t>t1 </a:t>
            </a:r>
            <a:r>
              <a:rPr lang="en-US" altLang="zh-CN" sz="2400" dirty="0"/>
              <a:t>,...,</a:t>
            </a:r>
            <a:r>
              <a:rPr lang="en-US" altLang="zh-CN" sz="2400" dirty="0" err="1" smtClean="0"/>
              <a:t>tN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} 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结论</a:t>
            </a:r>
            <a:r>
              <a:rPr lang="zh-CN" altLang="en-US" sz="2800" dirty="0" smtClean="0"/>
              <a:t>：</a:t>
            </a:r>
            <a:r>
              <a:rPr lang="zh-CN" altLang="en-US" sz="2400" dirty="0" smtClean="0"/>
              <a:t>于是</a:t>
            </a:r>
            <a:r>
              <a:rPr lang="zh-CN" altLang="en-US" sz="2400" dirty="0"/>
              <a:t>我们可以⾸先</a:t>
            </a:r>
            <a:r>
              <a:rPr lang="zh-CN" altLang="en-US" sz="2400" dirty="0" smtClean="0"/>
              <a:t>使⽤</a:t>
            </a:r>
            <a:r>
              <a:rPr lang="zh-CN" altLang="en-US" sz="2400" dirty="0"/>
              <a:t>训练数据确定系数 </a:t>
            </a:r>
            <a:r>
              <a:rPr lang="en-US" altLang="zh-CN" sz="2400" dirty="0"/>
              <a:t>w </a:t>
            </a:r>
            <a:r>
              <a:rPr lang="zh-CN" altLang="en-US" sz="2400" dirty="0"/>
              <a:t>的后验概率分布，然后我们就可以丢弃训练</a:t>
            </a:r>
            <a:r>
              <a:rPr lang="zh-CN" altLang="en-US" sz="2400" dirty="0" smtClean="0"/>
              <a:t>数据，使</a:t>
            </a:r>
            <a:r>
              <a:rPr lang="zh-CN" altLang="en-US" sz="2400" dirty="0"/>
              <a:t>⽤ </a:t>
            </a:r>
            <a:r>
              <a:rPr lang="en-US" altLang="zh-CN" sz="2400" dirty="0"/>
              <a:t>w </a:t>
            </a:r>
            <a:r>
              <a:rPr lang="zh-CN" altLang="en-US" sz="2400" dirty="0"/>
              <a:t>的后验概率</a:t>
            </a:r>
            <a:r>
              <a:rPr lang="zh-CN" altLang="en-US" sz="2400" dirty="0" smtClean="0"/>
              <a:t>分布</a:t>
            </a:r>
            <a:r>
              <a:rPr lang="zh-CN" altLang="en-US" sz="2400" dirty="0"/>
              <a:t>对新输⼊</a:t>
            </a:r>
            <a:r>
              <a:rPr lang="zh-CN" altLang="en-US" sz="2400" dirty="0" smtClean="0"/>
              <a:t>观测 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做出 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预测。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60" y="1070521"/>
            <a:ext cx="5304762" cy="5904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262" y="2145462"/>
            <a:ext cx="228571" cy="266667"/>
          </a:xfrm>
          <a:prstGeom prst="rect">
            <a:avLst/>
          </a:prstGeom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824553"/>
              </p:ext>
            </p:extLst>
          </p:nvPr>
        </p:nvGraphicFramePr>
        <p:xfrm>
          <a:off x="4508500" y="3282950"/>
          <a:ext cx="127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公式" r:id="rId5" imgW="126720" imgH="291960" progId="Equation.3">
                  <p:embed/>
                </p:oleObj>
              </mc:Choice>
              <mc:Fallback>
                <p:oleObj name="公式" r:id="rId5" imgW="12672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8500" y="3282950"/>
                        <a:ext cx="1270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9198" y="4322643"/>
            <a:ext cx="288032" cy="4160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8024" y="4322643"/>
            <a:ext cx="190476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2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39889" y="328120"/>
            <a:ext cx="7924800" cy="5310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+mn-ea"/>
              </a:rPr>
              <a:t>例</a:t>
            </a:r>
            <a:r>
              <a:rPr lang="en-US" altLang="zh-CN" sz="2800" dirty="0" smtClean="0">
                <a:latin typeface="+mn-ea"/>
              </a:rPr>
              <a:t>3</a:t>
            </a:r>
            <a:r>
              <a:rPr lang="zh-CN" altLang="en-US" sz="2800" dirty="0">
                <a:latin typeface="+mn-ea"/>
              </a:rPr>
              <a:t>：将有向图想象成滤波器</a:t>
            </a:r>
            <a:endParaRPr lang="en-US" altLang="zh-CN" sz="2800" dirty="0" smtClean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983" y="1052736"/>
            <a:ext cx="9468544" cy="342796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668833"/>
            <a:ext cx="5923809" cy="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1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66174" y="326078"/>
            <a:ext cx="6739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ea"/>
              </a:rPr>
              <a:t>例</a:t>
            </a:r>
            <a:r>
              <a:rPr lang="en-US" altLang="zh-CN" sz="3200" dirty="0">
                <a:latin typeface="+mn-ea"/>
              </a:rPr>
              <a:t>4</a:t>
            </a:r>
            <a:r>
              <a:rPr lang="zh-CN" altLang="en-US" sz="3200" dirty="0" smtClean="0">
                <a:latin typeface="+mn-ea"/>
              </a:rPr>
              <a:t>：</a:t>
            </a:r>
            <a:r>
              <a:rPr lang="zh-CN" altLang="en-US" sz="3200" dirty="0">
                <a:latin typeface="+mn-ea"/>
              </a:rPr>
              <a:t>马尔科夫毯，或马尔科夫边界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67093" y="4174256"/>
            <a:ext cx="75371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由</a:t>
            </a:r>
            <a:r>
              <a:rPr lang="zh-CN" altLang="en-US" sz="2400" dirty="0"/>
              <a:t>⽗结点、⼦结点、同⽗结点组成的集合</a:t>
            </a:r>
            <a:r>
              <a:rPr lang="zh-CN" altLang="en-US" sz="2400" dirty="0" smtClean="0"/>
              <a:t>构成的结点集合称作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xi </a:t>
            </a:r>
            <a:r>
              <a:rPr lang="zh-CN" altLang="en-US" sz="2400" dirty="0">
                <a:solidFill>
                  <a:srgbClr val="FF0000"/>
                </a:solidFill>
              </a:rPr>
              <a:t>的马尔科夫</a:t>
            </a:r>
            <a:r>
              <a:rPr lang="zh-CN" altLang="en-US" sz="2400" dirty="0" smtClean="0">
                <a:solidFill>
                  <a:srgbClr val="FF0000"/>
                </a:solidFill>
              </a:rPr>
              <a:t>毯，</a:t>
            </a:r>
            <a:r>
              <a:rPr lang="zh-CN" altLang="en-US" sz="2400" dirty="0">
                <a:solidFill>
                  <a:srgbClr val="FF0000"/>
                </a:solidFill>
              </a:rPr>
              <a:t>如上</a:t>
            </a:r>
            <a:r>
              <a:rPr lang="zh-CN" altLang="en-US" sz="2400" dirty="0" smtClean="0">
                <a:solidFill>
                  <a:srgbClr val="FF0000"/>
                </a:solidFill>
              </a:rPr>
              <a:t>图（</a:t>
            </a:r>
            <a:r>
              <a:rPr lang="en-US" altLang="zh-CN" sz="2400" dirty="0" smtClean="0">
                <a:solidFill>
                  <a:srgbClr val="FF0000"/>
                </a:solidFill>
              </a:rPr>
              <a:t>8.26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它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性质</a:t>
            </a:r>
            <a:r>
              <a:rPr lang="zh-CN" altLang="en-US" sz="2400" dirty="0"/>
              <a:t>为：以图中所有</a:t>
            </a:r>
            <a:r>
              <a:rPr lang="zh-CN" altLang="en-US" sz="2400" dirty="0" smtClean="0"/>
              <a:t>剩余</a:t>
            </a:r>
            <a:r>
              <a:rPr lang="zh-CN" altLang="en-US" sz="2400" dirty="0"/>
              <a:t>结点为</a:t>
            </a:r>
            <a:r>
              <a:rPr lang="zh-CN" altLang="en-US" sz="2400" dirty="0" smtClean="0"/>
              <a:t>条件，</a:t>
            </a:r>
            <a:r>
              <a:rPr lang="en-US" altLang="zh-CN" sz="2400" dirty="0" smtClean="0"/>
              <a:t>xi </a:t>
            </a:r>
            <a:r>
              <a:rPr lang="zh-CN" altLang="en-US" sz="2400" dirty="0"/>
              <a:t>的条件概率分布值依赖于马尔科夫毯中的变量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168781"/>
            <a:ext cx="5190476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6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9600" y="4774875"/>
            <a:ext cx="76606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任何与 </a:t>
            </a:r>
            <a:r>
              <a:rPr lang="zh-CN" altLang="en-US" sz="2400" dirty="0" smtClean="0">
                <a:solidFill>
                  <a:srgbClr val="FF0000"/>
                </a:solidFill>
              </a:rPr>
              <a:t>xi </a:t>
            </a:r>
            <a:r>
              <a:rPr lang="zh-CN" altLang="en-US" sz="2400" dirty="0">
                <a:solidFill>
                  <a:srgbClr val="FF0000"/>
                </a:solidFill>
              </a:rPr>
              <a:t>没有</a:t>
            </a:r>
            <a:r>
              <a:rPr lang="zh-CN" altLang="en-US" sz="2400" dirty="0" smtClean="0">
                <a:solidFill>
                  <a:srgbClr val="FF0000"/>
                </a:solidFill>
              </a:rPr>
              <a:t>函数依赖关系</a:t>
            </a:r>
            <a:r>
              <a:rPr lang="zh-CN" altLang="en-US" sz="2400" dirty="0">
                <a:solidFill>
                  <a:srgbClr val="FF0000"/>
                </a:solidFill>
              </a:rPr>
              <a:t>的因⼦</a:t>
            </a:r>
            <a:r>
              <a:rPr lang="zh-CN" altLang="en-US" sz="2400" dirty="0"/>
              <a:t>都</a:t>
            </a:r>
            <a:r>
              <a:rPr lang="zh-CN" altLang="en-US" sz="2400" dirty="0">
                <a:solidFill>
                  <a:srgbClr val="FF0000"/>
                </a:solidFill>
              </a:rPr>
              <a:t>可以</a:t>
            </a:r>
            <a:r>
              <a:rPr lang="zh-CN" altLang="en-US" sz="2400" dirty="0"/>
              <a:t>提到 </a:t>
            </a:r>
            <a:r>
              <a:rPr lang="zh-CN" altLang="en-US" sz="2400" dirty="0" smtClean="0"/>
              <a:t>xi </a:t>
            </a:r>
            <a:r>
              <a:rPr lang="zh-CN" altLang="en-US" sz="2400" dirty="0"/>
              <a:t>的积分外⾯，从⽽在分⼦和分母之间</a:t>
            </a:r>
            <a:r>
              <a:rPr lang="zh-CN" altLang="en-US" sz="2400" dirty="0">
                <a:solidFill>
                  <a:srgbClr val="FF0000"/>
                </a:solidFill>
              </a:rPr>
              <a:t>消去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718" y="2450543"/>
            <a:ext cx="5340422" cy="17284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34602" y="731640"/>
            <a:ext cx="77657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⼀</a:t>
            </a:r>
            <a:r>
              <a:rPr lang="zh-CN" altLang="en-US" sz="2400" dirty="0"/>
              <a:t>个联合概率分布 </a:t>
            </a:r>
            <a:r>
              <a:rPr lang="en-US" altLang="zh-CN" sz="2400" dirty="0" smtClean="0"/>
              <a:t>p(x1 </a:t>
            </a:r>
            <a:r>
              <a:rPr lang="en-US" altLang="zh-CN" sz="2400" dirty="0"/>
              <a:t>,...,</a:t>
            </a:r>
            <a:r>
              <a:rPr lang="en-US" altLang="zh-CN" sz="2400" dirty="0" err="1" smtClean="0"/>
              <a:t>xD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) </a:t>
            </a:r>
            <a:r>
              <a:rPr lang="zh-CN" altLang="en-US" sz="2400" dirty="0"/>
              <a:t>，它由⼀个</a:t>
            </a:r>
            <a:r>
              <a:rPr lang="zh-CN" altLang="en-US" sz="2400" dirty="0" smtClean="0"/>
              <a:t>具有 </a:t>
            </a:r>
            <a:r>
              <a:rPr lang="en-US" altLang="zh-CN" sz="2400" dirty="0"/>
              <a:t>D </a:t>
            </a:r>
            <a:r>
              <a:rPr lang="zh-CN" altLang="en-US" sz="2400" dirty="0"/>
              <a:t>个结点的有向图表</a:t>
            </a:r>
            <a:r>
              <a:rPr lang="zh-CN" altLang="en-US" sz="2400" dirty="0" smtClean="0"/>
              <a:t>⽰。  </a:t>
            </a:r>
            <a:r>
              <a:rPr lang="zh-CN" altLang="en-US" sz="2400" dirty="0" smtClean="0">
                <a:solidFill>
                  <a:srgbClr val="FF0000"/>
                </a:solidFill>
              </a:rPr>
              <a:t>考虑</a:t>
            </a:r>
            <a:r>
              <a:rPr lang="zh-CN" altLang="en-US" sz="2400" dirty="0"/>
              <a:t>变量 </a:t>
            </a:r>
            <a:r>
              <a:rPr lang="en-US" altLang="zh-CN" sz="2400" dirty="0"/>
              <a:t>xi</a:t>
            </a:r>
            <a:r>
              <a:rPr lang="zh-CN" altLang="en-US" sz="2400" dirty="0"/>
              <a:t>对应结点上的</a:t>
            </a:r>
            <a:r>
              <a:rPr lang="zh-CN" altLang="en-US" sz="2400" dirty="0">
                <a:solidFill>
                  <a:srgbClr val="FF0000"/>
                </a:solidFill>
              </a:rPr>
              <a:t>条件概率分布</a:t>
            </a:r>
            <a:r>
              <a:rPr lang="zh-CN" altLang="en-US" sz="2400" dirty="0"/>
              <a:t>，其中</a:t>
            </a:r>
            <a:r>
              <a:rPr lang="zh-CN" altLang="en-US" sz="2400" dirty="0">
                <a:solidFill>
                  <a:srgbClr val="FF0000"/>
                </a:solidFill>
              </a:rPr>
              <a:t>条件为所有剩余的变量 </a:t>
            </a:r>
            <a:r>
              <a:rPr lang="en-US" altLang="zh-CN" sz="2400" dirty="0" err="1"/>
              <a:t>Xj</a:t>
            </a:r>
            <a:r>
              <a:rPr lang="en-US" altLang="zh-CN" sz="2400" dirty="0"/>
              <a:t≯=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，使⽤分解性质（</a:t>
            </a:r>
            <a:r>
              <a:rPr lang="en-US" altLang="zh-CN" sz="2400" dirty="0"/>
              <a:t>8.5</a:t>
            </a:r>
            <a:r>
              <a:rPr lang="zh-CN" altLang="en-US" sz="2400" dirty="0"/>
              <a:t>）将条件概率分布表⽰为如下形式</a:t>
            </a:r>
          </a:p>
          <a:p>
            <a:r>
              <a:rPr lang="en-US" altLang="zh-CN" sz="2400" dirty="0" smtClean="0"/>
              <a:t>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834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9600" y="1556792"/>
            <a:ext cx="7924800" cy="2304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唯⼀剩余的因⼦是结点 </a:t>
            </a:r>
            <a:r>
              <a:rPr lang="en-US" altLang="zh-CN" sz="2400" dirty="0"/>
              <a:t>xi </a:t>
            </a:r>
            <a:r>
              <a:rPr lang="zh-CN" altLang="en-US" sz="2400" dirty="0"/>
              <a:t>本⾝的条件概率分布 </a:t>
            </a:r>
            <a:r>
              <a:rPr lang="en-US" altLang="zh-CN" sz="2400" dirty="0"/>
              <a:t>p(xi | </a:t>
            </a:r>
            <a:r>
              <a:rPr lang="en-US" altLang="zh-CN" sz="2400" dirty="0" err="1"/>
              <a:t>pai</a:t>
            </a:r>
            <a:r>
              <a:rPr lang="en-US" altLang="zh-CN" sz="2400" dirty="0"/>
              <a:t> ) 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结点 </a:t>
            </a:r>
            <a:r>
              <a:rPr lang="en-US" altLang="zh-CN" sz="2400" dirty="0" smtClean="0"/>
              <a:t>xi </a:t>
            </a:r>
            <a:r>
              <a:rPr lang="zh-CN" altLang="en-US" sz="2400" dirty="0"/>
              <a:t>在 </a:t>
            </a:r>
            <a:r>
              <a:rPr lang="en-US" altLang="zh-CN" sz="2400" dirty="0" smtClean="0"/>
              <a:t>p(</a:t>
            </a:r>
            <a:r>
              <a:rPr lang="en-US" altLang="zh-CN" sz="2400" dirty="0" err="1" smtClean="0"/>
              <a:t>xk|pak</a:t>
            </a:r>
            <a:r>
              <a:rPr lang="en-US" altLang="zh-CN" sz="2400" dirty="0" smtClean="0"/>
              <a:t>) </a:t>
            </a:r>
            <a:r>
              <a:rPr lang="zh-CN" altLang="en-US" sz="2400" dirty="0"/>
              <a:t>的条件集合中，即 </a:t>
            </a:r>
            <a:r>
              <a:rPr lang="en-US" altLang="zh-CN" sz="2400" dirty="0" smtClean="0"/>
              <a:t>xi </a:t>
            </a:r>
            <a:r>
              <a:rPr lang="zh-CN" altLang="en-US" sz="2400" dirty="0"/>
              <a:t>是 </a:t>
            </a:r>
            <a:r>
              <a:rPr lang="en-US" altLang="zh-CN" sz="2400" dirty="0" err="1" smtClean="0"/>
              <a:t>xk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的⽗结点</a:t>
            </a:r>
            <a:r>
              <a:rPr lang="zh-CN" altLang="en-US" sz="2400" dirty="0" smtClean="0"/>
              <a:t>。条件概率</a:t>
            </a:r>
            <a:r>
              <a:rPr lang="zh-CN" altLang="en-US" sz="2400" dirty="0"/>
              <a:t>分布 </a:t>
            </a:r>
            <a:r>
              <a:rPr lang="en-US" altLang="zh-CN" sz="2400" dirty="0" smtClean="0"/>
              <a:t>p(xi| </a:t>
            </a:r>
            <a:r>
              <a:rPr lang="en-US" altLang="zh-CN" sz="2400" dirty="0" err="1" smtClean="0"/>
              <a:t>pai</a:t>
            </a:r>
            <a:r>
              <a:rPr lang="en-US" altLang="zh-CN" sz="2400" dirty="0" smtClean="0"/>
              <a:t>) </a:t>
            </a:r>
            <a:r>
              <a:rPr lang="zh-CN" altLang="en-US" sz="2400" dirty="0"/>
              <a:t>依赖于结点 </a:t>
            </a:r>
            <a:r>
              <a:rPr lang="en-US" altLang="zh-CN" sz="2400" dirty="0" smtClean="0"/>
              <a:t>xi </a:t>
            </a:r>
            <a:r>
              <a:rPr lang="zh-CN" altLang="en-US" sz="2400" dirty="0" smtClean="0"/>
              <a:t>的⽗</a:t>
            </a:r>
            <a:r>
              <a:rPr lang="zh-CN" altLang="en-US" sz="2400" dirty="0"/>
              <a:t>结点，⽽条件概率分布 </a:t>
            </a:r>
            <a:r>
              <a:rPr lang="en-US" altLang="zh-CN" sz="2400" dirty="0" smtClean="0"/>
              <a:t>p(</a:t>
            </a:r>
            <a:r>
              <a:rPr lang="en-US" altLang="zh-CN" sz="2400" dirty="0" err="1" smtClean="0"/>
              <a:t>xk|pak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) </a:t>
            </a:r>
            <a:r>
              <a:rPr lang="zh-CN" altLang="en-US" sz="2400" dirty="0"/>
              <a:t>依赖于 </a:t>
            </a:r>
            <a:r>
              <a:rPr lang="en-US" altLang="zh-CN" sz="2400" dirty="0" smtClean="0"/>
              <a:t>xi </a:t>
            </a:r>
            <a:r>
              <a:rPr lang="zh-CN" altLang="en-US" sz="2400" dirty="0"/>
              <a:t>的⼦结点以及</a:t>
            </a:r>
            <a:r>
              <a:rPr lang="zh-CN" altLang="en-US" sz="2400" dirty="0">
                <a:solidFill>
                  <a:srgbClr val="FF0000"/>
                </a:solidFill>
              </a:rPr>
              <a:t>同⽗结点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co-parents</a:t>
            </a:r>
            <a:r>
              <a:rPr lang="zh-CN" altLang="en-US" sz="2400" dirty="0" smtClean="0"/>
              <a:t>），</a:t>
            </a:r>
            <a:r>
              <a:rPr lang="zh-CN" altLang="en-US" sz="2400" dirty="0">
                <a:solidFill>
                  <a:srgbClr val="FF0000"/>
                </a:solidFill>
              </a:rPr>
              <a:t>即那些</a:t>
            </a:r>
            <a:r>
              <a:rPr lang="zh-CN" altLang="en-US" sz="2400" dirty="0" smtClean="0">
                <a:solidFill>
                  <a:srgbClr val="FF0000"/>
                </a:solidFill>
              </a:rPr>
              <a:t>对应</a:t>
            </a:r>
            <a:r>
              <a:rPr lang="zh-CN" altLang="en-US" sz="2400" dirty="0">
                <a:solidFill>
                  <a:srgbClr val="FF0000"/>
                </a:solidFill>
              </a:rPr>
              <a:t>于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xk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</a:rPr>
              <a:t>⽽不是 </a:t>
            </a:r>
            <a:r>
              <a:rPr lang="en-US" altLang="zh-CN" sz="2400" dirty="0" smtClean="0">
                <a:solidFill>
                  <a:srgbClr val="FF0000"/>
                </a:solidFill>
              </a:rPr>
              <a:t>xi </a:t>
            </a:r>
            <a:r>
              <a:rPr lang="zh-CN" altLang="en-US" sz="2400" dirty="0">
                <a:solidFill>
                  <a:srgbClr val="FF0000"/>
                </a:solidFill>
              </a:rPr>
              <a:t>）的⽗结点的</a:t>
            </a:r>
            <a:r>
              <a:rPr lang="zh-CN" altLang="en-US" sz="2400" dirty="0" smtClean="0">
                <a:solidFill>
                  <a:srgbClr val="FF0000"/>
                </a:solidFill>
              </a:rPr>
              <a:t>变量。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63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879304" y="2348880"/>
            <a:ext cx="62646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  <a:endParaRPr lang="zh-CN" altLang="en-US" sz="8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80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                                 图模型分类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  <p:pic>
        <p:nvPicPr>
          <p:cNvPr id="6" name="Picture 2" descr="F:\收藏\logo\logoCIN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6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47" y="1673827"/>
            <a:ext cx="8561905" cy="3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6" name="Picture 2" descr="F:\收藏\logo\logoCIN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6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椭圆 6"/>
          <p:cNvSpPr/>
          <p:nvPr/>
        </p:nvSpPr>
        <p:spPr>
          <a:xfrm>
            <a:off x="3217620" y="1548381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43400" y="154838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实心</a:t>
            </a:r>
            <a:r>
              <a:rPr lang="zh-CN" altLang="en-US" sz="2400" dirty="0" smtClean="0"/>
              <a:t>圆。确定性参数 </a:t>
            </a:r>
            <a:endParaRPr lang="zh-CN" altLang="en-US" sz="2400" dirty="0"/>
          </a:p>
        </p:txBody>
      </p:sp>
      <p:sp>
        <p:nvSpPr>
          <p:cNvPr id="28" name="椭圆 27"/>
          <p:cNvSpPr/>
          <p:nvPr/>
        </p:nvSpPr>
        <p:spPr>
          <a:xfrm>
            <a:off x="3097646" y="2391224"/>
            <a:ext cx="576064" cy="504056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043640" y="3754877"/>
            <a:ext cx="684076" cy="621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037671" y="2433615"/>
            <a:ext cx="2744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空心圆。隐含变量</a:t>
            </a:r>
            <a:endParaRPr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4033407" y="3916392"/>
            <a:ext cx="2714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阴影圆。观测变量</a:t>
            </a:r>
            <a:endParaRPr lang="zh-CN" altLang="en-US" sz="2400" dirty="0"/>
          </a:p>
        </p:txBody>
      </p:sp>
      <p:sp>
        <p:nvSpPr>
          <p:cNvPr id="33" name="左大括号 32"/>
          <p:cNvSpPr/>
          <p:nvPr/>
        </p:nvSpPr>
        <p:spPr>
          <a:xfrm>
            <a:off x="2782211" y="2609137"/>
            <a:ext cx="175289" cy="14566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157300" y="310661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随机变量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07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                                  PGM</a:t>
            </a:r>
            <a:r>
              <a:rPr lang="zh-CN" altLang="en-US" dirty="0" smtClean="0">
                <a:solidFill>
                  <a:srgbClr val="FF0000"/>
                </a:solidFill>
              </a:rPr>
              <a:t>思路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给定一个实际问题，我们通常会观测到一些数据，并且希望能够挖掘出隐含在数据中的知识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怎么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PGM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实现呢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我们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构建一个图，用观测结点表示观测到的数据，用隐含结点表示潜在的知识，用边来描述知识与数据的相互关系，最后获得一个概率分布。</a:t>
            </a:r>
          </a:p>
        </p:txBody>
      </p:sp>
      <p:pic>
        <p:nvPicPr>
          <p:cNvPr id="6" name="Picture 2" descr="F:\收藏\logo\logoCIN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6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5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577953" y="836712"/>
            <a:ext cx="8352929" cy="4819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                                         PGM</a:t>
            </a:r>
            <a:r>
              <a:rPr lang="zh-CN" altLang="en-US" sz="2800" dirty="0" smtClean="0">
                <a:solidFill>
                  <a:srgbClr val="FF0000"/>
                </a:solidFill>
              </a:rPr>
              <a:t>任务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/>
              <a:t>给定</a:t>
            </a:r>
            <a:r>
              <a:rPr lang="zh-CN" altLang="en-US" sz="2800" dirty="0"/>
              <a:t>概率分布之后，通过进行两个</a:t>
            </a:r>
            <a:r>
              <a:rPr lang="zh-CN" altLang="en-US" sz="2800" dirty="0" smtClean="0"/>
              <a:t>任务：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inference  </a:t>
            </a:r>
            <a:r>
              <a:rPr lang="zh-CN" altLang="en-US" sz="2800" dirty="0" smtClean="0"/>
              <a:t>给定</a:t>
            </a:r>
            <a:r>
              <a:rPr lang="zh-CN" altLang="en-US" sz="2800" dirty="0"/>
              <a:t>观测结点，推断隐含结点的</a:t>
            </a:r>
            <a:r>
              <a:rPr lang="zh-CN" altLang="en-US" sz="2800" dirty="0" smtClean="0"/>
              <a:t>后验分布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 learning  </a:t>
            </a:r>
            <a:r>
              <a:rPr lang="zh-CN" altLang="en-US" sz="2800" dirty="0" smtClean="0"/>
              <a:t>学习</a:t>
            </a:r>
            <a:r>
              <a:rPr lang="zh-CN" altLang="en-US" sz="2800" dirty="0"/>
              <a:t>这个概率分布的</a:t>
            </a:r>
            <a:r>
              <a:rPr lang="zh-CN" altLang="en-US" sz="2800" dirty="0" smtClean="0"/>
              <a:t>参数，</a:t>
            </a:r>
            <a:r>
              <a:rPr lang="zh-CN" altLang="en-US" sz="2800" dirty="0"/>
              <a:t>来获取知识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6" name="Picture 2" descr="F:\收藏\logo\logoCIN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6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09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467544" y="642927"/>
            <a:ext cx="7924799" cy="4700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                                      PGM</a:t>
            </a:r>
            <a:r>
              <a:rPr lang="zh-CN" altLang="en-US" sz="2800" dirty="0">
                <a:solidFill>
                  <a:srgbClr val="FF0000"/>
                </a:solidFill>
              </a:rPr>
              <a:t>优点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PGM</a:t>
            </a:r>
            <a:r>
              <a:rPr lang="zh-CN" altLang="en-US" sz="2800" dirty="0"/>
              <a:t>的强大之处在</a:t>
            </a:r>
            <a:r>
              <a:rPr lang="zh-CN" altLang="en-US" sz="2800" dirty="0" smtClean="0"/>
              <a:t>于：不管</a:t>
            </a:r>
            <a:r>
              <a:rPr lang="zh-CN" altLang="en-US" sz="2800" dirty="0"/>
              <a:t>数据和知识多复杂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其</a:t>
            </a:r>
            <a:r>
              <a:rPr lang="zh-CN" altLang="en-US" sz="2800" dirty="0" smtClean="0"/>
              <a:t>处理</a:t>
            </a:r>
            <a:r>
              <a:rPr lang="zh-CN" altLang="en-US" sz="2800" dirty="0"/>
              <a:t>手段是一样的：</a:t>
            </a:r>
            <a:r>
              <a:rPr lang="zh-CN" altLang="en-US" sz="2800" dirty="0">
                <a:solidFill>
                  <a:srgbClr val="00B050"/>
                </a:solidFill>
              </a:rPr>
              <a:t>建一个图，定义一个概率分布，进行</a:t>
            </a:r>
            <a:r>
              <a:rPr lang="en-US" altLang="zh-CN" sz="2800" dirty="0">
                <a:solidFill>
                  <a:srgbClr val="00B050"/>
                </a:solidFill>
              </a:rPr>
              <a:t>inference</a:t>
            </a:r>
            <a:r>
              <a:rPr lang="zh-CN" altLang="en-US" sz="2800" dirty="0">
                <a:solidFill>
                  <a:srgbClr val="00B050"/>
                </a:solidFill>
              </a:rPr>
              <a:t>和</a:t>
            </a:r>
            <a:r>
              <a:rPr lang="en-US" altLang="zh-CN" sz="2800" dirty="0">
                <a:solidFill>
                  <a:srgbClr val="00B050"/>
                </a:solidFill>
              </a:rPr>
              <a:t>learning</a:t>
            </a:r>
            <a:r>
              <a:rPr lang="zh-CN" altLang="en-US" sz="2800" dirty="0">
                <a:solidFill>
                  <a:srgbClr val="00B050"/>
                </a:solidFill>
              </a:rPr>
              <a:t>。</a:t>
            </a:r>
            <a:endParaRPr lang="en-US" altLang="zh-CN" sz="2800" dirty="0">
              <a:solidFill>
                <a:srgbClr val="00B050"/>
              </a:solidFill>
            </a:endParaRPr>
          </a:p>
          <a:p>
            <a:endParaRPr lang="en-US" altLang="zh-CN" sz="2800" dirty="0" smtClean="0"/>
          </a:p>
          <a:p>
            <a:r>
              <a:rPr lang="en-US" altLang="zh-CN" sz="2800" dirty="0"/>
              <a:t>PGM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好</a:t>
            </a:r>
            <a:r>
              <a:rPr lang="zh-CN" altLang="en-US" sz="2800" dirty="0" smtClean="0"/>
              <a:t>处在于：这</a:t>
            </a:r>
            <a:r>
              <a:rPr lang="zh-CN" altLang="en-US" sz="2800" dirty="0"/>
              <a:t>对于描述复杂的实际问题，构建大型的人工智能系统来说</a:t>
            </a:r>
            <a:r>
              <a:rPr lang="zh-CN" altLang="en-US" sz="2800" dirty="0" smtClean="0"/>
              <a:t>，非常</a:t>
            </a:r>
            <a:r>
              <a:rPr lang="zh-CN" altLang="en-US" sz="2800" dirty="0"/>
              <a:t>有帮助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pic>
        <p:nvPicPr>
          <p:cNvPr id="6" name="Picture 2" descr="F:\收藏\logo\logoCIN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6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22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0061"/>
            <a:ext cx="7924800" cy="45878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                              PGM</a:t>
            </a:r>
            <a:r>
              <a:rPr lang="zh-CN" altLang="en-US" dirty="0" smtClean="0">
                <a:solidFill>
                  <a:srgbClr val="FF0000"/>
                </a:solidFill>
              </a:rPr>
              <a:t>应用举例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467544" y="1196752"/>
            <a:ext cx="7924800" cy="451688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隐马尔可夫模型（</a:t>
            </a:r>
            <a:r>
              <a:rPr lang="en-US" altLang="zh-CN" sz="2400" dirty="0"/>
              <a:t>HMM</a:t>
            </a:r>
            <a:r>
              <a:rPr lang="zh-CN" altLang="en-US" sz="2400" dirty="0"/>
              <a:t>）是语音识别的支柱</a:t>
            </a:r>
            <a:r>
              <a:rPr lang="zh-CN" altLang="en-US" sz="2400" dirty="0" smtClean="0"/>
              <a:t>模型</a:t>
            </a:r>
            <a:endParaRPr lang="en-US" altLang="zh-CN" sz="2400" dirty="0" smtClean="0"/>
          </a:p>
          <a:p>
            <a:r>
              <a:rPr lang="zh-CN" altLang="en-US" sz="2400" dirty="0"/>
              <a:t>高斯混合模型（</a:t>
            </a:r>
            <a:r>
              <a:rPr lang="en-US" altLang="zh-CN" sz="2400" dirty="0"/>
              <a:t>GMM</a:t>
            </a:r>
            <a:r>
              <a:rPr lang="zh-CN" altLang="en-US" sz="2400" dirty="0"/>
              <a:t>）及其变种</a:t>
            </a:r>
            <a:r>
              <a:rPr lang="en-US" altLang="zh-CN" sz="2400" dirty="0"/>
              <a:t>K-means</a:t>
            </a:r>
            <a:r>
              <a:rPr lang="zh-CN" altLang="en-US" sz="2400" dirty="0"/>
              <a:t>是数据聚类的最基本</a:t>
            </a:r>
            <a:r>
              <a:rPr lang="zh-CN" altLang="en-US" sz="2400" dirty="0" smtClean="0"/>
              <a:t>模型</a:t>
            </a:r>
            <a:endParaRPr lang="en-US" altLang="zh-CN" sz="2400" dirty="0" smtClean="0"/>
          </a:p>
          <a:p>
            <a:r>
              <a:rPr lang="zh-CN" altLang="en-US" sz="2400" dirty="0"/>
              <a:t>条件随机场（</a:t>
            </a:r>
            <a:r>
              <a:rPr lang="en-US" altLang="zh-CN" sz="2400" dirty="0"/>
              <a:t>CRF</a:t>
            </a:r>
            <a:r>
              <a:rPr lang="zh-CN" altLang="en-US" sz="2400" dirty="0"/>
              <a:t>）广泛应用于自然语言处理（如词性标注，命名实体识别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 err="1"/>
              <a:t>Ising</a:t>
            </a:r>
            <a:r>
              <a:rPr lang="zh-CN" altLang="en-US" sz="2400" dirty="0"/>
              <a:t>模型获得过</a:t>
            </a:r>
            <a:r>
              <a:rPr lang="zh-CN" altLang="en-US" sz="2400" dirty="0" smtClean="0"/>
              <a:t>诺贝尔奖</a:t>
            </a:r>
            <a:endParaRPr lang="en-US" altLang="zh-CN" sz="2400" dirty="0" smtClean="0"/>
          </a:p>
          <a:p>
            <a:r>
              <a:rPr lang="zh-CN" altLang="en-US" sz="2400" dirty="0"/>
              <a:t>话题</a:t>
            </a:r>
            <a:r>
              <a:rPr lang="zh-CN" altLang="en-US" sz="2400" dirty="0" smtClean="0"/>
              <a:t>模型</a:t>
            </a:r>
            <a:r>
              <a:rPr lang="zh-CN" altLang="en-US" sz="2400" dirty="0"/>
              <a:t>在</a:t>
            </a:r>
            <a:r>
              <a:rPr lang="zh-CN" altLang="en-US" sz="2400" dirty="0" smtClean="0"/>
              <a:t>工业界大量</a:t>
            </a:r>
            <a:r>
              <a:rPr lang="zh-CN" altLang="en-US" sz="2400" dirty="0"/>
              <a:t>使用</a:t>
            </a:r>
            <a:r>
              <a:rPr lang="en-US" altLang="zh-CN" sz="2400" dirty="0"/>
              <a:t>(</a:t>
            </a:r>
            <a:r>
              <a:rPr lang="zh-CN" altLang="en-US" sz="2400" dirty="0"/>
              <a:t>如腾讯的推荐系统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 smtClean="0"/>
              <a:t>…</a:t>
            </a:r>
          </a:p>
        </p:txBody>
      </p:sp>
      <p:pic>
        <p:nvPicPr>
          <p:cNvPr id="6" name="Picture 2" descr="F:\收藏\logo\logoCIN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6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2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自定义 2">
      <a:majorFont>
        <a:latin typeface="Cambria"/>
        <a:ea typeface="黑体"/>
        <a:cs typeface=""/>
      </a:majorFont>
      <a:minorFont>
        <a:latin typeface="Calibri"/>
        <a:ea typeface="黑体"/>
        <a:cs typeface="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4607</TotalTime>
  <Words>1902</Words>
  <Application>Microsoft Office PowerPoint</Application>
  <PresentationFormat>全屏显示(4:3)</PresentationFormat>
  <Paragraphs>257</Paragraphs>
  <Slides>38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黑体</vt:lpstr>
      <vt:lpstr>楷体</vt:lpstr>
      <vt:lpstr>宋体</vt:lpstr>
      <vt:lpstr>Arial</vt:lpstr>
      <vt:lpstr>Calibri</vt:lpstr>
      <vt:lpstr>Cambria</vt:lpstr>
      <vt:lpstr>Wingdings</vt:lpstr>
      <vt:lpstr>极目远眺</vt:lpstr>
      <vt:lpstr>公式</vt:lpstr>
      <vt:lpstr>PowerPoint 演示文稿</vt:lpstr>
      <vt:lpstr>          主要内容</vt:lpstr>
      <vt:lpstr>                                  8.1 回顾</vt:lpstr>
      <vt:lpstr>                                 图模型分类</vt:lpstr>
      <vt:lpstr>PowerPoint 演示文稿</vt:lpstr>
      <vt:lpstr>                                  PGM思路</vt:lpstr>
      <vt:lpstr>PowerPoint 演示文稿</vt:lpstr>
      <vt:lpstr>PowerPoint 演示文稿</vt:lpstr>
      <vt:lpstr>                              PGM应用举例</vt:lpstr>
      <vt:lpstr>PowerPoint 演示文稿</vt:lpstr>
      <vt:lpstr>PowerPoint 演示文稿</vt:lpstr>
      <vt:lpstr>PowerPoint 演示文稿</vt:lpstr>
      <vt:lpstr>条件独立性作用</vt:lpstr>
      <vt:lpstr>8.2.1 三个图模型例子（有向图）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          总结</vt:lpstr>
      <vt:lpstr>                    8.2.2（ d-separation ）</vt:lpstr>
      <vt:lpstr>为了讲清楚D-划分，给出以下场景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in text data</dc:title>
  <dc:creator>Admin</dc:creator>
  <cp:lastModifiedBy>Pengjun Zhu</cp:lastModifiedBy>
  <cp:revision>184</cp:revision>
  <dcterms:created xsi:type="dcterms:W3CDTF">2015-07-08T00:35:10Z</dcterms:created>
  <dcterms:modified xsi:type="dcterms:W3CDTF">2016-11-28T03:12:02Z</dcterms:modified>
</cp:coreProperties>
</file>