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90" r:id="rId5"/>
    <p:sldId id="291" r:id="rId6"/>
    <p:sldId id="305" r:id="rId7"/>
    <p:sldId id="293" r:id="rId8"/>
    <p:sldId id="294" r:id="rId9"/>
    <p:sldId id="309" r:id="rId10"/>
    <p:sldId id="310" r:id="rId11"/>
    <p:sldId id="311" r:id="rId12"/>
    <p:sldId id="313" r:id="rId13"/>
    <p:sldId id="312" r:id="rId14"/>
    <p:sldId id="302" r:id="rId15"/>
    <p:sldId id="303" r:id="rId16"/>
    <p:sldId id="298" r:id="rId17"/>
    <p:sldId id="299" r:id="rId18"/>
    <p:sldId id="304" r:id="rId19"/>
    <p:sldId id="315" r:id="rId20"/>
    <p:sldId id="306" r:id="rId21"/>
    <p:sldId id="307" r:id="rId22"/>
    <p:sldId id="301" r:id="rId23"/>
    <p:sldId id="31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77367" autoAdjust="0"/>
  </p:normalViewPr>
  <p:slideViewPr>
    <p:cSldViewPr>
      <p:cViewPr varScale="1">
        <p:scale>
          <a:sx n="57" d="100"/>
          <a:sy n="57" d="100"/>
        </p:scale>
        <p:origin x="1728" y="78"/>
      </p:cViewPr>
      <p:guideLst>
        <p:guide orient="horz" pos="2160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D543A-5566-45B5-9DF0-85C541C54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D685-3B69-4990-B296-9D76734FBE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9FD6-95BD-4903-9951-FD19F1EA9A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8130-C660-4770-9368-78832EAFED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4E2902B-920B-4B87-8BDB-5F410236AD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9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462339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200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2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07" y="connsiteY0-108"/>
              </a:cxn>
              <a:cxn ang="0">
                <a:pos x="connsiteX1-109" y="connsiteY1-110"/>
              </a:cxn>
              <a:cxn ang="0">
                <a:pos x="connsiteX2-111" y="connsiteY2-112"/>
              </a:cxn>
              <a:cxn ang="0">
                <a:pos x="connsiteX3-113" y="connsiteY3-114"/>
              </a:cxn>
              <a:cxn ang="0">
                <a:pos x="connsiteX4-115" y="connsiteY4-116"/>
              </a:cxn>
              <a:cxn ang="0">
                <a:pos x="connsiteX5-117" y="connsiteY5-118"/>
              </a:cxn>
              <a:cxn ang="0">
                <a:pos x="connsiteX6-119" y="connsiteY6-120"/>
              </a:cxn>
              <a:cxn ang="0">
                <a:pos x="connsiteX7-121" y="connsiteY7-122"/>
              </a:cxn>
              <a:cxn ang="0">
                <a:pos x="connsiteX8-123" y="connsiteY8-124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1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2015/7/8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1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收藏\logo\logoCINS2.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1907703" cy="176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58452" y="623731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2016-07-08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91640" y="2277110"/>
            <a:ext cx="5974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宋体" charset="0"/>
                <a:ea typeface="宋体" charset="0"/>
              </a:rPr>
              <a:t>Hadoop</a:t>
            </a:r>
            <a:r>
              <a:rPr lang="zh-CN" altLang="en-US" sz="3600">
                <a:latin typeface="宋体" charset="0"/>
                <a:ea typeface="宋体" charset="0"/>
              </a:rPr>
              <a:t>集群简介及基本操作</a:t>
            </a:r>
            <a:endParaRPr lang="zh-CN" altLang="en-US" sz="36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1955" y="3861435"/>
            <a:ext cx="410908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楷体" charset="0"/>
                <a:ea typeface="楷体" charset="0"/>
              </a:rPr>
              <a:t>--</a:t>
            </a:r>
            <a:r>
              <a:rPr lang="zh-CN" altLang="en-US" sz="3200">
                <a:latin typeface="楷体" charset="0"/>
                <a:ea typeface="楷体" charset="0"/>
              </a:rPr>
              <a:t>朱鹏军</a:t>
            </a:r>
            <a:endParaRPr lang="zh-CN" altLang="en-US" sz="3200">
              <a:latin typeface="楷体" charset="0"/>
              <a:ea typeface="楷体" charset="0"/>
            </a:endParaRPr>
          </a:p>
          <a:p>
            <a:r>
              <a:rPr lang="en-US" altLang="zh-CN" sz="3200">
                <a:latin typeface="楷体" charset="0"/>
                <a:ea typeface="楷体" charset="0"/>
              </a:rPr>
              <a:t>--2016.07.20</a:t>
            </a:r>
            <a:endParaRPr lang="en-US" altLang="zh-CN" sz="3200">
              <a:latin typeface="楷体" charset="0"/>
              <a:ea typeface="楷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</a:t>
            </a:r>
            <a:r>
              <a:rPr lang="en-US" altLang="zh-CN">
                <a:solidFill>
                  <a:srgbClr val="00B050"/>
                </a:solidFill>
              </a:rPr>
              <a:t> HDFS</a:t>
            </a:r>
            <a:r>
              <a:rPr lang="zh-CN" altLang="en-US">
                <a:solidFill>
                  <a:srgbClr val="00B050"/>
                </a:solidFill>
              </a:rPr>
              <a:t>和</a:t>
            </a:r>
            <a:r>
              <a:rPr lang="en-US" altLang="zh-CN">
                <a:solidFill>
                  <a:srgbClr val="00B050"/>
                </a:solidFill>
              </a:rPr>
              <a:t>Hbase</a:t>
            </a:r>
            <a:r>
              <a:rPr lang="zh-CN" altLang="en-US">
                <a:solidFill>
                  <a:srgbClr val="00B050"/>
                </a:solidFill>
              </a:rPr>
              <a:t>的区别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1505" y="1485265"/>
            <a:ext cx="71532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" charset="0"/>
                <a:ea typeface="楷体" charset="0"/>
              </a:rPr>
              <a:t> </a:t>
            </a:r>
            <a:r>
              <a:rPr lang="zh-CN" altLang="en-US" sz="2800">
                <a:latin typeface="楷体" charset="0"/>
                <a:ea typeface="楷体" charset="0"/>
              </a:rPr>
              <a:t>它们是两种不同的存储机制。</a:t>
            </a:r>
            <a:endParaRPr lang="zh-CN" altLang="en-US" sz="2800">
              <a:latin typeface="楷体" charset="0"/>
              <a:ea typeface="楷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795" y="2132965"/>
            <a:ext cx="715835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charset="0"/>
                <a:ea typeface="楷体" charset="0"/>
              </a:rPr>
              <a:t>HBase是一个数据库，一个NoSql的数据库，像其他数据库一样提供随即读写功能，Hadoop不能满足实时需要，HBase正可以满足。如果你需要实时访问一些数据，就把它存入HBase。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你可以用Hadoop作为静态数据仓库，HBase作为数据存储，放那些进行一些操作会改变的数据。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7405" y="476885"/>
            <a:ext cx="61417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楷体" charset="0"/>
                <a:ea typeface="楷体" charset="0"/>
              </a:rPr>
              <a:t>  </a:t>
            </a:r>
            <a:r>
              <a:rPr lang="en-US" altLang="zh-CN" sz="3600">
                <a:solidFill>
                  <a:srgbClr val="00B050"/>
                </a:solidFill>
                <a:latin typeface="楷体" charset="0"/>
                <a:ea typeface="楷体" charset="0"/>
              </a:rPr>
              <a:t>hadoop-stream.jar</a:t>
            </a:r>
            <a:r>
              <a:rPr lang="zh-CN" altLang="en-US" sz="3600">
                <a:solidFill>
                  <a:srgbClr val="00B050"/>
                </a:solidFill>
                <a:latin typeface="楷体" charset="0"/>
                <a:ea typeface="楷体" charset="0"/>
              </a:rPr>
              <a:t>简介</a:t>
            </a:r>
            <a:endParaRPr lang="zh-CN" altLang="en-US" sz="3600">
              <a:solidFill>
                <a:srgbClr val="00B050"/>
              </a:solidFill>
              <a:latin typeface="楷体" charset="0"/>
              <a:ea typeface="楷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360" y="1269365"/>
            <a:ext cx="8264525" cy="2712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楷体" charset="0"/>
                <a:ea typeface="楷体" charset="0"/>
              </a:rPr>
              <a:t>  </a:t>
            </a:r>
            <a:r>
              <a:rPr sz="2400">
                <a:latin typeface="楷体" charset="0"/>
                <a:ea typeface="楷体" charset="0"/>
              </a:rPr>
              <a:t>Hadoop Streaming提供了一个便于进行MapReduce编程的工具包，使用它可以基于一些可执行命令、脚本语言或</a:t>
            </a:r>
            <a:r>
              <a:rPr sz="2400">
                <a:solidFill>
                  <a:srgbClr val="FF0000"/>
                </a:solidFill>
                <a:latin typeface="楷体" charset="0"/>
                <a:ea typeface="楷体" charset="0"/>
              </a:rPr>
              <a:t>其他编程语言</a:t>
            </a:r>
            <a:r>
              <a:rPr sz="2400">
                <a:latin typeface="楷体" charset="0"/>
                <a:ea typeface="楷体" charset="0"/>
              </a:rPr>
              <a:t>来实现Mapper和Reducer，从而充分利用Hadoop并行计算框架的优势和能力，来处理大数据</a:t>
            </a:r>
            <a:endParaRPr sz="2400">
              <a:latin typeface="楷体" charset="0"/>
              <a:ea typeface="楷体" charset="0"/>
            </a:endParaRPr>
          </a:p>
          <a:p>
            <a:endParaRPr sz="2400">
              <a:latin typeface="楷体" charset="0"/>
              <a:ea typeface="楷体" charset="0"/>
            </a:endParaRPr>
          </a:p>
          <a:p>
            <a:r>
              <a:rPr lang="zh-CN" sz="2800">
                <a:solidFill>
                  <a:srgbClr val="00B050"/>
                </a:solidFill>
                <a:latin typeface="楷体" charset="0"/>
                <a:ea typeface="楷体" charset="0"/>
              </a:rPr>
              <a:t>用法：</a:t>
            </a:r>
            <a:endParaRPr lang="zh-CN" sz="2800">
              <a:solidFill>
                <a:srgbClr val="00B050"/>
              </a:solidFill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3573145"/>
            <a:ext cx="8035290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720" y="2348865"/>
            <a:ext cx="4626610" cy="2262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7450" y="1268730"/>
            <a:ext cx="766381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楷体" charset="0"/>
                <a:ea typeface="楷体" charset="0"/>
              </a:rPr>
              <a:t>  </a:t>
            </a:r>
            <a:r>
              <a:rPr lang="zh-CN" altLang="en-US" sz="2400">
                <a:latin typeface="楷体" charset="0"/>
                <a:ea typeface="楷体" charset="0"/>
              </a:rPr>
              <a:t>SecureCRT是一款支持SSH（SSH1和SSH2）的终端仿真程序，简单地说是Windows下登录UNIX或Linux服务器主机的软件。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31820" y="476885"/>
            <a:ext cx="48888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00B050"/>
                </a:solidFill>
                <a:latin typeface="楷体" charset="0"/>
                <a:ea typeface="楷体" charset="0"/>
              </a:rPr>
              <a:t>二、操作演示</a:t>
            </a:r>
            <a:endParaRPr lang="zh-CN" altLang="en-US" sz="3600">
              <a:solidFill>
                <a:srgbClr val="00B050"/>
              </a:solidFill>
              <a:latin typeface="楷体" charset="0"/>
              <a:ea typeface="楷体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4364990"/>
            <a:ext cx="6406515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15" y="477202"/>
            <a:ext cx="7924800" cy="1143000"/>
          </a:xfrm>
        </p:spPr>
        <p:txBody>
          <a:bodyPr/>
          <a:p>
            <a:r>
              <a:rPr lang="zh-CN" altLang="en-US">
                <a:solidFill>
                  <a:srgbClr val="00B050"/>
                </a:solidFill>
              </a:rPr>
              <a:t>测试集群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772920"/>
            <a:ext cx="8398510" cy="523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3429000"/>
            <a:ext cx="8485505" cy="1171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5605" y="2708910"/>
            <a:ext cx="739394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charset="0"/>
                <a:ea typeface="楷体" charset="0"/>
              </a:rPr>
              <a:t>当看到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3850" y="4796790"/>
            <a:ext cx="811339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charset="0"/>
                <a:ea typeface="楷体" charset="0"/>
              </a:rPr>
              <a:t>故集群搭建成功</a:t>
            </a:r>
            <a:endParaRPr lang="zh-CN" altLang="en-US" sz="32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1550" y="1052830"/>
            <a:ext cx="5364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00B050"/>
                </a:solidFill>
                <a:latin typeface="楷体" charset="0"/>
                <a:ea typeface="楷体" charset="0"/>
              </a:rPr>
              <a:t>hadoop shell</a:t>
            </a:r>
            <a:r>
              <a:rPr lang="zh-CN" altLang="en-US" sz="2400">
                <a:solidFill>
                  <a:srgbClr val="00B050"/>
                </a:solidFill>
                <a:latin typeface="楷体" charset="0"/>
                <a:ea typeface="楷体" charset="0"/>
              </a:rPr>
              <a:t>命令 </a:t>
            </a:r>
            <a:r>
              <a:rPr lang="zh-CN" altLang="en-US" sz="2400">
                <a:latin typeface="楷体" charset="0"/>
                <a:ea typeface="楷体" charset="0"/>
              </a:rPr>
              <a:t>  查看 </a:t>
            </a:r>
            <a:r>
              <a:rPr lang="en-US" altLang="zh-CN" sz="2400">
                <a:latin typeface="楷体" charset="0"/>
                <a:ea typeface="楷体" charset="0"/>
              </a:rPr>
              <a:t>hadoop fs 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772920"/>
            <a:ext cx="6628765" cy="38284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75740" y="5661025"/>
            <a:ext cx="548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.........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3850" y="692785"/>
            <a:ext cx="70554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00B050"/>
                </a:solidFill>
                <a:latin typeface="楷体" charset="0"/>
                <a:ea typeface="楷体" charset="0"/>
              </a:rPr>
              <a:t>在完全分布式上</a:t>
            </a:r>
            <a:r>
              <a:rPr lang="zh-CN" altLang="en-US" sz="3600">
                <a:latin typeface="楷体" charset="0"/>
                <a:ea typeface="楷体" charset="0"/>
              </a:rPr>
              <a:t>：</a:t>
            </a:r>
            <a:endParaRPr lang="zh-CN" altLang="en-US" sz="3600">
              <a:latin typeface="楷体" charset="0"/>
              <a:ea typeface="楷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525" y="1287780"/>
            <a:ext cx="8629650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1</a:t>
            </a:r>
            <a:r>
              <a:rPr lang="zh-CN" altLang="en-US" sz="2400">
                <a:latin typeface="楷体" charset="0"/>
                <a:ea typeface="楷体" charset="0"/>
              </a:rPr>
              <a:t>、在</a:t>
            </a:r>
            <a:r>
              <a:rPr lang="en-US" altLang="zh-CN" sz="2400">
                <a:latin typeface="楷体" charset="0"/>
                <a:ea typeface="楷体" charset="0"/>
              </a:rPr>
              <a:t>HDFS</a:t>
            </a:r>
            <a:r>
              <a:rPr lang="zh-CN" altLang="en-US" sz="2400">
                <a:latin typeface="楷体" charset="0"/>
                <a:ea typeface="楷体" charset="0"/>
              </a:rPr>
              <a:t>上创建自己文件夹</a:t>
            </a:r>
            <a:r>
              <a:rPr lang="en-US" altLang="zh-CN" sz="2400">
                <a:latin typeface="楷体" charset="0"/>
                <a:ea typeface="楷体" charset="0"/>
              </a:rPr>
              <a:t>(</a:t>
            </a:r>
            <a:r>
              <a:rPr lang="zh-CN" altLang="en-US" sz="2400">
                <a:latin typeface="楷体" charset="0"/>
                <a:ea typeface="楷体" charset="0"/>
              </a:rPr>
              <a:t>可略</a:t>
            </a:r>
            <a:r>
              <a:rPr lang="en-US" altLang="zh-CN" sz="2400">
                <a:latin typeface="楷体" charset="0"/>
                <a:ea typeface="楷体" charset="0"/>
              </a:rPr>
              <a:t>)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2</a:t>
            </a:r>
            <a:r>
              <a:rPr lang="zh-CN" altLang="en-US" sz="2400">
                <a:latin typeface="楷体" charset="0"/>
                <a:ea typeface="楷体" charset="0"/>
              </a:rPr>
              <a:t>、从上传</a:t>
            </a:r>
            <a:r>
              <a:rPr lang="zh-CN" altLang="en-US" sz="2400">
                <a:latin typeface="楷体" charset="0"/>
                <a:ea typeface="楷体" charset="0"/>
                <a:sym typeface="+mn-ea"/>
              </a:rPr>
              <a:t>本地</a:t>
            </a:r>
            <a:r>
              <a:rPr lang="zh-CN" altLang="en-US" sz="2400">
                <a:latin typeface="楷体" charset="0"/>
                <a:ea typeface="楷体" charset="0"/>
              </a:rPr>
              <a:t>文件到</a:t>
            </a:r>
            <a:r>
              <a:rPr lang="en-US" altLang="zh-CN" sz="2400">
                <a:latin typeface="楷体" charset="0"/>
                <a:ea typeface="楷体" charset="0"/>
              </a:rPr>
              <a:t>HDFS</a:t>
            </a:r>
            <a:r>
              <a:rPr lang="zh-CN" altLang="en-US" sz="2400">
                <a:latin typeface="楷体" charset="0"/>
                <a:ea typeface="楷体" charset="0"/>
              </a:rPr>
              <a:t>上自己的文件夹内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 法</a:t>
            </a:r>
            <a:r>
              <a:rPr lang="en-US" altLang="zh-CN" sz="2400">
                <a:latin typeface="楷体" charset="0"/>
                <a:ea typeface="楷体" charset="0"/>
              </a:rPr>
              <a:t>1</a:t>
            </a:r>
            <a:r>
              <a:rPr lang="zh-CN" altLang="en-US" sz="2400">
                <a:latin typeface="楷体" charset="0"/>
                <a:ea typeface="楷体" charset="0"/>
              </a:rPr>
              <a:t>、</a:t>
            </a:r>
            <a:r>
              <a:rPr lang="zh-CN" altLang="en-US" sz="2400">
                <a:latin typeface="楷体" charset="0"/>
                <a:ea typeface="楷体" charset="0"/>
              </a:rPr>
              <a:t>可以用命令 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    </a:t>
            </a:r>
            <a:r>
              <a:rPr lang="en-US" altLang="zh-CN" sz="2400">
                <a:latin typeface="楷体" charset="0"/>
                <a:ea typeface="楷体" charset="0"/>
              </a:rPr>
              <a:t>hadoop fs -</a:t>
            </a:r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put</a:t>
            </a:r>
            <a:r>
              <a:rPr lang="en-US" altLang="zh-CN" sz="2400">
                <a:latin typeface="楷体" charset="0"/>
                <a:ea typeface="楷体" charset="0"/>
              </a:rPr>
              <a:t> /local_path/filename  /HDFS_path/</a:t>
            </a:r>
            <a:endParaRPr lang="en-US" altLang="zh-CN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  法</a:t>
            </a:r>
            <a:r>
              <a:rPr lang="en-US" altLang="zh-CN" sz="2400">
                <a:latin typeface="楷体" charset="0"/>
                <a:ea typeface="楷体" charset="0"/>
              </a:rPr>
              <a:t>2</a:t>
            </a:r>
            <a:r>
              <a:rPr lang="zh-CN" altLang="en-US" sz="2400">
                <a:latin typeface="楷体" charset="0"/>
                <a:ea typeface="楷体" charset="0"/>
              </a:rPr>
              <a:t>、用</a:t>
            </a:r>
            <a:r>
              <a:rPr lang="en-US" altLang="zh-CN" sz="2400">
                <a:latin typeface="楷体" charset="0"/>
                <a:ea typeface="楷体" charset="0"/>
              </a:rPr>
              <a:t>FileZilla</a:t>
            </a:r>
            <a:endParaRPr lang="en-US" altLang="zh-CN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3</a:t>
            </a:r>
            <a:r>
              <a:rPr lang="zh-CN" altLang="en-US" sz="2400">
                <a:latin typeface="楷体" charset="0"/>
                <a:ea typeface="楷体" charset="0"/>
              </a:rPr>
              <a:t>、</a:t>
            </a:r>
            <a:r>
              <a:rPr lang="zh-CN" altLang="en-US" sz="2400">
                <a:latin typeface="楷体" charset="0"/>
                <a:ea typeface="楷体" charset="0"/>
                <a:sym typeface="+mn-ea"/>
              </a:rPr>
              <a:t>检验自己代码  </a:t>
            </a:r>
            <a:r>
              <a:rPr lang="en-US" altLang="zh-CN" sz="2400">
                <a:latin typeface="楷体" charset="0"/>
                <a:ea typeface="楷体" charset="0"/>
                <a:sym typeface="+mn-ea"/>
              </a:rPr>
              <a:t>cat / ../</a:t>
            </a:r>
            <a:r>
              <a:rPr lang="zh-CN" altLang="en-US" sz="2400">
                <a:latin typeface="楷体" charset="0"/>
                <a:ea typeface="楷体" charset="0"/>
                <a:sym typeface="+mn-ea"/>
              </a:rPr>
              <a:t>文件 </a:t>
            </a:r>
            <a:r>
              <a:rPr lang="en-US" altLang="zh-CN" sz="2400">
                <a:latin typeface="楷体" charset="0"/>
                <a:ea typeface="楷体" charset="0"/>
                <a:sym typeface="+mn-ea"/>
              </a:rPr>
              <a:t>| python /../Mapper.py | python /../Reducer.py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en-US" altLang="zh-CN" sz="2400">
              <a:latin typeface="楷体" charset="0"/>
              <a:ea typeface="楷体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780155" y="2924810"/>
            <a:ext cx="2087880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copyFromLocal</a:t>
            </a:r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3636010" y="3356610"/>
            <a:ext cx="19177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9610" y="777240"/>
            <a:ext cx="7981315" cy="435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楷体" charset="0"/>
                <a:ea typeface="楷体" charset="0"/>
                <a:sym typeface="+mn-ea"/>
              </a:rPr>
              <a:t>4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、用集群运算 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r>
              <a:rPr lang="zh-CN" altLang="en-US" sz="2800">
                <a:latin typeface="楷体" charset="0"/>
                <a:ea typeface="楷体" charset="0"/>
                <a:sym typeface="+mn-ea"/>
              </a:rPr>
              <a:t> 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endParaRPr lang="en-US" altLang="zh-CN" sz="2800">
              <a:latin typeface="楷体" charset="0"/>
              <a:ea typeface="楷体" charset="0"/>
              <a:sym typeface="+mn-ea"/>
            </a:endParaRPr>
          </a:p>
          <a:p>
            <a:endParaRPr lang="en-US" altLang="zh-CN" sz="2800">
              <a:latin typeface="楷体" charset="0"/>
              <a:ea typeface="楷体" charset="0"/>
              <a:sym typeface="+mn-ea"/>
            </a:endParaRPr>
          </a:p>
          <a:p>
            <a:endParaRPr lang="en-US" altLang="zh-CN" sz="2800">
              <a:latin typeface="楷体" charset="0"/>
              <a:ea typeface="楷体" charset="0"/>
              <a:sym typeface="+mn-ea"/>
            </a:endParaRPr>
          </a:p>
          <a:p>
            <a:r>
              <a:rPr lang="en-US" altLang="zh-CN" sz="2800">
                <a:latin typeface="楷体" charset="0"/>
                <a:ea typeface="楷体" charset="0"/>
                <a:sym typeface="+mn-ea"/>
              </a:rPr>
              <a:t>5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、下载运行结果到本地  </a:t>
            </a:r>
            <a:r>
              <a:rPr lang="en-US" altLang="zh-CN" sz="2800">
                <a:latin typeface="楷体" charset="0"/>
                <a:ea typeface="楷体" charset="0"/>
                <a:sym typeface="+mn-ea"/>
              </a:rPr>
              <a:t>hadoop fs -</a:t>
            </a:r>
            <a:r>
              <a:rPr lang="en-US" altLang="zh-CN" sz="2800">
                <a:solidFill>
                  <a:srgbClr val="FF0000"/>
                </a:solidFill>
                <a:latin typeface="楷体" charset="0"/>
                <a:ea typeface="楷体" charset="0"/>
                <a:sym typeface="+mn-ea"/>
              </a:rPr>
              <a:t>get</a:t>
            </a:r>
            <a:r>
              <a:rPr lang="en-US" altLang="zh-CN" sz="2800">
                <a:latin typeface="楷体" charset="0"/>
                <a:ea typeface="楷体" charset="0"/>
                <a:sym typeface="+mn-ea"/>
              </a:rPr>
              <a:t> /./part*  /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本地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endParaRPr lang="zh-CN" altLang="en-US" sz="2800">
              <a:latin typeface="楷体" charset="0"/>
              <a:ea typeface="楷体" charset="0"/>
              <a:sym typeface="+mn-ea"/>
            </a:endParaRPr>
          </a:p>
          <a:p>
            <a:r>
              <a:rPr lang="en-US" altLang="zh-CN" sz="2800">
                <a:latin typeface="楷体" charset="0"/>
                <a:ea typeface="楷体" charset="0"/>
                <a:sym typeface="+mn-ea"/>
              </a:rPr>
              <a:t>6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、查看下载到本地结果 </a:t>
            </a:r>
            <a:r>
              <a:rPr lang="en-US" altLang="zh-CN" sz="2800">
                <a:latin typeface="楷体" charset="0"/>
                <a:ea typeface="楷体" charset="0"/>
                <a:sym typeface="+mn-ea"/>
              </a:rPr>
              <a:t>cat part*</a:t>
            </a:r>
            <a:endParaRPr lang="en-US" altLang="zh-CN" sz="2800">
              <a:latin typeface="楷体" charset="0"/>
              <a:ea typeface="楷体" charset="0"/>
              <a:sym typeface="+mn-ea"/>
            </a:endParaRPr>
          </a:p>
          <a:p>
            <a:r>
              <a:rPr lang="en-US" altLang="zh-CN" sz="2800">
                <a:latin typeface="楷体" charset="0"/>
                <a:ea typeface="楷体" charset="0"/>
                <a:sym typeface="+mn-ea"/>
              </a:rPr>
              <a:t>   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直接查看  </a:t>
            </a:r>
            <a:r>
              <a:rPr lang="en-US" altLang="zh-CN" sz="2800">
                <a:latin typeface="楷体" charset="0"/>
                <a:ea typeface="楷体" charset="0"/>
                <a:sym typeface="+mn-ea"/>
              </a:rPr>
              <a:t>hadoop fs -cat  /../part*</a:t>
            </a:r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4716145" y="3500755"/>
            <a:ext cx="195199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copyToLocal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659880" y="3375025"/>
            <a:ext cx="302260" cy="12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485265"/>
            <a:ext cx="7334885" cy="1390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B050"/>
                </a:solidFill>
              </a:rPr>
              <a:t>web</a:t>
            </a:r>
            <a:r>
              <a:rPr lang="zh-CN" altLang="en-US">
                <a:solidFill>
                  <a:srgbClr val="00B050"/>
                </a:solidFill>
              </a:rPr>
              <a:t>界面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7885" y="1859915"/>
            <a:ext cx="724217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" charset="0"/>
                <a:ea typeface="楷体" charset="0"/>
              </a:rPr>
              <a:t>http://172.23.253.17:50070</a:t>
            </a:r>
            <a:endParaRPr lang="en-US" altLang="zh-CN" sz="2800">
              <a:latin typeface="楷体" charset="0"/>
              <a:ea typeface="楷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9480" y="2797810"/>
            <a:ext cx="50927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charset="0"/>
                <a:ea typeface="楷体" charset="0"/>
              </a:rPr>
              <a:t>http://172.23.253.16:8042</a:t>
            </a:r>
            <a:endParaRPr lang="zh-CN" altLang="en-US" sz="28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621030"/>
            <a:ext cx="7853680" cy="654685"/>
          </a:xfrm>
        </p:spPr>
        <p:txBody>
          <a:bodyPr/>
          <a:p>
            <a:r>
              <a:rPr lang="en-US" altLang="zh-CN">
                <a:solidFill>
                  <a:srgbClr val="00B050"/>
                </a:solidFill>
              </a:rPr>
              <a:t>spark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1460" y="1628775"/>
            <a:ext cx="862393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50"/>
                </a:solidFill>
                <a:latin typeface="楷体" charset="0"/>
                <a:ea typeface="楷体" charset="0"/>
              </a:rPr>
              <a:t>启动单个节点</a:t>
            </a:r>
            <a:r>
              <a:rPr lang="en-US" altLang="zh-CN" sz="2800">
                <a:solidFill>
                  <a:srgbClr val="00B050"/>
                </a:solidFill>
                <a:latin typeface="楷体" charset="0"/>
                <a:ea typeface="楷体" charset="0"/>
              </a:rPr>
              <a:t>spark</a:t>
            </a:r>
            <a:endParaRPr lang="en-US" altLang="zh-CN" sz="2800">
              <a:solidFill>
                <a:srgbClr val="00B050"/>
              </a:solidFill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 [root@d6 ~]# cd /App/spark-1.6.0-bin-hadoop2.6/bin/</a:t>
            </a:r>
            <a:endParaRPr lang="en-US" altLang="zh-CN" sz="2400"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 [root@d6 bin]# ./spark-shell</a:t>
            </a:r>
            <a:endParaRPr lang="en-US" altLang="zh-CN" sz="2400">
              <a:latin typeface="楷体" charset="0"/>
              <a:ea typeface="楷体" charset="0"/>
            </a:endParaRPr>
          </a:p>
          <a:p>
            <a:endParaRPr lang="en-US" altLang="zh-CN" sz="2400">
              <a:latin typeface="楷体" charset="0"/>
              <a:ea typeface="楷体" charset="0"/>
            </a:endParaRPr>
          </a:p>
          <a:p>
            <a:r>
              <a:rPr lang="zh-CN" altLang="en-US" sz="3200">
                <a:solidFill>
                  <a:srgbClr val="00B050"/>
                </a:solidFill>
                <a:latin typeface="楷体" charset="0"/>
                <a:ea typeface="楷体" charset="0"/>
              </a:rPr>
              <a:t>启动</a:t>
            </a:r>
            <a:r>
              <a:rPr lang="en-US" altLang="zh-CN" sz="3200">
                <a:solidFill>
                  <a:srgbClr val="00B050"/>
                </a:solidFill>
                <a:latin typeface="楷体" charset="0"/>
                <a:ea typeface="楷体" charset="0"/>
              </a:rPr>
              <a:t>spark</a:t>
            </a:r>
            <a:r>
              <a:rPr lang="zh-CN" altLang="en-US" sz="3200">
                <a:solidFill>
                  <a:srgbClr val="00B050"/>
                </a:solidFill>
                <a:latin typeface="楷体" charset="0"/>
                <a:ea typeface="楷体" charset="0"/>
              </a:rPr>
              <a:t>集群</a:t>
            </a:r>
            <a:endParaRPr lang="zh-CN" altLang="en-US" sz="3200">
              <a:solidFill>
                <a:srgbClr val="00B050"/>
              </a:solidFill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启动集群先开启服务：  	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[root@s2 sbin]# ./start-all.sh 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启动spark集群   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[root@s2 ~]# cd /App/spark-1.6.0-bin-hadoop2.6/bin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[root@s2 bin]# ./spark-shell --master spark://s2:7077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B050"/>
                </a:solidFill>
              </a:rPr>
              <a:t>集群的启动和关闭顺序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081010" cy="4697095"/>
          </a:xfrm>
        </p:spPr>
        <p:txBody>
          <a:bodyPr>
            <a:normAutofit lnSpcReduction="20000"/>
          </a:bodyPr>
          <a:p>
            <a:r>
              <a:rPr lang="zh-CN" altLang="en-US" sz="2400">
                <a:latin typeface="楷体" charset="0"/>
                <a:ea typeface="楷体" charset="0"/>
              </a:rPr>
              <a:t>为了是集群文稳定的工作，集群能不关闭就关闭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若确实需要关闭，按照下面的顺序启动和关闭</a:t>
            </a:r>
            <a:endParaRPr lang="zh-CN" altLang="en-US" sz="240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3200">
                <a:solidFill>
                  <a:srgbClr val="00B050"/>
                </a:solidFill>
                <a:latin typeface="楷体" charset="0"/>
                <a:ea typeface="楷体" charset="0"/>
              </a:rPr>
              <a:t>启动顺序  </a:t>
            </a:r>
            <a:endParaRPr lang="zh-CN" altLang="en-US" sz="3200">
              <a:solidFill>
                <a:srgbClr val="00B050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  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、在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m1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启动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dfs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  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 start-dfs.sh</a:t>
            </a:r>
            <a:endParaRPr lang="en-US" altLang="zh-CN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  2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、在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rm1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上启动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RM  start-yarn.sh</a:t>
            </a:r>
            <a:endParaRPr lang="en-US" altLang="zh-CN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  3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、在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rm2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上启动另一个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RM  </a:t>
            </a:r>
            <a:endParaRPr lang="en-US" altLang="zh-CN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     yarn-daemon.sh start resourcemanager   </a:t>
            </a:r>
            <a:endParaRPr lang="en-US" altLang="zh-CN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  4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、然后启动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spark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集群等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B050"/>
                </a:solidFill>
                <a:latin typeface="楷体" charset="0"/>
                <a:ea typeface="楷体" charset="0"/>
              </a:rPr>
              <a:t>关闭顺序</a:t>
            </a:r>
            <a:r>
              <a:rPr lang="zh-CN" altLang="en-US" sz="2400">
                <a:solidFill>
                  <a:srgbClr val="FF0000"/>
                </a:solidFill>
                <a:latin typeface="楷体" charset="0"/>
                <a:ea typeface="楷体" charset="0"/>
              </a:rPr>
              <a:t>与启动顺序相反</a:t>
            </a:r>
            <a:endParaRPr lang="en-US" altLang="zh-CN" sz="2400">
              <a:solidFill>
                <a:srgbClr val="FF0000"/>
              </a:solidFill>
              <a:latin typeface="楷体" charset="0"/>
              <a:ea typeface="楷体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895" y="260985"/>
            <a:ext cx="7947660" cy="745490"/>
          </a:xfrm>
        </p:spPr>
        <p:txBody>
          <a:bodyPr/>
          <a:lstStyle/>
          <a:p>
            <a:r>
              <a:rPr lang="en-US" altLang="zh-CN" dirty="0"/>
              <a:t>                                </a:t>
            </a:r>
            <a:r>
              <a:rPr lang="zh-CN" altLang="en-US" sz="3600" dirty="0">
                <a:solidFill>
                  <a:srgbClr val="00B050"/>
                </a:solidFill>
              </a:rPr>
              <a:t>主要内容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55650" y="1269365"/>
            <a:ext cx="8017510" cy="5033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dirty="0">
                <a:solidFill>
                  <a:srgbClr val="00B050"/>
                </a:solidFill>
                <a:latin typeface="楷体" charset="0"/>
                <a:ea typeface="楷体" charset="0"/>
              </a:rPr>
              <a:t>一、介绍</a:t>
            </a:r>
            <a:endParaRPr lang="zh-CN" altLang="en-US" sz="4000" dirty="0">
              <a:solidFill>
                <a:srgbClr val="00B050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00B050"/>
                </a:solidFill>
                <a:latin typeface="楷体" charset="0"/>
                <a:ea typeface="楷体" charset="0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楷体" charset="0"/>
                <a:ea typeface="楷体" charset="0"/>
              </a:rPr>
              <a:t>集群简介</a:t>
            </a:r>
            <a:endParaRPr lang="zh-CN" altLang="en-US" sz="2800" dirty="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charset="0"/>
                <a:ea typeface="楷体" charset="0"/>
              </a:rPr>
              <a:t>     集群构成</a:t>
            </a:r>
            <a:endParaRPr lang="en-US" altLang="zh-CN" sz="2400" dirty="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楷体" charset="0"/>
                <a:ea typeface="楷体" charset="0"/>
              </a:rPr>
              <a:t>     Hadoop-streaming.jar</a:t>
            </a:r>
            <a:endParaRPr lang="en-US" altLang="zh-CN" sz="2400" dirty="0">
              <a:latin typeface="楷体" charset="0"/>
              <a:ea typeface="楷体" charset="0"/>
            </a:endParaRPr>
          </a:p>
          <a:p>
            <a:pPr marL="0" indent="0">
              <a:buNone/>
            </a:pPr>
            <a:endParaRPr lang="en-US" altLang="zh-CN" sz="2400" dirty="0"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rgbClr val="00B050"/>
                </a:solidFill>
                <a:latin typeface="楷体" charset="0"/>
                <a:ea typeface="楷体" charset="0"/>
              </a:rPr>
              <a:t>二、操作演示</a:t>
            </a:r>
            <a:endParaRPr lang="zh-CN" altLang="en-US" sz="3600" dirty="0">
              <a:solidFill>
                <a:srgbClr val="00B050"/>
              </a:solidFill>
              <a:latin typeface="楷体" charset="0"/>
              <a:ea typeface="楷体" charset="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楷体" charset="0"/>
                <a:ea typeface="楷体" charset="0"/>
              </a:rPr>
              <a:t>	</a:t>
            </a:r>
            <a:endParaRPr lang="zh-CN" altLang="en-US" sz="2400" dirty="0">
              <a:latin typeface="楷体" charset="0"/>
              <a:ea typeface="楷体" charset="0"/>
            </a:endParaRPr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7405" y="2205355"/>
            <a:ext cx="71983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楷体" charset="0"/>
                <a:ea typeface="楷体" charset="0"/>
              </a:rPr>
              <a:t>建议</a:t>
            </a:r>
            <a:r>
              <a:rPr lang="zh-CN" altLang="en-US" sz="3600">
                <a:latin typeface="楷体" charset="0"/>
                <a:ea typeface="楷体" charset="0"/>
                <a:sym typeface="+mn-ea"/>
              </a:rPr>
              <a:t>初学者</a:t>
            </a:r>
            <a:r>
              <a:rPr lang="zh-CN" altLang="en-US" sz="3600">
                <a:latin typeface="楷体" charset="0"/>
                <a:ea typeface="楷体" charset="0"/>
              </a:rPr>
              <a:t>搭建伪分布自己学习</a:t>
            </a:r>
            <a:endParaRPr lang="zh-CN" altLang="en-US" sz="36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63395" y="1917065"/>
            <a:ext cx="415544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楷体" charset="0"/>
                <a:ea typeface="楷体" charset="0"/>
              </a:rPr>
              <a:t> </a:t>
            </a:r>
            <a:r>
              <a:rPr lang="en-US" altLang="zh-CN" sz="6000">
                <a:latin typeface="楷体" charset="0"/>
                <a:ea typeface="楷体" charset="0"/>
              </a:rPr>
              <a:t>  Thanks</a:t>
            </a:r>
            <a:r>
              <a:rPr lang="zh-CN" altLang="en-US" sz="6000">
                <a:latin typeface="楷体" charset="0"/>
                <a:ea typeface="楷体" charset="0"/>
              </a:rPr>
              <a:t>！</a:t>
            </a:r>
            <a:endParaRPr lang="zh-CN" altLang="en-US" sz="60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15" y="189547"/>
            <a:ext cx="7924800" cy="1143000"/>
          </a:xfrm>
        </p:spPr>
        <p:txBody>
          <a:bodyPr/>
          <a:lstStyle/>
          <a:p>
            <a:r>
              <a:rPr lang="en-US" altLang="zh-CN"/>
              <a:t>   </a:t>
            </a:r>
            <a:r>
              <a:rPr lang="en-US" altLang="zh-CN">
                <a:solidFill>
                  <a:srgbClr val="00B050"/>
                </a:solidFill>
              </a:rPr>
              <a:t>  1.1 </a:t>
            </a:r>
            <a:r>
              <a:rPr lang="zh-CN" altLang="en-US">
                <a:solidFill>
                  <a:srgbClr val="00B050"/>
                </a:solidFill>
              </a:rPr>
              <a:t>集群简介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2" descr="F:\收藏\logo\logoCINS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86" y="5327014"/>
            <a:ext cx="1111227" cy="10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55650" y="1557020"/>
            <a:ext cx="593026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楷体" charset="0"/>
                <a:ea typeface="楷体" charset="0"/>
              </a:rPr>
              <a:t>Hadoop的发音是 [hædu:p]</a:t>
            </a:r>
            <a:endParaRPr lang="zh-CN" altLang="en-US" sz="3200">
              <a:latin typeface="楷体" charset="0"/>
              <a:ea typeface="楷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650" y="2348865"/>
            <a:ext cx="8027670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楷体" charset="0"/>
                <a:ea typeface="楷体" charset="0"/>
              </a:rPr>
              <a:t>Hadoop是一个由Apache基金会所开发的</a:t>
            </a:r>
            <a:r>
              <a:rPr lang="zh-CN" altLang="en-US" sz="3200">
                <a:solidFill>
                  <a:srgbClr val="FF0000"/>
                </a:solidFill>
                <a:latin typeface="楷体" charset="0"/>
                <a:ea typeface="楷体" charset="0"/>
              </a:rPr>
              <a:t>分布式系统基础架构</a:t>
            </a:r>
            <a:r>
              <a:rPr lang="zh-CN" altLang="en-US" sz="3200">
                <a:latin typeface="楷体" charset="0"/>
                <a:ea typeface="楷体" charset="0"/>
              </a:rPr>
              <a:t>。用户可以在不了解分布式底层细节的情况下，开发分布式程序。充分利用集群的威力进行高速运算和存储。</a:t>
            </a:r>
            <a:endParaRPr lang="zh-CN" altLang="en-US" sz="3200">
              <a:latin typeface="楷体" charset="0"/>
              <a:ea typeface="楷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10800000" flipV="1">
            <a:off x="827405" y="4797425"/>
            <a:ext cx="553529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atin typeface="楷体" charset="0"/>
                <a:ea typeface="楷体" charset="0"/>
                <a:sym typeface="+mn-ea"/>
              </a:rPr>
              <a:t>可以使用廉价的Linux PC部署</a:t>
            </a:r>
            <a:r>
              <a:rPr lang="zh-CN" altLang="en-US" sz="2800">
                <a:latin typeface="楷体" charset="0"/>
                <a:ea typeface="楷体" charset="0"/>
                <a:sym typeface="+mn-ea"/>
              </a:rPr>
              <a:t>集群</a:t>
            </a:r>
            <a:endParaRPr lang="zh-CN" altLang="en-US" sz="2800">
              <a:latin typeface="楷体" charset="0"/>
              <a:ea typeface="楷体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332740"/>
            <a:ext cx="7895590" cy="827405"/>
          </a:xfrm>
        </p:spPr>
        <p:txBody>
          <a:bodyPr/>
          <a:p>
            <a:r>
              <a:rPr lang="zh-CN" altLang="en-US">
                <a:solidFill>
                  <a:srgbClr val="00B050"/>
                </a:solidFill>
                <a:latin typeface="楷体" charset="0"/>
                <a:ea typeface="楷体" charset="0"/>
              </a:rPr>
              <a:t>集群配置</a:t>
            </a:r>
            <a:endParaRPr lang="zh-CN" altLang="en-US">
              <a:solidFill>
                <a:srgbClr val="00B050"/>
              </a:solidFill>
              <a:latin typeface="楷体" charset="0"/>
              <a:ea typeface="楷体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16370" y="1340485"/>
            <a:ext cx="217868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主节点 </a:t>
            </a:r>
            <a:r>
              <a:rPr lang="en-US" altLang="zh-CN"/>
              <a:t>m1</a:t>
            </a:r>
            <a:r>
              <a:rPr lang="zh-CN" altLang="en-US"/>
              <a:t>、</a:t>
            </a:r>
            <a:r>
              <a:rPr lang="en-US" altLang="zh-CN"/>
              <a:t>m2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268730"/>
            <a:ext cx="5751830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1550" y="1341120"/>
            <a:ext cx="764794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" charset="0"/>
                <a:ea typeface="楷体" charset="0"/>
              </a:rPr>
              <a:t>     </a:t>
            </a:r>
            <a:r>
              <a:rPr lang="en-US" altLang="zh-CN" sz="3200">
                <a:latin typeface="楷体" charset="0"/>
                <a:ea typeface="楷体" charset="0"/>
              </a:rPr>
              <a:t>   Apache Hadoop</a:t>
            </a:r>
            <a:r>
              <a:rPr lang="zh-CN" altLang="en-US" sz="3200">
                <a:latin typeface="楷体" charset="0"/>
                <a:ea typeface="楷体" charset="0"/>
              </a:rPr>
              <a:t>核心项目</a:t>
            </a:r>
            <a:endParaRPr lang="zh-CN" altLang="en-US" sz="3200">
              <a:latin typeface="楷体" charset="0"/>
              <a:ea typeface="楷体" charset="0"/>
            </a:endParaRPr>
          </a:p>
          <a:p>
            <a:endParaRPr lang="zh-CN" altLang="en-US" sz="2800" b="1">
              <a:latin typeface="楷体" charset="0"/>
              <a:ea typeface="楷体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83260" y="2204720"/>
            <a:ext cx="5219700" cy="36214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 sz="3200">
                <a:solidFill>
                  <a:schemeClr val="bg1"/>
                </a:solidFill>
                <a:latin typeface="楷体" charset="0"/>
                <a:ea typeface="楷体" charset="0"/>
              </a:rPr>
              <a:t>Yarn</a:t>
            </a:r>
            <a:endParaRPr lang="en-US" altLang="zh-CN" sz="3200">
              <a:solidFill>
                <a:schemeClr val="bg1"/>
              </a:solidFill>
              <a:latin typeface="楷体" charset="0"/>
              <a:ea typeface="楷体" charset="0"/>
            </a:endParaRPr>
          </a:p>
          <a:p>
            <a:pPr algn="ctr"/>
            <a:endParaRPr lang="en-US" altLang="zh-CN" sz="3200">
              <a:solidFill>
                <a:schemeClr val="bg1"/>
              </a:solidFill>
              <a:latin typeface="楷体" charset="0"/>
              <a:ea typeface="楷体" charset="0"/>
            </a:endParaRPr>
          </a:p>
          <a:p>
            <a:pPr algn="ctr"/>
            <a:r>
              <a:rPr lang="en-US" altLang="zh-CN" sz="3200">
                <a:solidFill>
                  <a:schemeClr val="bg1"/>
                </a:solidFill>
                <a:latin typeface="楷体" charset="0"/>
                <a:ea typeface="楷体" charset="0"/>
              </a:rPr>
              <a:t>HDFS</a:t>
            </a:r>
            <a:endParaRPr lang="en-US" altLang="zh-CN" sz="3200">
              <a:solidFill>
                <a:schemeClr val="bg1"/>
              </a:solidFill>
              <a:latin typeface="楷体" charset="0"/>
              <a:ea typeface="楷体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650" y="4725035"/>
            <a:ext cx="5076825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1"/>
            <a:endCxn id="8" idx="3"/>
          </p:cNvCxnSpPr>
          <p:nvPr/>
        </p:nvCxnSpPr>
        <p:spPr>
          <a:xfrm>
            <a:off x="683260" y="4015740"/>
            <a:ext cx="521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 231"/>
          <p:cNvSpPr/>
          <p:nvPr/>
        </p:nvSpPr>
        <p:spPr>
          <a:xfrm>
            <a:off x="1043305" y="3213100"/>
            <a:ext cx="1628775" cy="1080135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</a:rPr>
              <a:t>MapReduce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1" name=" 11"/>
          <p:cNvSpPr/>
          <p:nvPr/>
        </p:nvSpPr>
        <p:spPr>
          <a:xfrm>
            <a:off x="3636010" y="3213100"/>
            <a:ext cx="1612900" cy="1080135"/>
          </a:xfrm>
          <a:custGeom>
            <a:avLst/>
            <a:gdLst>
              <a:gd name="connsiteX0" fmla="*/ 0 w 648072"/>
              <a:gd name="connsiteY0" fmla="*/ 0 h 571214"/>
              <a:gd name="connsiteX1" fmla="*/ 648072 w 648072"/>
              <a:gd name="connsiteY1" fmla="*/ 0 h 571214"/>
              <a:gd name="connsiteX2" fmla="*/ 648072 w 648072"/>
              <a:gd name="connsiteY2" fmla="*/ 432048 h 571214"/>
              <a:gd name="connsiteX3" fmla="*/ 404753 w 648072"/>
              <a:gd name="connsiteY3" fmla="*/ 432048 h 571214"/>
              <a:gd name="connsiteX4" fmla="*/ 324037 w 648072"/>
              <a:gd name="connsiteY4" fmla="*/ 571214 h 571214"/>
              <a:gd name="connsiteX5" fmla="*/ 243321 w 648072"/>
              <a:gd name="connsiteY5" fmla="*/ 432048 h 571214"/>
              <a:gd name="connsiteX6" fmla="*/ 0 w 648072"/>
              <a:gd name="connsiteY6" fmla="*/ 432048 h 57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72" h="571214">
                <a:moveTo>
                  <a:pt x="0" y="0"/>
                </a:moveTo>
                <a:lnTo>
                  <a:pt x="648072" y="0"/>
                </a:lnTo>
                <a:lnTo>
                  <a:pt x="648072" y="432048"/>
                </a:lnTo>
                <a:lnTo>
                  <a:pt x="404753" y="432048"/>
                </a:lnTo>
                <a:lnTo>
                  <a:pt x="324037" y="571214"/>
                </a:lnTo>
                <a:lnTo>
                  <a:pt x="243321" y="432048"/>
                </a:lnTo>
                <a:lnTo>
                  <a:pt x="0" y="4320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</a:rPr>
              <a:t>Others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 flipV="1">
            <a:off x="5796280" y="5230495"/>
            <a:ext cx="69151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43980" y="5085080"/>
            <a:ext cx="2487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负责数据的存储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796280" y="4364990"/>
            <a:ext cx="72009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43980" y="4220845"/>
            <a:ext cx="24720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负责资源管理和调度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796280" y="3573145"/>
            <a:ext cx="79184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588125" y="3140710"/>
            <a:ext cx="206121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应用，</a:t>
            </a:r>
            <a:r>
              <a:rPr lang="en-US" altLang="zh-CN"/>
              <a:t>others</a:t>
            </a:r>
            <a:r>
              <a:rPr lang="zh-CN" altLang="en-US"/>
              <a:t>包括</a:t>
            </a:r>
            <a:r>
              <a:rPr lang="en-US" altLang="zh-CN"/>
              <a:t>storm</a:t>
            </a:r>
            <a:r>
              <a:rPr lang="zh-CN" altLang="en-US"/>
              <a:t>，</a:t>
            </a:r>
            <a:r>
              <a:rPr lang="en-US" altLang="zh-CN"/>
              <a:t>spark</a:t>
            </a:r>
            <a:r>
              <a:rPr lang="zh-CN" altLang="en-US"/>
              <a:t>等非</a:t>
            </a:r>
            <a:r>
              <a:rPr lang="en-US" altLang="zh-CN"/>
              <a:t>Apache</a:t>
            </a:r>
            <a:r>
              <a:rPr lang="zh-CN" altLang="en-US"/>
              <a:t>亲生项目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71550" y="621030"/>
            <a:ext cx="335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00B050"/>
                </a:solidFill>
              </a:rPr>
              <a:t>1.2 </a:t>
            </a:r>
            <a:r>
              <a:rPr lang="zh-CN" altLang="en-US" sz="3600">
                <a:solidFill>
                  <a:srgbClr val="00B050"/>
                </a:solidFill>
              </a:rPr>
              <a:t>集群组成</a:t>
            </a:r>
            <a:endParaRPr lang="zh-CN" altLang="en-US" sz="3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3260" y="404495"/>
            <a:ext cx="561657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B050"/>
                </a:solidFill>
                <a:latin typeface="楷体" charset="0"/>
                <a:ea typeface="楷体" charset="0"/>
              </a:rPr>
              <a:t>HDFS</a:t>
            </a:r>
            <a:r>
              <a:rPr lang="zh-CN" altLang="en-US" sz="3200">
                <a:solidFill>
                  <a:srgbClr val="00B050"/>
                </a:solidFill>
                <a:latin typeface="楷体" charset="0"/>
                <a:ea typeface="楷体" charset="0"/>
              </a:rPr>
              <a:t>的架构</a:t>
            </a:r>
            <a:endParaRPr lang="zh-CN" altLang="en-US" sz="3200">
              <a:solidFill>
                <a:srgbClr val="00B050"/>
              </a:solidFill>
              <a:latin typeface="楷体" charset="0"/>
              <a:ea typeface="楷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505" y="1268730"/>
            <a:ext cx="748157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charset="0"/>
                <a:ea typeface="楷体" charset="0"/>
              </a:rPr>
              <a:t>负责数据的分布式存储</a:t>
            </a:r>
            <a:endParaRPr lang="zh-CN" altLang="en-US" sz="2800">
              <a:latin typeface="楷体" charset="0"/>
              <a:ea typeface="楷体" charset="0"/>
            </a:endParaRPr>
          </a:p>
          <a:p>
            <a:endParaRPr lang="zh-CN" altLang="en-US" sz="2800">
              <a:latin typeface="楷体" charset="0"/>
              <a:ea typeface="楷体" charset="0"/>
            </a:endParaRPr>
          </a:p>
          <a:p>
            <a:r>
              <a:rPr lang="zh-CN" altLang="en-US" sz="2800">
                <a:latin typeface="楷体" charset="0"/>
                <a:ea typeface="楷体" charset="0"/>
              </a:rPr>
              <a:t>主从结构</a:t>
            </a:r>
            <a:endParaRPr lang="zh-CN" altLang="en-US" sz="28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 主节点，可以有很多</a:t>
            </a:r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namenode</a:t>
            </a:r>
            <a:endParaRPr lang="en-US" altLang="zh-CN" sz="24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   </a:t>
            </a:r>
            <a:r>
              <a:rPr lang="zh-CN" altLang="en-US" sz="2400">
                <a:latin typeface="楷体" charset="0"/>
                <a:ea typeface="楷体" charset="0"/>
              </a:rPr>
              <a:t>从节点，有很多的</a:t>
            </a:r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datanode</a:t>
            </a:r>
            <a:endParaRPr lang="en-US" altLang="zh-CN" sz="24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endParaRPr lang="en-US" altLang="zh-CN" sz="28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endParaRPr lang="en-US" altLang="zh-CN" sz="28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endParaRPr lang="en-US" altLang="zh-CN" sz="2800">
              <a:solidFill>
                <a:srgbClr val="00B050"/>
              </a:solidFill>
              <a:latin typeface="楷体" charset="0"/>
              <a:ea typeface="楷体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5605" y="1340485"/>
            <a:ext cx="216535" cy="288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23215" y="2204720"/>
            <a:ext cx="220345" cy="333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95605" y="3500755"/>
            <a:ext cx="264160" cy="333375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405" y="3356610"/>
            <a:ext cx="6634480" cy="1249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楷体" charset="0"/>
                <a:ea typeface="楷体" charset="0"/>
              </a:rPr>
              <a:t>namenode</a:t>
            </a:r>
            <a:r>
              <a:rPr lang="zh-CN" altLang="en-US" sz="2800">
                <a:solidFill>
                  <a:srgbClr val="FF0000"/>
                </a:solidFill>
                <a:latin typeface="楷体" charset="0"/>
                <a:ea typeface="楷体" charset="0"/>
              </a:rPr>
              <a:t>负责</a:t>
            </a:r>
            <a:endParaRPr lang="zh-CN" altLang="en-US" sz="28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  负责接收用户请求，是用户操作的入口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  维护文件系统的目录结构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7360" y="4796790"/>
            <a:ext cx="264160" cy="333375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27405" y="4725035"/>
            <a:ext cx="2837815" cy="94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楷体" charset="0"/>
                <a:ea typeface="楷体" charset="0"/>
                <a:sym typeface="+mn-ea"/>
              </a:rPr>
              <a:t>namenode</a:t>
            </a:r>
            <a:r>
              <a:rPr lang="zh-CN" altLang="en-US" sz="2800">
                <a:solidFill>
                  <a:srgbClr val="FF0000"/>
                </a:solidFill>
                <a:latin typeface="楷体" charset="0"/>
                <a:ea typeface="楷体" charset="0"/>
                <a:sym typeface="+mn-ea"/>
              </a:rPr>
              <a:t>负责</a:t>
            </a:r>
            <a:endParaRPr lang="zh-CN" altLang="en-US" sz="2800">
              <a:solidFill>
                <a:srgbClr val="FF0000"/>
              </a:solidFill>
              <a:latin typeface="楷体" charset="0"/>
              <a:ea typeface="楷体" charset="0"/>
              <a:sym typeface="+mn-ea"/>
            </a:endParaRPr>
          </a:p>
          <a:p>
            <a:r>
              <a:rPr lang="zh-CN" altLang="en-US" sz="2800"/>
              <a:t>    </a:t>
            </a:r>
            <a:r>
              <a:rPr lang="zh-CN" altLang="en-US" sz="2400">
                <a:latin typeface="楷体" charset="0"/>
                <a:ea typeface="楷体" charset="0"/>
              </a:rPr>
              <a:t>存储数据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45085"/>
            <a:ext cx="7997190" cy="680085"/>
          </a:xfrm>
        </p:spPr>
        <p:txBody>
          <a:bodyPr/>
          <a:p>
            <a:r>
              <a:rPr lang="en-US" altLang="zh-CN">
                <a:solidFill>
                  <a:srgbClr val="00B050"/>
                </a:solidFill>
              </a:rPr>
              <a:t>Yarn</a:t>
            </a:r>
            <a:r>
              <a:rPr lang="zh-CN" altLang="zh-CN">
                <a:solidFill>
                  <a:srgbClr val="00B050"/>
                </a:solidFill>
              </a:rPr>
              <a:t>的架构</a:t>
            </a:r>
            <a:endParaRPr lang="zh-CN" altLang="zh-CN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51460" y="1125220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1460" y="1845310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3260" y="1052830"/>
            <a:ext cx="49428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charset="0"/>
                <a:ea typeface="楷体" charset="0"/>
              </a:rPr>
              <a:t>资源的调度和管理平台</a:t>
            </a:r>
            <a:endParaRPr lang="zh-CN" altLang="en-US" sz="2800"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650" y="1772920"/>
            <a:ext cx="7712710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charset="0"/>
                <a:ea typeface="楷体" charset="0"/>
              </a:rPr>
              <a:t>主从结构</a:t>
            </a:r>
            <a:endParaRPr lang="zh-CN" altLang="en-US" sz="2800">
              <a:latin typeface="楷体" charset="0"/>
              <a:ea typeface="楷体" charset="0"/>
            </a:endParaRPr>
          </a:p>
          <a:p>
            <a:r>
              <a:rPr lang="zh-CN" altLang="en-US" sz="2800">
                <a:latin typeface="楷体" charset="0"/>
                <a:ea typeface="楷体" charset="0"/>
              </a:rPr>
              <a:t>   </a:t>
            </a:r>
            <a:r>
              <a:rPr lang="zh-CN" altLang="en-US" sz="2400">
                <a:latin typeface="楷体" charset="0"/>
                <a:ea typeface="楷体" charset="0"/>
              </a:rPr>
              <a:t>主节点，可以有多个</a:t>
            </a:r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resourcemanager</a:t>
            </a:r>
            <a:endParaRPr lang="en-US" altLang="zh-CN" sz="24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    </a:t>
            </a:r>
            <a:r>
              <a:rPr lang="zh-CN" altLang="en-US" sz="2400">
                <a:latin typeface="楷体" charset="0"/>
                <a:ea typeface="楷体" charset="0"/>
              </a:rPr>
              <a:t>从节点，有很多个：</a:t>
            </a:r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nodemanager</a:t>
            </a:r>
            <a:endParaRPr lang="en-US" altLang="zh-CN" sz="24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endParaRPr lang="en-US" altLang="zh-CN" sz="2400">
              <a:latin typeface="楷体" charset="0"/>
              <a:ea typeface="楷体" charset="0"/>
            </a:endParaRPr>
          </a:p>
          <a:p>
            <a:r>
              <a:rPr lang="zh-CN" altLang="en-US" sz="2800">
                <a:latin typeface="楷体" charset="0"/>
                <a:ea typeface="楷体" charset="0"/>
              </a:rPr>
              <a:t>   </a:t>
            </a:r>
            <a:endParaRPr lang="zh-CN" altLang="en-US" sz="2800">
              <a:latin typeface="楷体" charset="0"/>
              <a:ea typeface="楷体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9705" y="3285490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1460" y="4437380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9795" y="3141345"/>
            <a:ext cx="747268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楷体" charset="0"/>
                <a:ea typeface="楷体" charset="0"/>
              </a:rPr>
              <a:t>Resourcemanager</a:t>
            </a:r>
            <a:r>
              <a:rPr lang="zh-CN" altLang="en-US" sz="2800">
                <a:solidFill>
                  <a:srgbClr val="FF0000"/>
                </a:solidFill>
                <a:latin typeface="楷体" charset="0"/>
                <a:ea typeface="楷体" charset="0"/>
              </a:rPr>
              <a:t>负责    （皇帝）</a:t>
            </a:r>
            <a:endParaRPr lang="zh-CN" altLang="en-US" sz="28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楷体" charset="0"/>
                <a:ea typeface="楷体" charset="0"/>
              </a:rPr>
              <a:t>   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集群资源的分配和调度  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eg: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各节点资源 如内存等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1550" y="4365625"/>
            <a:ext cx="7117080" cy="944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楷体" charset="0"/>
                <a:ea typeface="楷体" charset="0"/>
                <a:sym typeface="+mn-ea"/>
              </a:rPr>
              <a:t>nodemanager</a:t>
            </a:r>
            <a:r>
              <a:rPr lang="zh-CN" altLang="en-US" sz="2800">
                <a:solidFill>
                  <a:srgbClr val="FF0000"/>
                </a:solidFill>
                <a:latin typeface="楷体" charset="0"/>
                <a:ea typeface="楷体" charset="0"/>
                <a:sym typeface="+mn-ea"/>
              </a:rPr>
              <a:t>负责：     （地方管理结构） </a:t>
            </a:r>
            <a:endParaRPr lang="zh-CN" altLang="en-US" sz="2800">
              <a:solidFill>
                <a:srgbClr val="FF0000"/>
              </a:solidFill>
              <a:latin typeface="楷体" charset="0"/>
              <a:ea typeface="楷体" charset="0"/>
              <a:sym typeface="+mn-ea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楷体" charset="0"/>
                <a:ea typeface="楷体" charset="0"/>
                <a:sym typeface="+mn-ea"/>
              </a:rPr>
              <a:t>   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  <a:sym typeface="+mn-ea"/>
              </a:rPr>
              <a:t>单节点的资源管理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2905" y="5464810"/>
            <a:ext cx="833755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  <a:latin typeface="楷体" charset="0"/>
                <a:ea typeface="楷体" charset="0"/>
              </a:rPr>
              <a:t>如果应用程序在各个节点运行，使用它们内存的话，要想</a:t>
            </a:r>
            <a:r>
              <a:rPr lang="en-US" altLang="zh-CN" sz="2400">
                <a:solidFill>
                  <a:srgbClr val="00B050"/>
                </a:solidFill>
                <a:latin typeface="楷体" charset="0"/>
                <a:ea typeface="楷体" charset="0"/>
              </a:rPr>
              <a:t>nodemanager</a:t>
            </a:r>
            <a:r>
              <a:rPr lang="zh-CN" altLang="en-US" sz="2400">
                <a:solidFill>
                  <a:srgbClr val="00B050"/>
                </a:solidFill>
                <a:latin typeface="楷体" charset="0"/>
                <a:ea typeface="楷体" charset="0"/>
              </a:rPr>
              <a:t>进行申请。</a:t>
            </a:r>
            <a:endParaRPr lang="zh-CN" altLang="en-US" sz="2400">
              <a:solidFill>
                <a:srgbClr val="00B050"/>
              </a:solidFill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505" y="332740"/>
            <a:ext cx="49561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00B050"/>
                </a:solidFill>
                <a:latin typeface="楷体" charset="0"/>
                <a:ea typeface="楷体" charset="0"/>
              </a:rPr>
              <a:t>MapReduce</a:t>
            </a:r>
            <a:r>
              <a:rPr lang="zh-CN" altLang="en-US" sz="3600">
                <a:solidFill>
                  <a:srgbClr val="00B050"/>
                </a:solidFill>
                <a:latin typeface="楷体" charset="0"/>
                <a:ea typeface="楷体" charset="0"/>
              </a:rPr>
              <a:t>架构</a:t>
            </a:r>
            <a:endParaRPr lang="zh-CN" altLang="en-US" sz="3600">
              <a:solidFill>
                <a:srgbClr val="00B050"/>
              </a:solidFill>
              <a:latin typeface="楷体" charset="0"/>
              <a:ea typeface="楷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260" y="981075"/>
            <a:ext cx="8060690" cy="411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charset="0"/>
                <a:ea typeface="楷体" charset="0"/>
              </a:rPr>
              <a:t>是依赖磁盘</a:t>
            </a:r>
            <a:r>
              <a:rPr lang="en-US" altLang="zh-CN" sz="2400">
                <a:latin typeface="楷体" charset="0"/>
                <a:ea typeface="楷体" charset="0"/>
              </a:rPr>
              <a:t>IO</a:t>
            </a:r>
            <a:r>
              <a:rPr lang="zh-CN" altLang="en-US" sz="2400">
                <a:latin typeface="楷体" charset="0"/>
                <a:ea typeface="楷体" charset="0"/>
              </a:rPr>
              <a:t>的批处理计算模型</a:t>
            </a:r>
            <a:endParaRPr lang="zh-CN" altLang="en-US" sz="2400">
              <a:latin typeface="楷体" charset="0"/>
              <a:ea typeface="楷体" charset="0"/>
            </a:endParaRPr>
          </a:p>
          <a:p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主从结构</a:t>
            </a:r>
            <a:endParaRPr lang="zh-CN" altLang="en-US" sz="2400">
              <a:latin typeface="楷体" charset="0"/>
              <a:ea typeface="楷体" charset="0"/>
            </a:endParaRPr>
          </a:p>
          <a:p>
            <a:r>
              <a:rPr lang="zh-CN" altLang="en-US" sz="2400">
                <a:latin typeface="楷体" charset="0"/>
                <a:ea typeface="楷体" charset="0"/>
              </a:rPr>
              <a:t>   主节点，只有一个</a:t>
            </a:r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jobTracker</a:t>
            </a:r>
            <a:endParaRPr lang="en-US" altLang="zh-CN" sz="24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r>
              <a:rPr lang="en-US" altLang="zh-CN" sz="2400">
                <a:latin typeface="楷体" charset="0"/>
                <a:ea typeface="楷体" charset="0"/>
              </a:rPr>
              <a:t>   </a:t>
            </a:r>
            <a:r>
              <a:rPr lang="zh-CN" altLang="en-US" sz="2400">
                <a:latin typeface="楷体" charset="0"/>
                <a:ea typeface="楷体" charset="0"/>
              </a:rPr>
              <a:t>从节点，有很多</a:t>
            </a:r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TaskTracker</a:t>
            </a:r>
            <a:endParaRPr lang="en-US" altLang="zh-CN" sz="24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JobTracker</a:t>
            </a:r>
            <a:r>
              <a:rPr lang="zh-CN" altLang="en-US" sz="2400">
                <a:solidFill>
                  <a:srgbClr val="FF0000"/>
                </a:solidFill>
                <a:latin typeface="楷体" charset="0"/>
                <a:ea typeface="楷体" charset="0"/>
              </a:rPr>
              <a:t>负责：</a:t>
            </a:r>
            <a:endParaRPr lang="zh-CN" altLang="en-US" sz="24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楷体" charset="0"/>
                <a:ea typeface="楷体" charset="0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接收客户提交的任务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    把计算任务</a:t>
            </a:r>
            <a:r>
              <a:rPr lang="zh-CN" altLang="en-US" sz="2400">
                <a:solidFill>
                  <a:srgbClr val="FF0000"/>
                </a:solidFill>
                <a:latin typeface="楷体" charset="0"/>
                <a:ea typeface="楷体" charset="0"/>
              </a:rPr>
              <a:t>分配给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从节点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TaskTracker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运行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    监控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TaskTracker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的运行情况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TaskTracker</a:t>
            </a:r>
            <a:r>
              <a:rPr lang="zh-CN" altLang="en-US" sz="2400">
                <a:solidFill>
                  <a:srgbClr val="FF0000"/>
                </a:solidFill>
                <a:latin typeface="楷体" charset="0"/>
                <a:ea typeface="楷体" charset="0"/>
              </a:rPr>
              <a:t>负责：（</a:t>
            </a:r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Map</a:t>
            </a:r>
            <a:r>
              <a:rPr lang="zh-CN" altLang="en-US" sz="2400">
                <a:solidFill>
                  <a:srgbClr val="FF0000"/>
                </a:solidFill>
                <a:latin typeface="楷体" charset="0"/>
                <a:ea typeface="楷体" charset="0"/>
              </a:rPr>
              <a:t>阶段 </a:t>
            </a:r>
            <a:r>
              <a:rPr lang="en-US" altLang="zh-CN" sz="2400">
                <a:solidFill>
                  <a:srgbClr val="FF0000"/>
                </a:solidFill>
                <a:latin typeface="楷体" charset="0"/>
                <a:ea typeface="楷体" charset="0"/>
              </a:rPr>
              <a:t>Reduce</a:t>
            </a:r>
            <a:r>
              <a:rPr lang="zh-CN" altLang="en-US" sz="2400">
                <a:solidFill>
                  <a:srgbClr val="FF0000"/>
                </a:solidFill>
                <a:latin typeface="楷体" charset="0"/>
                <a:ea typeface="楷体" charset="0"/>
              </a:rPr>
              <a:t>阶段</a:t>
            </a:r>
            <a:r>
              <a:rPr lang="zh-CN" altLang="en-US" sz="2400">
                <a:solidFill>
                  <a:srgbClr val="FF0000"/>
                </a:solidFill>
                <a:latin typeface="楷体" charset="0"/>
                <a:ea typeface="楷体" charset="0"/>
              </a:rPr>
              <a:t>）</a:t>
            </a:r>
            <a:endParaRPr lang="zh-CN" altLang="en-US" sz="2400">
              <a:solidFill>
                <a:srgbClr val="FF0000"/>
              </a:solidFill>
              <a:latin typeface="楷体" charset="0"/>
              <a:ea typeface="楷体" charset="0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楷体" charset="0"/>
                <a:ea typeface="楷体" charset="0"/>
              </a:rPr>
              <a:t>     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执行</a:t>
            </a:r>
            <a:r>
              <a:rPr lang="en-US" altLang="zh-CN" sz="2400">
                <a:solidFill>
                  <a:schemeClr val="tx1"/>
                </a:solidFill>
                <a:latin typeface="楷体" charset="0"/>
                <a:ea typeface="楷体" charset="0"/>
              </a:rPr>
              <a:t>JobTracker</a:t>
            </a:r>
            <a:r>
              <a:rPr lang="zh-CN" altLang="en-US" sz="2400">
                <a:solidFill>
                  <a:schemeClr val="tx1"/>
                </a:solidFill>
                <a:latin typeface="楷体" charset="0"/>
                <a:ea typeface="楷体" charset="0"/>
              </a:rPr>
              <a:t>分配的计算任务</a:t>
            </a:r>
            <a:endParaRPr lang="zh-CN" altLang="en-US" sz="2400">
              <a:solidFill>
                <a:schemeClr val="tx1"/>
              </a:solidFill>
              <a:latin typeface="楷体" charset="0"/>
              <a:ea typeface="楷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850" y="5289550"/>
            <a:ext cx="813625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50"/>
                </a:solidFill>
                <a:latin typeface="楷体" charset="0"/>
                <a:ea typeface="楷体" charset="0"/>
              </a:rPr>
              <a:t>关系：</a:t>
            </a:r>
            <a:r>
              <a:rPr lang="en-US" altLang="zh-CN" sz="2000">
                <a:solidFill>
                  <a:srgbClr val="00B050"/>
                </a:solidFill>
                <a:latin typeface="楷体" charset="0"/>
                <a:ea typeface="楷体" charset="0"/>
              </a:rPr>
              <a:t>MapReduce</a:t>
            </a:r>
            <a:r>
              <a:rPr lang="zh-CN" altLang="en-US" sz="2000">
                <a:solidFill>
                  <a:srgbClr val="00B050"/>
                </a:solidFill>
                <a:latin typeface="楷体" charset="0"/>
                <a:ea typeface="楷体" charset="0"/>
              </a:rPr>
              <a:t>运行必须依赖于</a:t>
            </a:r>
            <a:r>
              <a:rPr lang="en-US" altLang="zh-CN" sz="2000">
                <a:solidFill>
                  <a:srgbClr val="00B050"/>
                </a:solidFill>
                <a:latin typeface="楷体" charset="0"/>
                <a:ea typeface="楷体" charset="0"/>
              </a:rPr>
              <a:t>yarn</a:t>
            </a:r>
            <a:r>
              <a:rPr lang="zh-CN" altLang="en-US" sz="2000">
                <a:solidFill>
                  <a:srgbClr val="00B050"/>
                </a:solidFill>
                <a:latin typeface="楷体" charset="0"/>
                <a:ea typeface="楷体" charset="0"/>
              </a:rPr>
              <a:t>平台，必须提交代码给</a:t>
            </a:r>
            <a:r>
              <a:rPr lang="en-US" altLang="zh-CN" sz="2000">
                <a:solidFill>
                  <a:srgbClr val="00B050"/>
                </a:solidFill>
                <a:latin typeface="楷体" charset="0"/>
                <a:ea typeface="楷体" charset="0"/>
              </a:rPr>
              <a:t>RM</a:t>
            </a:r>
            <a:r>
              <a:rPr lang="zh-CN" altLang="en-US" sz="2000">
                <a:solidFill>
                  <a:srgbClr val="00B050"/>
                </a:solidFill>
                <a:latin typeface="楷体" charset="0"/>
                <a:ea typeface="楷体" charset="0"/>
              </a:rPr>
              <a:t>，</a:t>
            </a:r>
            <a:r>
              <a:rPr lang="en-US" altLang="zh-CN" sz="2000">
                <a:solidFill>
                  <a:srgbClr val="00B050"/>
                </a:solidFill>
                <a:latin typeface="楷体" charset="0"/>
                <a:ea typeface="楷体" charset="0"/>
              </a:rPr>
              <a:t>RM</a:t>
            </a:r>
            <a:r>
              <a:rPr lang="zh-CN" altLang="en-US" sz="2000">
                <a:solidFill>
                  <a:srgbClr val="00B050"/>
                </a:solidFill>
                <a:latin typeface="楷体" charset="0"/>
                <a:ea typeface="楷体" charset="0"/>
              </a:rPr>
              <a:t>接收请求后，然后通过</a:t>
            </a:r>
            <a:r>
              <a:rPr lang="en-US" altLang="zh-CN" sz="2000">
                <a:solidFill>
                  <a:srgbClr val="00B050"/>
                </a:solidFill>
                <a:latin typeface="楷体" charset="0"/>
                <a:ea typeface="楷体" charset="0"/>
              </a:rPr>
              <a:t>nodemanager</a:t>
            </a:r>
            <a:r>
              <a:rPr lang="zh-CN" altLang="en-US" sz="2000">
                <a:solidFill>
                  <a:srgbClr val="00B050"/>
                </a:solidFill>
                <a:latin typeface="楷体" charset="0"/>
                <a:ea typeface="楷体" charset="0"/>
              </a:rPr>
              <a:t>分配空间给</a:t>
            </a:r>
            <a:r>
              <a:rPr lang="en-US" altLang="zh-CN" sz="2000">
                <a:solidFill>
                  <a:srgbClr val="00B050"/>
                </a:solidFill>
                <a:latin typeface="楷体" charset="0"/>
                <a:ea typeface="楷体" charset="0"/>
              </a:rPr>
              <a:t>Mapreduce</a:t>
            </a:r>
            <a:r>
              <a:rPr lang="zh-CN" altLang="en-US" sz="2000">
                <a:solidFill>
                  <a:srgbClr val="00B050"/>
                </a:solidFill>
                <a:latin typeface="楷体" charset="0"/>
                <a:ea typeface="楷体" charset="0"/>
              </a:rPr>
              <a:t>运行</a:t>
            </a:r>
            <a:endParaRPr lang="zh-CN" altLang="en-US" sz="2000">
              <a:solidFill>
                <a:srgbClr val="00B050"/>
              </a:solidFill>
              <a:latin typeface="楷体" charset="0"/>
              <a:ea typeface="楷体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9705" y="981075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9705" y="1772920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9705" y="2853055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1460" y="4365625"/>
            <a:ext cx="287655" cy="28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mtClean="0"/>
              <a:t>http://cins.swpu.edu.cn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505" y="621030"/>
            <a:ext cx="788162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B050"/>
                </a:solidFill>
                <a:latin typeface="楷体" charset="0"/>
                <a:ea typeface="楷体" charset="0"/>
              </a:rPr>
              <a:t>storm</a:t>
            </a:r>
            <a:r>
              <a:rPr lang="zh-CN" altLang="en-US" sz="3200">
                <a:latin typeface="楷体" charset="0"/>
                <a:ea typeface="楷体" charset="0"/>
              </a:rPr>
              <a:t>：</a:t>
            </a:r>
            <a:r>
              <a:rPr lang="zh-CN" altLang="en-US" sz="2400">
                <a:latin typeface="楷体" charset="0"/>
                <a:ea typeface="楷体" charset="0"/>
              </a:rPr>
              <a:t>一种实时的流式数据处理模型，与</a:t>
            </a:r>
            <a:r>
              <a:rPr lang="en-US" altLang="zh-CN" sz="2400">
                <a:latin typeface="楷体" charset="0"/>
                <a:ea typeface="楷体" charset="0"/>
              </a:rPr>
              <a:t>MapReduce</a:t>
            </a:r>
            <a:r>
              <a:rPr lang="zh-CN" altLang="en-US" sz="2400">
                <a:latin typeface="楷体" charset="0"/>
                <a:ea typeface="楷体" charset="0"/>
              </a:rPr>
              <a:t>计  算模型类似 </a:t>
            </a:r>
            <a:r>
              <a:rPr lang="en-US" altLang="zh-CN" sz="2400">
                <a:latin typeface="楷体" charset="0"/>
                <a:ea typeface="楷体" charset="0"/>
              </a:rPr>
              <a:t>(</a:t>
            </a:r>
            <a:r>
              <a:rPr lang="zh-CN" altLang="en-US" sz="2400">
                <a:latin typeface="楷体" charset="0"/>
                <a:ea typeface="楷体" charset="0"/>
              </a:rPr>
              <a:t>略</a:t>
            </a:r>
            <a:r>
              <a:rPr lang="en-US" altLang="zh-CN" sz="2400">
                <a:latin typeface="楷体" charset="0"/>
                <a:ea typeface="楷体" charset="0"/>
              </a:rPr>
              <a:t>)</a:t>
            </a:r>
            <a:endParaRPr lang="en-US" altLang="zh-CN" sz="2400">
              <a:latin typeface="楷体" charset="0"/>
              <a:ea typeface="楷体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505" y="1772920"/>
            <a:ext cx="820864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B050"/>
                </a:solidFill>
                <a:latin typeface="楷体" charset="0"/>
                <a:ea typeface="楷体" charset="0"/>
              </a:rPr>
              <a:t>spark</a:t>
            </a:r>
            <a:r>
              <a:rPr lang="zh-CN" altLang="en-US" sz="3200">
                <a:latin typeface="楷体" charset="0"/>
                <a:ea typeface="楷体" charset="0"/>
              </a:rPr>
              <a:t>：</a:t>
            </a:r>
            <a:r>
              <a:rPr lang="zh-CN" altLang="en-US" sz="2400">
                <a:latin typeface="楷体" charset="0"/>
                <a:ea typeface="楷体" charset="0"/>
              </a:rPr>
              <a:t>一种类</a:t>
            </a:r>
            <a:r>
              <a:rPr lang="en-US" altLang="zh-CN" sz="2400">
                <a:latin typeface="楷体" charset="0"/>
                <a:ea typeface="楷体" charset="0"/>
              </a:rPr>
              <a:t>MR</a:t>
            </a:r>
            <a:r>
              <a:rPr lang="zh-CN" altLang="en-US" sz="2400">
                <a:latin typeface="楷体" charset="0"/>
                <a:ea typeface="楷体" charset="0"/>
              </a:rPr>
              <a:t>通用并行框架，拥有</a:t>
            </a:r>
            <a:r>
              <a:rPr lang="en-US" altLang="zh-CN" sz="2400">
                <a:latin typeface="楷体" charset="0"/>
                <a:ea typeface="楷体" charset="0"/>
              </a:rPr>
              <a:t>MR</a:t>
            </a:r>
            <a:r>
              <a:rPr lang="zh-CN" altLang="en-US" sz="2400">
                <a:latin typeface="楷体" charset="0"/>
                <a:ea typeface="楷体" charset="0"/>
              </a:rPr>
              <a:t>具有的优点。在 Scala 语言中实现的，它将 Scala 用作其应用程序框架。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05" y="3933190"/>
            <a:ext cx="843153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B050"/>
                </a:solidFill>
                <a:latin typeface="楷体" charset="0"/>
                <a:ea typeface="楷体" charset="0"/>
              </a:rPr>
              <a:t>Hive</a:t>
            </a:r>
            <a:r>
              <a:rPr lang="zh-CN" altLang="en-US" sz="2800">
                <a:latin typeface="楷体" charset="0"/>
                <a:ea typeface="楷体" charset="0"/>
              </a:rPr>
              <a:t>：</a:t>
            </a:r>
            <a:r>
              <a:rPr lang="zh-CN" altLang="en-US" sz="2400">
                <a:latin typeface="楷体" charset="0"/>
                <a:ea typeface="楷体" charset="0"/>
              </a:rPr>
              <a:t>基于Hadoop的一个数据仓库工具，可以用来进行数据提取转化加载（ETL</a:t>
            </a:r>
            <a:r>
              <a:rPr lang="en-US" altLang="zh-CN" sz="2400">
                <a:latin typeface="楷体" charset="0"/>
                <a:ea typeface="楷体" charset="0"/>
              </a:rPr>
              <a:t>)</a:t>
            </a:r>
            <a:r>
              <a:rPr lang="zh-CN" altLang="en-US" sz="2400">
                <a:latin typeface="楷体" charset="0"/>
                <a:ea typeface="楷体" charset="0"/>
              </a:rPr>
              <a:t>等操作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1505" y="3213100"/>
            <a:ext cx="82746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B050"/>
                </a:solidFill>
                <a:latin typeface="楷体" charset="0"/>
                <a:ea typeface="楷体" charset="0"/>
              </a:rPr>
              <a:t>Hbase</a:t>
            </a:r>
            <a:r>
              <a:rPr lang="en-US" altLang="zh-CN" sz="2400">
                <a:latin typeface="楷体" charset="0"/>
                <a:ea typeface="楷体" charset="0"/>
              </a:rPr>
              <a:t>:</a:t>
            </a:r>
            <a:r>
              <a:rPr lang="zh-CN" altLang="en-US" sz="2400">
                <a:latin typeface="楷体" charset="0"/>
                <a:ea typeface="楷体" charset="0"/>
              </a:rPr>
              <a:t>数据仓库</a:t>
            </a:r>
            <a:r>
              <a:rPr lang="en-US" altLang="zh-CN" sz="2400">
                <a:latin typeface="楷体" charset="0"/>
                <a:ea typeface="楷体" charset="0"/>
              </a:rPr>
              <a:t>(</a:t>
            </a:r>
            <a:r>
              <a:rPr lang="zh-CN" altLang="en-US" sz="2400">
                <a:latin typeface="楷体" charset="0"/>
                <a:ea typeface="楷体" charset="0"/>
              </a:rPr>
              <a:t>决策</a:t>
            </a:r>
            <a:r>
              <a:rPr lang="en-US" altLang="zh-CN" sz="2400">
                <a:latin typeface="楷体" charset="0"/>
                <a:ea typeface="楷体" charset="0"/>
              </a:rPr>
              <a:t>)</a:t>
            </a:r>
            <a:r>
              <a:rPr lang="zh-CN" altLang="en-US" sz="2400">
                <a:latin typeface="楷体" charset="0"/>
                <a:ea typeface="楷体" charset="0"/>
              </a:rPr>
              <a:t>，</a:t>
            </a:r>
            <a:r>
              <a:rPr lang="en-US" altLang="zh-CN" sz="2400">
                <a:latin typeface="楷体" charset="0"/>
                <a:ea typeface="楷体" charset="0"/>
              </a:rPr>
              <a:t>适合于非结构化数据存储的数据库</a:t>
            </a:r>
            <a:r>
              <a:rPr lang="zh-CN" altLang="en-US" sz="2400">
                <a:latin typeface="楷体" charset="0"/>
                <a:ea typeface="楷体" charset="0"/>
              </a:rPr>
              <a:t>。</a:t>
            </a:r>
            <a:endParaRPr lang="zh-CN" altLang="en-US" sz="2400"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自定义 2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2995</Words>
  <Application>WPS 演示</Application>
  <PresentationFormat>全屏显示(4:3)</PresentationFormat>
  <Paragraphs>290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极目远眺</vt:lpstr>
      <vt:lpstr>PowerPoint 演示文稿</vt:lpstr>
      <vt:lpstr>                                  主要内容</vt:lpstr>
      <vt:lpstr>                     一、Hadoop集群简介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text data</dc:title>
  <dc:creator>Admin</dc:creator>
  <cp:lastModifiedBy>Pengjun Zhu</cp:lastModifiedBy>
  <cp:revision>91</cp:revision>
  <dcterms:created xsi:type="dcterms:W3CDTF">2015-07-08T00:35:00Z</dcterms:created>
  <dcterms:modified xsi:type="dcterms:W3CDTF">2016-07-20T11:05:54Z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