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0" r:id="rId3"/>
    <p:sldId id="291" r:id="rId4"/>
    <p:sldId id="292" r:id="rId5"/>
    <p:sldId id="293" r:id="rId6"/>
    <p:sldId id="294" r:id="rId7"/>
    <p:sldId id="309" r:id="rId8"/>
    <p:sldId id="310" r:id="rId9"/>
    <p:sldId id="297" r:id="rId10"/>
    <p:sldId id="303" r:id="rId11"/>
    <p:sldId id="312" r:id="rId12"/>
    <p:sldId id="304" r:id="rId13"/>
    <p:sldId id="306" r:id="rId14"/>
    <p:sldId id="313" r:id="rId15"/>
    <p:sldId id="314" r:id="rId16"/>
    <p:sldId id="315" r:id="rId17"/>
    <p:sldId id="296" r:id="rId18"/>
    <p:sldId id="298" r:id="rId19"/>
    <p:sldId id="300" r:id="rId20"/>
    <p:sldId id="299" r:id="rId21"/>
    <p:sldId id="301" r:id="rId22"/>
    <p:sldId id="316" r:id="rId23"/>
    <p:sldId id="30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7367" autoAdjust="0"/>
  </p:normalViewPr>
  <p:slideViewPr>
    <p:cSldViewPr>
      <p:cViewPr varScale="1">
        <p:scale>
          <a:sx n="49" d="100"/>
          <a:sy n="49" d="100"/>
        </p:scale>
        <p:origin x="11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35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5123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ABB8BD-CEDA-4B2B-920B-91F96AA76B5D}" type="datetime1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4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DD2C1B-2DBC-450F-BA94-D40ACEC9AF28}" type="datetime1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0E60DB-CFB4-4E54-B7E5-C7F8BB3A2A23}" type="datetime1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1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E5D331A-5133-4672-9C4E-ABFBC469D6AA}" type="datetime1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0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75656" y="22768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8.4.4 The sum-product algorithm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247964" y="378138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朱鹏军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7904" y="433538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数据智能研究中心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67944" y="488938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2016.12.15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188"/>
            <a:ext cx="9209524" cy="1904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38" y="3068960"/>
            <a:ext cx="4285714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" y="2060848"/>
            <a:ext cx="9104762" cy="30761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9151" y="841535"/>
            <a:ext cx="84249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注意变量集合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x,x</a:t>
            </a:r>
            <a:r>
              <a:rPr lang="en-US" altLang="zh-CN" sz="1600" dirty="0" smtClean="0"/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,...,</a:t>
            </a:r>
            <a:r>
              <a:rPr lang="en-US" altLang="zh-CN" sz="2400" dirty="0" err="1" smtClean="0"/>
              <a:t>x</a:t>
            </a:r>
            <a:r>
              <a:rPr lang="en-US" altLang="zh-CN" sz="1400" dirty="0" err="1" smtClean="0"/>
              <a:t>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 </a:t>
            </a:r>
            <a:r>
              <a:rPr lang="zh-CN" altLang="en-US" sz="2400" dirty="0"/>
              <a:t>是因⼦ </a:t>
            </a:r>
            <a:r>
              <a:rPr lang="en-US" altLang="zh-CN" sz="2400" dirty="0" smtClean="0"/>
              <a:t>fs </a:t>
            </a:r>
            <a:r>
              <a:rPr lang="zh-CN" altLang="en-US" sz="2400" dirty="0"/>
              <a:t>依赖的变量的集合，因此使⽤公式（</a:t>
            </a:r>
            <a:r>
              <a:rPr lang="en-US" altLang="zh-CN" sz="2400" dirty="0"/>
              <a:t>8.59</a:t>
            </a:r>
            <a:r>
              <a:rPr lang="zh-CN" altLang="en-US" sz="2400" dirty="0"/>
              <a:t>）的</a:t>
            </a:r>
            <a:r>
              <a:rPr lang="zh-CN" altLang="en-US" sz="2400" dirty="0" smtClean="0"/>
              <a:t>记号</a:t>
            </a:r>
            <a:r>
              <a:rPr lang="zh-CN" altLang="en-US" sz="2400" dirty="0"/>
              <a:t>，它也可以被记作 </a:t>
            </a:r>
            <a:r>
              <a:rPr lang="en-US" altLang="zh-CN" sz="2800" dirty="0" err="1" smtClean="0"/>
              <a:t>x</a:t>
            </a:r>
            <a:r>
              <a:rPr lang="en-US" altLang="zh-CN" sz="2400" dirty="0" err="1" smtClean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7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15" y="5392145"/>
            <a:ext cx="7107667" cy="7920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0919" y="167683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最后</a:t>
            </a:r>
            <a:r>
              <a:rPr lang="zh-CN" altLang="en-US" sz="2400" dirty="0"/>
              <a:t>，我们推导</a:t>
            </a:r>
            <a:r>
              <a:rPr lang="zh-CN" altLang="en-US" sz="2400" dirty="0">
                <a:solidFill>
                  <a:srgbClr val="FF0000"/>
                </a:solidFill>
              </a:rPr>
              <a:t>变量结点到因⼦结点</a:t>
            </a:r>
            <a:r>
              <a:rPr lang="zh-CN" altLang="en-US" sz="2400" dirty="0"/>
              <a:t>的信息的表达式，再次使⽤图分解（⼦图分解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根据图</a:t>
            </a:r>
            <a:r>
              <a:rPr lang="en-US" altLang="zh-CN" sz="2400" dirty="0" smtClean="0"/>
              <a:t>8.48</a:t>
            </a:r>
            <a:r>
              <a:rPr lang="zh-CN" altLang="en-US" sz="2400" dirty="0"/>
              <a:t>，我们看到与结点 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关联的项 </a:t>
            </a:r>
            <a:r>
              <a:rPr lang="en-US" altLang="zh-CN" sz="2400" dirty="0" smtClean="0"/>
              <a:t>Gm </a:t>
            </a:r>
            <a:r>
              <a:rPr lang="en-US" altLang="zh-CN" sz="2400" dirty="0"/>
              <a:t>(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</a:t>
            </a:r>
            <a:r>
              <a:rPr lang="en-US" altLang="zh-CN" sz="2400" dirty="0" err="1" smtClean="0"/>
              <a:t>Xsm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) </a:t>
            </a:r>
            <a:r>
              <a:rPr lang="zh-CN" altLang="en-US" sz="2400" dirty="0"/>
              <a:t>由项 </a:t>
            </a:r>
            <a:r>
              <a:rPr lang="en-US" altLang="zh-CN" sz="2400" dirty="0" err="1" smtClean="0"/>
              <a:t>Fl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</a:t>
            </a:r>
            <a:r>
              <a:rPr lang="en-US" altLang="zh-CN" sz="2400" dirty="0" err="1" smtClean="0"/>
              <a:t>Xlm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) </a:t>
            </a:r>
            <a:r>
              <a:rPr lang="zh-CN" altLang="en-US" sz="2400" dirty="0"/>
              <a:t>的乘积组成，每⼀个这样</a:t>
            </a:r>
            <a:r>
              <a:rPr lang="zh-CN" altLang="en-US" sz="2400" dirty="0" smtClean="0"/>
              <a:t>的项都</a:t>
            </a:r>
            <a:r>
              <a:rPr lang="zh-CN" altLang="en-US" sz="2400" dirty="0"/>
              <a:t>与连接到结点 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的⼀个因⼦结点 </a:t>
            </a:r>
            <a:r>
              <a:rPr lang="en-US" altLang="zh-CN" sz="2400" dirty="0" err="1" smtClean="0"/>
              <a:t>fl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相关联（不包括结点 </a:t>
            </a:r>
            <a:r>
              <a:rPr lang="en-US" altLang="zh-CN" sz="2400" dirty="0" smtClean="0"/>
              <a:t>fs </a:t>
            </a:r>
            <a:r>
              <a:rPr lang="zh-CN" altLang="en-US" sz="2400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71" y="2134313"/>
            <a:ext cx="576190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7142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455" y="112474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因此，为了计算从⼀个变量结点到相邻因⼦结点沿着链接传递的信息，我们只需简单地在</a:t>
            </a:r>
            <a:r>
              <a:rPr lang="zh-CN" altLang="en-US" sz="2400" dirty="0">
                <a:solidFill>
                  <a:srgbClr val="FF0000"/>
                </a:solidFill>
              </a:rPr>
              <a:t>其他所有结点上对输⼊信息取乘积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2501074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这些信息中的每⼀条信息都可以使⽤其他的信息</a:t>
            </a:r>
            <a:r>
              <a:rPr lang="zh-CN" altLang="en-US" sz="2400" dirty="0" smtClean="0"/>
              <a:t>递归地</a:t>
            </a:r>
            <a:r>
              <a:rPr lang="zh-CN" altLang="en-US" sz="2400" dirty="0"/>
              <a:t>计算。为了开始这个递归计算的过程，我们可以</a:t>
            </a:r>
            <a:r>
              <a:rPr lang="zh-CN" altLang="en-US" sz="2400" dirty="0">
                <a:solidFill>
                  <a:srgbClr val="00B050"/>
                </a:solidFill>
              </a:rPr>
              <a:t>将结点 </a:t>
            </a:r>
            <a:r>
              <a:rPr lang="en-US" altLang="zh-CN" sz="2400" dirty="0">
                <a:solidFill>
                  <a:srgbClr val="00B050"/>
                </a:solidFill>
              </a:rPr>
              <a:t>x </a:t>
            </a:r>
            <a:r>
              <a:rPr lang="zh-CN" altLang="en-US" sz="2400" dirty="0">
                <a:solidFill>
                  <a:srgbClr val="00B050"/>
                </a:solidFill>
              </a:rPr>
              <a:t>看成树的根结点，然后从叶结点</a:t>
            </a:r>
            <a:r>
              <a:rPr lang="zh-CN" altLang="en-US" sz="2400" dirty="0" smtClean="0">
                <a:solidFill>
                  <a:srgbClr val="00B050"/>
                </a:solidFill>
              </a:rPr>
              <a:t>开始计算。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/>
              <a:t>我们的⽬标是计算变量结点 x 的边缘概率分布，这个边缘概率分布等于</a:t>
            </a:r>
            <a:r>
              <a:rPr lang="zh-CN" altLang="en-US" sz="2400" dirty="0">
                <a:solidFill>
                  <a:srgbClr val="00B050"/>
                </a:solidFill>
              </a:rPr>
              <a:t>沿着所有到达这个结点的链接的输⼊信息的乘积。</a:t>
            </a:r>
          </a:p>
          <a:p>
            <a:endParaRPr lang="en-US" altLang="zh-CN" sz="2400" dirty="0" smtClean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33265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总结：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93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0" y="980728"/>
            <a:ext cx="8904762" cy="21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3" y="3284984"/>
            <a:ext cx="87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708"/>
            <a:ext cx="9028571" cy="18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1048071"/>
            <a:ext cx="7732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此外，我们注意到，⼀旦⼀个变量结点接收到了来⾃所有其他相邻因⼦结点的输⼊信息</a:t>
            </a:r>
            <a:r>
              <a:rPr lang="zh-CN" altLang="en-US" sz="2400" dirty="0" smtClean="0"/>
              <a:t>，那么</a:t>
            </a:r>
            <a:r>
              <a:rPr lang="zh-CN" altLang="en-US" sz="2400" dirty="0"/>
              <a:t>这个变量结点就可以给因⼦结点发送信息。</a:t>
            </a:r>
          </a:p>
        </p:txBody>
      </p:sp>
    </p:spTree>
    <p:extLst>
      <p:ext uri="{BB962C8B-B14F-4D97-AF65-F5344CB8AC3E}">
        <p14:creationId xmlns:p14="http://schemas.microsoft.com/office/powerpoint/2010/main" val="262513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290" y="188186"/>
            <a:ext cx="7778825" cy="5715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举例分析：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19" y="876431"/>
            <a:ext cx="5352381" cy="30571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5575" y="4165626"/>
            <a:ext cx="7512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给⼀</a:t>
            </a:r>
            <a:r>
              <a:rPr lang="zh-CN" altLang="en-US" sz="2400" dirty="0"/>
              <a:t>个简单的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因⼦图，</a:t>
            </a:r>
            <a:r>
              <a:rPr lang="zh-CN" altLang="en-US" sz="2400" dirty="0" smtClean="0"/>
              <a:t>它的联合概率</a:t>
            </a:r>
            <a:r>
              <a:rPr lang="zh-CN" altLang="en-US" sz="2400" dirty="0"/>
              <a:t>分布为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44036"/>
            <a:ext cx="6314286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544" y="404664"/>
            <a:ext cx="842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对图</a:t>
            </a:r>
            <a:r>
              <a:rPr lang="zh-CN" altLang="en-US" sz="2400" dirty="0"/>
              <a:t>该</a:t>
            </a:r>
            <a:r>
              <a:rPr lang="zh-CN" altLang="en-US" sz="2400" dirty="0" smtClean="0"/>
              <a:t>⽤</a:t>
            </a:r>
            <a:r>
              <a:rPr lang="zh-CN" altLang="en-US" sz="2400" dirty="0"/>
              <a:t>加和</a:t>
            </a:r>
            <a:r>
              <a:rPr lang="en-US" altLang="zh-CN" sz="2400" dirty="0"/>
              <a:t>-</a:t>
            </a:r>
            <a:r>
              <a:rPr lang="zh-CN" altLang="en-US" sz="2400" dirty="0"/>
              <a:t>乘积</a:t>
            </a:r>
            <a:r>
              <a:rPr lang="zh-CN" altLang="en-US" sz="2400" dirty="0" smtClean="0"/>
              <a:t>算法。现令</a:t>
            </a:r>
            <a:r>
              <a:rPr lang="zh-CN" altLang="en-US" sz="2400" dirty="0"/>
              <a:t>结点 </a:t>
            </a:r>
            <a:r>
              <a:rPr lang="en-US" altLang="zh-CN" sz="2400" dirty="0" smtClean="0"/>
              <a:t>x3 </a:t>
            </a:r>
            <a:r>
              <a:rPr lang="zh-CN" altLang="en-US" sz="2400" dirty="0"/>
              <a:t>为根结点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结点 </a:t>
            </a:r>
            <a:r>
              <a:rPr lang="en-US" altLang="zh-CN" sz="2400" dirty="0" smtClean="0"/>
              <a:t>x1 </a:t>
            </a:r>
            <a:r>
              <a:rPr lang="zh-CN" altLang="en-US" sz="2400" dirty="0"/>
              <a:t>和 </a:t>
            </a:r>
            <a:r>
              <a:rPr lang="en-US" altLang="zh-CN" sz="2400" dirty="0" smtClean="0"/>
              <a:t>x4 </a:t>
            </a:r>
            <a:r>
              <a:rPr lang="zh-CN" altLang="en-US" sz="2400" dirty="0" smtClean="0"/>
              <a:t>为叶子节点。从叶结点</a:t>
            </a:r>
            <a:r>
              <a:rPr lang="zh-CN" altLang="en-US" sz="2400" dirty="0"/>
              <a:t>开始，我们有下⾯六个信息组成的序列。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5" y="1916832"/>
            <a:ext cx="7038095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181" y="476672"/>
            <a:ext cx="7940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⼀旦信息传播完成，我们就可以将信息从根结点传递到叶结点，</a:t>
            </a:r>
            <a:r>
              <a:rPr lang="zh-CN" altLang="en-US" sz="2800" dirty="0" smtClean="0"/>
              <a:t>这些</a:t>
            </a:r>
            <a:r>
              <a:rPr lang="zh-CN" altLang="en-US" sz="2800" dirty="0"/>
              <a:t>信息为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66" y="2060305"/>
            <a:ext cx="6580952" cy="26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76" y="1565067"/>
            <a:ext cx="6533333" cy="4952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600" y="4872861"/>
            <a:ext cx="590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</a:t>
            </a:r>
            <a:r>
              <a:rPr lang="zh-CN" altLang="en-US" sz="2800" dirty="0" smtClean="0"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dirty="0" smtClean="0">
                <a:solidFill>
                  <a:srgbClr val="00B050"/>
                </a:solidFill>
              </a:rPr>
              <a:t>8.83)</a:t>
            </a:r>
            <a:r>
              <a:rPr lang="zh-CN" altLang="en-US" sz="2800" dirty="0" smtClean="0">
                <a:solidFill>
                  <a:srgbClr val="00B050"/>
                </a:solidFill>
              </a:rPr>
              <a:t>和</a:t>
            </a:r>
            <a:r>
              <a:rPr lang="en-US" altLang="zh-CN" sz="2800" dirty="0" smtClean="0">
                <a:solidFill>
                  <a:srgbClr val="00B050"/>
                </a:solidFill>
              </a:rPr>
              <a:t>(8.85)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32" y="246649"/>
            <a:ext cx="7924800" cy="1143000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sz="4800" dirty="0" smtClean="0"/>
              <a:t>主要内容</a:t>
            </a:r>
            <a:endParaRPr lang="zh-CN" altLang="en-US" sz="6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165213" y="1726882"/>
            <a:ext cx="79248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Review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The sum-product algorithm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推导过程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举例分析</a:t>
            </a:r>
            <a:endParaRPr lang="zh-CN" altLang="en-US" sz="3200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604459"/>
            <a:ext cx="5428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信息流</a:t>
            </a:r>
            <a:r>
              <a:rPr lang="zh-CN" altLang="en-US" sz="3200" dirty="0"/>
              <a:t>的⽅向如图8.52所</a:t>
            </a:r>
            <a:r>
              <a:rPr lang="zh-CN" altLang="en-US" sz="3200" dirty="0" smtClean="0"/>
              <a:t>⽰：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8" y="1700808"/>
            <a:ext cx="8809524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0770" y="620688"/>
            <a:ext cx="7899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信息在两个方向传递都表示出了，我们</a:t>
            </a:r>
            <a:r>
              <a:rPr lang="zh-CN" altLang="en-US" sz="2400" dirty="0"/>
              <a:t>现在可以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p(x2)</a:t>
            </a:r>
          </a:p>
          <a:p>
            <a:r>
              <a:rPr lang="zh-CN" altLang="en-US" sz="2400" dirty="0" smtClean="0"/>
              <a:t>边缘</a:t>
            </a:r>
            <a:r>
              <a:rPr lang="zh-CN" altLang="en-US" sz="2400" dirty="0"/>
              <a:t>概率</a:t>
            </a:r>
            <a:r>
              <a:rPr lang="zh-CN" altLang="en-US" sz="2400" dirty="0" smtClean="0"/>
              <a:t>分布，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8" y="4657237"/>
            <a:ext cx="6323809" cy="14952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5183" y="4067564"/>
            <a:ext cx="36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(8.63)</a:t>
            </a:r>
            <a:r>
              <a:rPr lang="zh-CN" altLang="en-US" sz="2800" dirty="0" smtClean="0"/>
              <a:t>式子验证成立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1" y="1552068"/>
            <a:ext cx="771428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7707" y="1196752"/>
            <a:ext cx="742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以上都是假定</a:t>
            </a:r>
            <a:r>
              <a:rPr lang="zh-CN" altLang="en-US" sz="2800" dirty="0"/>
              <a:t>图中所有的变量都是隐含</a:t>
            </a:r>
            <a:r>
              <a:rPr lang="zh-CN" altLang="en-US" sz="2800" dirty="0" smtClean="0"/>
              <a:t>变量，也可推广到观测量。略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20888"/>
            <a:ext cx="8085714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35696" y="1844824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Thanks!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32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505200" y="119214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有向图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32517" y="203154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无向图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505200" y="319342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因子图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3206" y="4720791"/>
            <a:ext cx="6719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这三种图各有特点，适用于不同的场合，这三类图可以相互转化。这里转化方式略</a:t>
            </a:r>
            <a:endParaRPr lang="zh-CN" altLang="en-US" sz="2800" dirty="0"/>
          </a:p>
        </p:txBody>
      </p:sp>
      <p:sp>
        <p:nvSpPr>
          <p:cNvPr id="13" name="左大括号 12"/>
          <p:cNvSpPr/>
          <p:nvPr/>
        </p:nvSpPr>
        <p:spPr>
          <a:xfrm>
            <a:off x="2317087" y="1467401"/>
            <a:ext cx="1237456" cy="2039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92070" y="2156920"/>
            <a:ext cx="259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图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4657328" y="2842888"/>
            <a:ext cx="648072" cy="1328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5089" y="259108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变量节点</a:t>
            </a:r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308022" y="37128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因子节点</a:t>
            </a:r>
            <a:r>
              <a:rPr lang="en-US" altLang="zh-CN" sz="2800" dirty="0" smtClean="0"/>
              <a:t>f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8612" y="177826"/>
            <a:ext cx="273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B050"/>
                </a:solidFill>
              </a:rPr>
              <a:t>Review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8.4.4 the sum-product algorithm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1556792"/>
            <a:ext cx="7924800" cy="436091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在本节，我们</a:t>
            </a:r>
            <a:r>
              <a:rPr lang="zh-CN" altLang="en-US" sz="2800" dirty="0" smtClean="0">
                <a:solidFill>
                  <a:srgbClr val="FF0000"/>
                </a:solidFill>
              </a:rPr>
              <a:t>假设</a:t>
            </a:r>
            <a:r>
              <a:rPr lang="zh-CN" altLang="en-US" sz="2800" dirty="0" smtClean="0"/>
              <a:t>处理</a:t>
            </a:r>
            <a:r>
              <a:rPr lang="zh-CN" altLang="en-US" sz="2800" dirty="0"/>
              <a:t>的是离散</a:t>
            </a:r>
            <a:r>
              <a:rPr lang="zh-CN" altLang="en-US" sz="2800" dirty="0" smtClean="0"/>
              <a:t>变量。但可以推广到连续变量。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r>
              <a:rPr lang="en-US" altLang="zh-CN" sz="2800" dirty="0"/>
              <a:t> </a:t>
            </a:r>
            <a:r>
              <a:rPr lang="zh-CN" altLang="en-US" sz="2800" dirty="0" smtClean="0"/>
              <a:t>本节的目标</a:t>
            </a:r>
            <a:r>
              <a:rPr lang="zh-CN" altLang="en-US" sz="2800" dirty="0" smtClean="0">
                <a:solidFill>
                  <a:srgbClr val="FF0000"/>
                </a:solidFill>
              </a:rPr>
              <a:t>找到一个高效计算边缘概率</a:t>
            </a:r>
            <a:r>
              <a:rPr lang="en-US" altLang="zh-CN" sz="2800" dirty="0" smtClean="0">
                <a:solidFill>
                  <a:srgbClr val="FF0000"/>
                </a:solidFill>
              </a:rPr>
              <a:t>p(x)</a:t>
            </a:r>
            <a:r>
              <a:rPr lang="zh-CN" altLang="en-US" sz="2800" dirty="0" smtClean="0">
                <a:solidFill>
                  <a:srgbClr val="FF0000"/>
                </a:solidFill>
              </a:rPr>
              <a:t>的算法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37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-</a:t>
            </a:r>
            <a:r>
              <a:rPr lang="zh-CN" altLang="en-US" dirty="0"/>
              <a:t>积算法的推导和使⽤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71600" y="162880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假设</a:t>
            </a:r>
            <a:r>
              <a:rPr lang="en-US" altLang="zh-CN" sz="2400" dirty="0" smtClean="0">
                <a:solidFill>
                  <a:srgbClr val="FF0000"/>
                </a:solidFill>
              </a:rPr>
              <a:t>(1)</a:t>
            </a:r>
            <a:r>
              <a:rPr lang="zh-CN" altLang="en-US" sz="2400" dirty="0" smtClean="0"/>
              <a:t>原始</a:t>
            </a:r>
            <a:r>
              <a:rPr lang="zh-CN" altLang="en-US" sz="2400" dirty="0"/>
              <a:t>的图是⼀个⽆向树或者有向树或者多树，从⽽对应的因⼦图有⼀个</a:t>
            </a:r>
            <a:r>
              <a:rPr lang="zh-CN" altLang="en-US" sz="2400" dirty="0" smtClean="0"/>
              <a:t>树结构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故，我们</a:t>
            </a:r>
            <a:r>
              <a:rPr lang="zh-CN" altLang="en-US" sz="2400" dirty="0">
                <a:solidFill>
                  <a:srgbClr val="FF0000"/>
                </a:solidFill>
              </a:rPr>
              <a:t>首先将原始的图转化为因⼦图</a:t>
            </a:r>
            <a:r>
              <a:rPr lang="zh-CN" altLang="en-US" sz="2400" dirty="0"/>
              <a:t>，使得我们可以使⽤同样的框架处理有向模型和⽆向模型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103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1427126"/>
            <a:ext cx="7924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</a:t>
            </a:r>
            <a:r>
              <a:rPr lang="zh-CN" altLang="en-US" sz="2400" dirty="0" smtClean="0"/>
              <a:t>⾸先</a:t>
            </a:r>
            <a:r>
              <a:rPr lang="zh-CN" altLang="en-US" sz="2800" dirty="0"/>
              <a:t>，</a:t>
            </a:r>
            <a:r>
              <a:rPr lang="zh-CN" altLang="en-US" sz="2400" dirty="0" smtClean="0"/>
              <a:t>对于特定的变量结点 x ，</a:t>
            </a:r>
            <a:r>
              <a:rPr lang="zh-CN" altLang="en-US" sz="2400" dirty="0" smtClean="0">
                <a:solidFill>
                  <a:srgbClr val="FF0000"/>
                </a:solidFill>
              </a:rPr>
              <a:t>假设</a:t>
            </a:r>
            <a:r>
              <a:rPr lang="en-US" altLang="zh-CN" sz="2400" dirty="0" smtClean="0">
                <a:solidFill>
                  <a:srgbClr val="FF0000"/>
                </a:solidFill>
              </a:rPr>
              <a:t>(2)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的变量都是隐含变量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的边缘概率为：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97" y="2651898"/>
            <a:ext cx="5171429" cy="6761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1211" y="411488"/>
            <a:ext cx="337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求边缘概率</a:t>
            </a:r>
            <a:r>
              <a:rPr lang="en-US" altLang="zh-CN" sz="3200" dirty="0" smtClean="0"/>
              <a:t>p(x)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381116" y="3541422"/>
            <a:ext cx="569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其中 </a:t>
            </a:r>
            <a:r>
              <a:rPr lang="zh-CN" altLang="en-US" sz="2400" b="1" dirty="0"/>
              <a:t>x </a:t>
            </a:r>
            <a:r>
              <a:rPr lang="zh-CN" altLang="en-US" sz="2400" dirty="0"/>
              <a:t>\ x 表⽰变量 </a:t>
            </a:r>
            <a:r>
              <a:rPr lang="zh-CN" altLang="en-US" sz="2400" b="1" dirty="0"/>
              <a:t>x </a:t>
            </a:r>
            <a:r>
              <a:rPr lang="zh-CN" altLang="en-US" sz="2400" dirty="0"/>
              <a:t>的集合去掉变量 x 。</a:t>
            </a:r>
          </a:p>
        </p:txBody>
      </p:sp>
    </p:spTree>
    <p:extLst>
      <p:ext uri="{BB962C8B-B14F-4D97-AF65-F5344CB8AC3E}">
        <p14:creationId xmlns:p14="http://schemas.microsoft.com/office/powerpoint/2010/main" val="34428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97" y="2420888"/>
            <a:ext cx="6227403" cy="3240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0669" y="977163"/>
            <a:ext cx="7923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考虑图</a:t>
            </a:r>
            <a:r>
              <a:rPr lang="en-US" altLang="zh-CN" sz="2400" dirty="0"/>
              <a:t>8.46</a:t>
            </a:r>
            <a:r>
              <a:rPr lang="zh-CN" altLang="en-US" sz="2400" dirty="0"/>
              <a:t>给出的</a:t>
            </a:r>
            <a:r>
              <a:rPr lang="zh-CN" altLang="en-US" sz="2400" dirty="0" smtClean="0"/>
              <a:t>图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运用转化思想，将</a:t>
            </a:r>
            <a:r>
              <a:rPr lang="zh-CN" altLang="en-US" sz="2400" dirty="0"/>
              <a:t>联合概率分布中的因⼦划分为若⼲组，每组对应于变量结点 x 的相邻结点组成</a:t>
            </a:r>
            <a:r>
              <a:rPr lang="zh-CN" altLang="en-US" sz="2400" dirty="0" smtClean="0"/>
              <a:t>的因</a:t>
            </a:r>
            <a:r>
              <a:rPr lang="zh-CN" altLang="en-US" sz="2400" dirty="0"/>
              <a:t>⼦结点集合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99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8316" y="3257550"/>
            <a:ext cx="8066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ne (x) </a:t>
            </a:r>
            <a:r>
              <a:rPr lang="zh-CN" altLang="en-US" sz="2400" dirty="0"/>
              <a:t>表⽰与 </a:t>
            </a:r>
            <a:r>
              <a:rPr lang="en-US" altLang="zh-CN" sz="2400" dirty="0"/>
              <a:t>x </a:t>
            </a:r>
            <a:r>
              <a:rPr lang="zh-CN" altLang="en-US" sz="2400" dirty="0"/>
              <a:t>相邻的因⼦结点的集合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表⽰⼦树中通过因⼦结点 </a:t>
            </a:r>
            <a:r>
              <a:rPr lang="en-US" altLang="zh-CN" sz="2400" dirty="0"/>
              <a:t>f s </a:t>
            </a:r>
            <a:r>
              <a:rPr lang="zh-CN" altLang="en-US" sz="2400" dirty="0"/>
              <a:t>与变量结点 </a:t>
            </a:r>
            <a:r>
              <a:rPr lang="en-US" altLang="zh-CN" sz="2400" dirty="0"/>
              <a:t>x </a:t>
            </a:r>
            <a:r>
              <a:rPr lang="zh-CN" altLang="en-US" sz="2400" dirty="0"/>
              <a:t>相连的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变量的集合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Fs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x,Xs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表⽰分组中</a:t>
            </a:r>
            <a:r>
              <a:rPr lang="zh-CN" altLang="en-US" sz="2400" dirty="0">
                <a:solidFill>
                  <a:srgbClr val="FF0000"/>
                </a:solidFill>
              </a:rPr>
              <a:t>与因⼦ </a:t>
            </a:r>
            <a:r>
              <a:rPr lang="en-US" altLang="zh-CN" sz="2400" dirty="0" smtClean="0">
                <a:solidFill>
                  <a:srgbClr val="FF0000"/>
                </a:solidFill>
              </a:rPr>
              <a:t>fs </a:t>
            </a:r>
            <a:r>
              <a:rPr lang="zh-CN" altLang="en-US" sz="2400" dirty="0">
                <a:solidFill>
                  <a:srgbClr val="FF0000"/>
                </a:solidFill>
              </a:rPr>
              <a:t>相关联的所有因</a:t>
            </a:r>
            <a:r>
              <a:rPr lang="zh-CN" altLang="en-US" sz="2400" dirty="0" smtClean="0">
                <a:solidFill>
                  <a:srgbClr val="FF0000"/>
                </a:solidFill>
              </a:rPr>
              <a:t>⼦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乘积。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1331965"/>
            <a:ext cx="6341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故，联合概率分布</a:t>
            </a:r>
            <a:r>
              <a:rPr lang="en-US" altLang="zh-CN" sz="2400" dirty="0" smtClean="0">
                <a:latin typeface="+mn-ea"/>
              </a:rPr>
              <a:t>p(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可以</a:t>
            </a:r>
            <a:r>
              <a:rPr lang="zh-CN" altLang="en-US" sz="2400" dirty="0">
                <a:latin typeface="+mn-ea"/>
              </a:rPr>
              <a:t>写成乘积的</a:t>
            </a:r>
            <a:r>
              <a:rPr lang="zh-CN" altLang="en-US" sz="2400" dirty="0" smtClean="0">
                <a:latin typeface="+mn-ea"/>
              </a:rPr>
              <a:t>形式：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92" y="2182733"/>
            <a:ext cx="5761905" cy="6857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7828" y="4985480"/>
            <a:ext cx="634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类比多项式中的因式分解的各项来进行理解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9" y="2990320"/>
            <a:ext cx="8857143" cy="12095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60273" y="4442811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可以被看做从</a:t>
            </a:r>
            <a:r>
              <a:rPr lang="zh-CN" altLang="en-US" sz="2400" dirty="0" smtClean="0">
                <a:solidFill>
                  <a:srgbClr val="FF0000"/>
                </a:solidFill>
              </a:rPr>
              <a:t>因⼦结点 fs 到变量结点 x 的信息，</a:t>
            </a:r>
            <a:r>
              <a:rPr lang="zh-CN" altLang="en-US" sz="2400" dirty="0" smtClean="0"/>
              <a:t>需要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9" y="1061450"/>
            <a:ext cx="8628571" cy="1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07" y="4502216"/>
            <a:ext cx="971429" cy="34285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2283" y="4889621"/>
            <a:ext cx="8227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求解的边缘概率分布 p(x) 等于所有到达结点 x 的</a:t>
            </a:r>
            <a:r>
              <a:rPr lang="zh-CN" altLang="en-US" sz="2400" dirty="0" smtClean="0">
                <a:solidFill>
                  <a:srgbClr val="00B050"/>
                </a:solidFill>
              </a:rPr>
              <a:t>输⼊信息</a:t>
            </a:r>
            <a:r>
              <a:rPr lang="zh-CN" altLang="en-US" sz="2400" dirty="0" smtClean="0"/>
              <a:t>的乘积。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4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895</Words>
  <Application>Microsoft Office PowerPoint</Application>
  <PresentationFormat>全屏显示(4:3)</PresentationFormat>
  <Paragraphs>105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黑体</vt:lpstr>
      <vt:lpstr>宋体</vt:lpstr>
      <vt:lpstr>Arial</vt:lpstr>
      <vt:lpstr>Calibri</vt:lpstr>
      <vt:lpstr>Cambria</vt:lpstr>
      <vt:lpstr>Wingdings</vt:lpstr>
      <vt:lpstr>极目远眺</vt:lpstr>
      <vt:lpstr>PowerPoint 演示文稿</vt:lpstr>
      <vt:lpstr>   主要内容</vt:lpstr>
      <vt:lpstr>PowerPoint 演示文稿</vt:lpstr>
      <vt:lpstr>8.4.4 the sum-product algorithm</vt:lpstr>
      <vt:lpstr>和-积算法的推导和使⽤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2、举例分析：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135</cp:revision>
  <dcterms:created xsi:type="dcterms:W3CDTF">2015-07-08T00:35:10Z</dcterms:created>
  <dcterms:modified xsi:type="dcterms:W3CDTF">2016-12-22T16:46:53Z</dcterms:modified>
</cp:coreProperties>
</file>