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58" r:id="rId4"/>
    <p:sldId id="259" r:id="rId5"/>
    <p:sldId id="268" r:id="rId6"/>
    <p:sldId id="262" r:id="rId7"/>
    <p:sldId id="272" r:id="rId8"/>
    <p:sldId id="269" r:id="rId9"/>
    <p:sldId id="270" r:id="rId10"/>
    <p:sldId id="271" r:id="rId11"/>
    <p:sldId id="265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5"/>
    <p:restoredTop sz="96197"/>
  </p:normalViewPr>
  <p:slideViewPr>
    <p:cSldViewPr snapToGrid="0" showGuides="1">
      <p:cViewPr>
        <p:scale>
          <a:sx n="120" d="100"/>
          <a:sy n="120" d="100"/>
        </p:scale>
        <p:origin x="144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40A4-30D4-9ED4-5FC5-80FA04B35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01E4D-E06D-F5D9-E827-BD0410F60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22D69-5D48-FEDD-1057-C07DE77A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2E79-7246-2D45-A66C-D4347AAD4E21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14243-59C9-C5C9-2D37-57E63985D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D0B35-BC2E-1EF7-189E-73849AAB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E5A7-934C-FE4E-9463-813D3FEF6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8498A-1133-AB31-171D-922C7851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45B1C-92F1-836E-E9D7-081C3FD9E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CE92F-1AB1-21D3-5973-55188786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2E79-7246-2D45-A66C-D4347AAD4E21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7058D-B9EC-6A5C-4B0D-742A20A27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9DF7C-15F8-27B1-763E-1F6325A4E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E5A7-934C-FE4E-9463-813D3FEF6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5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72D490-7BDD-F61C-3838-8D151DAE2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698F8-7582-7EBA-ACF7-D6066FA9D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E8A48-5307-B257-C465-D7BB2A2F0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2E79-7246-2D45-A66C-D4347AAD4E21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6E960-175E-4DD6-5076-80A9C23B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BF99E-C840-92A9-C95C-A8409CC8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E5A7-934C-FE4E-9463-813D3FEF6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1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16D64-0168-6B08-67B5-77ED58ED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8F42A-CA00-A53A-FAAF-254CCE9D2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6709D-6879-50A8-61AD-CB40C74D7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2E79-7246-2D45-A66C-D4347AAD4E21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4D7C5-82C6-CB8C-BF66-9D3C7AE2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75B4-D659-43D2-3B6A-6F328BDD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E5A7-934C-FE4E-9463-813D3FEF6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2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8F7D-8D59-F56E-EE62-1243D75F0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31CB9-1ADD-B361-584F-3FA72F910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AB683-1F11-EA94-E6D4-C0CC003DA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2E79-7246-2D45-A66C-D4347AAD4E21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83710-018F-A019-E868-CBFA848F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3179F-3BDF-3A5C-183C-D4B32517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E5A7-934C-FE4E-9463-813D3FEF6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2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24A1-A478-1DAD-69E2-16705DCC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993FC-D06B-0FEC-3DAB-6E3FAB628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AC889-D36A-D927-3EE4-7082C11B8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B8C82-2F1C-25C7-3371-06FF80D1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2E79-7246-2D45-A66C-D4347AAD4E21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C445E-7860-D50F-E0E7-653361DEE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0CA2F-C6D0-1631-45C0-C2E4CC57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E5A7-934C-FE4E-9463-813D3FEF6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8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5351-54BD-8271-0DDA-2432E1CD5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CAED5-6584-27D2-B32A-16AA0913F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006C4-E0B5-828F-4DAF-B9332D84F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1D862-365F-3DA1-80BF-D8C9A36C0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657244-110A-9C56-D5D0-FE9421864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B95E4E-468C-8BA1-2E77-7819E2F5F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2E79-7246-2D45-A66C-D4347AAD4E21}" type="datetimeFigureOut">
              <a:rPr lang="en-US" smtClean="0"/>
              <a:t>6/6/23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1ED22-988F-DAFB-6CAF-689208F79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11D1F-1107-F06E-8AA3-3F86A86D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E5A7-934C-FE4E-9463-813D3FEF6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18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AEB65-1A31-9670-F01A-8C9179490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A6337E-C0C7-983B-2B2F-ED79D0C7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2E79-7246-2D45-A66C-D4347AAD4E21}" type="datetimeFigureOut">
              <a:rPr lang="en-US" smtClean="0"/>
              <a:t>6/6/23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47A57-D6BE-B6E0-B583-A32896A1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2B970-C2EB-2346-8D18-B2D220F4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E5A7-934C-FE4E-9463-813D3FEF6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3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320ABD-B144-2AF9-EE1C-5896EB2DE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2E79-7246-2D45-A66C-D4347AAD4E21}" type="datetimeFigureOut">
              <a:rPr lang="en-US" smtClean="0"/>
              <a:t>6/6/23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414705-ED46-236C-D539-48C0CB52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9930B-C3C4-B85B-8B55-860AD58B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E5A7-934C-FE4E-9463-813D3FEF6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1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C7F0-7B4B-3202-8741-64025AD09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9B924-F6F4-9706-92C7-5B6F888D5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285A4-EB24-B18B-D4C8-2C1688CAC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CD898-35DA-D7A3-4B22-AB0A49DD4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2E79-7246-2D45-A66C-D4347AAD4E21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CCB6F-D124-0F84-326A-7CAE2707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831BC-2126-97AA-4144-645F93467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E5A7-934C-FE4E-9463-813D3FEF6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9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FE7E-BE82-0648-E36F-4B2B31859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B2AE8F-523F-869E-FF63-81A5AF1BA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5196C-B3FE-81D8-C782-19DACD6F3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46B75-8E64-F944-5ED4-39B214A0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2E79-7246-2D45-A66C-D4347AAD4E21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442A0-6708-2243-1F96-D261B22C7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D7631-9D3E-2878-4C35-EED0029D8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E5A7-934C-FE4E-9463-813D3FEF6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0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99C988-BE52-E889-80F7-69750CC50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E8D7B-31FD-F023-9E95-A8703858F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337A0-00F9-D073-DF74-F9F954F25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02E79-7246-2D45-A66C-D4347AAD4E21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709AE-DBE5-EDA6-363E-AC8A762E7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97016-906E-0BFD-C0F1-32ECE98F90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CE5A7-934C-FE4E-9463-813D3FEF6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atalog.coriell.org/0/Sections/Search/Sample_Detail.aspx?Ref=AG2183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6AB9-9753-CDFE-C8FE-7BE227D85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1:1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B9330-B26F-B2B5-5A16-0C25F0D4F0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Jun 6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3162979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00F09-A395-0459-97B3-E67C99780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Hyper_methylated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0A959-6DB3-DDC5-A22F-247D57A29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A5EAFF-2366-F5EB-45FA-66E9EDF8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839" y="171450"/>
            <a:ext cx="65405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16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6CDA1-BA1B-53BB-7544-D6DDE5A76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6B8FF-2151-C554-9A94-56D5E9DFA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806" y="6415791"/>
            <a:ext cx="9315138" cy="4558024"/>
          </a:xfrm>
        </p:spPr>
        <p:txBody>
          <a:bodyPr>
            <a:normAutofit/>
          </a:bodyPr>
          <a:lstStyle/>
          <a:p>
            <a:r>
              <a:rPr lang="en-US" sz="2000" dirty="0"/>
              <a:t>https://</a:t>
            </a:r>
            <a:r>
              <a:rPr lang="en-US" sz="2000" dirty="0" err="1"/>
              <a:t>vanandelinstitute.sharepoint.com</a:t>
            </a:r>
            <a:r>
              <a:rPr lang="en-US" sz="2000" dirty="0"/>
              <a:t>/sites/genomics/</a:t>
            </a:r>
            <a:r>
              <a:rPr lang="en-US" sz="2000" dirty="0" err="1"/>
              <a:t>SitePages</a:t>
            </a:r>
            <a:r>
              <a:rPr lang="en-US" sz="2000" dirty="0"/>
              <a:t>/</a:t>
            </a:r>
            <a:r>
              <a:rPr lang="en-US" sz="2000" dirty="0" err="1"/>
              <a:t>Rates.aspx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9DD21-717B-5232-C9AA-14F22DA47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7258"/>
            <a:ext cx="6214673" cy="39812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517FEC-63CA-A7FF-B91E-27AAE797E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62019"/>
            <a:ext cx="5476407" cy="38275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88A788-B6E7-E674-4250-38057E550AD8}"/>
              </a:ext>
            </a:extLst>
          </p:cNvPr>
          <p:cNvSpPr/>
          <p:nvPr/>
        </p:nvSpPr>
        <p:spPr>
          <a:xfrm>
            <a:off x="152400" y="3516086"/>
            <a:ext cx="5845628" cy="468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712EA5-8BD4-0B2C-03EF-DD61C93843A1}"/>
              </a:ext>
            </a:extLst>
          </p:cNvPr>
          <p:cNvSpPr txBox="1"/>
          <p:nvPr/>
        </p:nvSpPr>
        <p:spPr>
          <a:xfrm>
            <a:off x="4275365" y="626906"/>
            <a:ext cx="63300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S1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flowcell</a:t>
            </a: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 1.6 billion sequences/run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S2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flowcell</a:t>
            </a: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: 3 billion sequences/run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S4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flowcell</a:t>
            </a: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: 10 billion sequences/run</a:t>
            </a:r>
          </a:p>
        </p:txBody>
      </p:sp>
    </p:spTree>
    <p:extLst>
      <p:ext uri="{BB962C8B-B14F-4D97-AF65-F5344CB8AC3E}">
        <p14:creationId xmlns:p14="http://schemas.microsoft.com/office/powerpoint/2010/main" val="777041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5DD7E-B135-20B0-3E1F-62637953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</a:t>
            </a:r>
            <a:r>
              <a:rPr lang="en-US" dirty="0" err="1"/>
              <a:t>QnA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6804F-2A7F-BB82-D5F1-41D9AC1FB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Cost : gDNA vs. DNA library submission?</a:t>
            </a:r>
          </a:p>
          <a:p>
            <a:pPr lvl="1"/>
            <a:r>
              <a:rPr lang="en-US" dirty="0"/>
              <a:t>gDNA library submission may be better b/c our WGBS is homebrew</a:t>
            </a:r>
          </a:p>
          <a:p>
            <a:r>
              <a:rPr lang="en-US" dirty="0"/>
              <a:t>WGS vs. WGBS vs WGMS (TET enzyme version) </a:t>
            </a:r>
          </a:p>
          <a:p>
            <a:pPr lvl="1"/>
            <a:r>
              <a:rPr lang="en-US" dirty="0" err="1"/>
              <a:t>BisCUIT</a:t>
            </a:r>
            <a:r>
              <a:rPr lang="en-US" dirty="0"/>
              <a:t> (can detect mutations from WGBS) </a:t>
            </a:r>
          </a:p>
          <a:p>
            <a:pPr lvl="1"/>
            <a:r>
              <a:rPr lang="en-US" dirty="0"/>
              <a:t>reference genome not needed.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considering this is an epigenetic phenotype, we would WANT the WGMS or WGBS. (only $40 more per sample prep)  </a:t>
            </a:r>
          </a:p>
          <a:p>
            <a:r>
              <a:rPr lang="en-US" dirty="0"/>
              <a:t>Viability</a:t>
            </a:r>
          </a:p>
          <a:p>
            <a:pPr lvl="1"/>
            <a:r>
              <a:rPr lang="en-US" dirty="0"/>
              <a:t>(but 200 ng optimal, 10 ng minimal) </a:t>
            </a:r>
          </a:p>
          <a:p>
            <a:r>
              <a:rPr lang="en-US" dirty="0" err="1"/>
              <a:t>ChIP</a:t>
            </a:r>
            <a:r>
              <a:rPr lang="en-US" dirty="0"/>
              <a:t>-seq? (bivalency; H3K27me3, H3K4me3) </a:t>
            </a:r>
          </a:p>
          <a:p>
            <a:pPr lvl="1"/>
            <a:r>
              <a:rPr lang="en-US" dirty="0"/>
              <a:t>relatively broad peaks and it will be cheaper b/c the readers are shorter. </a:t>
            </a:r>
          </a:p>
          <a:p>
            <a:r>
              <a:rPr lang="en-US" dirty="0"/>
              <a:t>how deep? 80x? 30x? </a:t>
            </a:r>
          </a:p>
          <a:p>
            <a:pPr lvl="1"/>
            <a:r>
              <a:rPr lang="en-US" dirty="0"/>
              <a:t>30X is deep enough for mutation detection;</a:t>
            </a:r>
          </a:p>
          <a:p>
            <a:r>
              <a:rPr lang="en-US" dirty="0"/>
              <a:t>how many time points? </a:t>
            </a:r>
          </a:p>
          <a:p>
            <a:pPr lvl="1"/>
            <a:r>
              <a:rPr lang="en-US" dirty="0"/>
              <a:t>3 time points. (= 3 samples) no replicates or experimental </a:t>
            </a:r>
            <a:r>
              <a:rPr lang="en-US" dirty="0" err="1"/>
              <a:t>ctrls</a:t>
            </a:r>
            <a:r>
              <a:rPr lang="en-US" dirty="0"/>
              <a:t> needed. </a:t>
            </a:r>
          </a:p>
          <a:p>
            <a:r>
              <a:rPr lang="en-US" dirty="0"/>
              <a:t>Timeline</a:t>
            </a:r>
          </a:p>
          <a:p>
            <a:pPr lvl="1"/>
            <a:r>
              <a:rPr lang="en-US" dirty="0"/>
              <a:t>1 mo. total.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AE6301-ABD2-BC5A-ACB0-23DD3012D476}"/>
              </a:ext>
            </a:extLst>
          </p:cNvPr>
          <p:cNvSpPr txBox="1"/>
          <p:nvPr/>
        </p:nvSpPr>
        <p:spPr>
          <a:xfrm>
            <a:off x="7500257" y="402771"/>
            <a:ext cx="32542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Novaseq</a:t>
            </a:r>
            <a:r>
              <a:rPr lang="en-US" dirty="0"/>
              <a:t> 10 </a:t>
            </a:r>
          </a:p>
          <a:p>
            <a:r>
              <a:rPr lang="en-US" dirty="0"/>
              <a:t>Fulgent / </a:t>
            </a:r>
            <a:r>
              <a:rPr lang="en-US" dirty="0" err="1"/>
              <a:t>Novagene</a:t>
            </a:r>
            <a:r>
              <a:rPr lang="en-US" dirty="0"/>
              <a:t>. </a:t>
            </a:r>
          </a:p>
          <a:p>
            <a:r>
              <a:rPr lang="en-US" dirty="0"/>
              <a:t>Emily. </a:t>
            </a:r>
          </a:p>
          <a:p>
            <a:r>
              <a:rPr lang="en-US" dirty="0"/>
              <a:t>but WASHU doesn’t do bisulfite. </a:t>
            </a:r>
          </a:p>
          <a:p>
            <a:r>
              <a:rPr lang="en-US" dirty="0"/>
              <a:t>4 time points; </a:t>
            </a:r>
          </a:p>
        </p:txBody>
      </p:sp>
    </p:spTree>
    <p:extLst>
      <p:ext uri="{BB962C8B-B14F-4D97-AF65-F5344CB8AC3E}">
        <p14:creationId xmlns:p14="http://schemas.microsoft.com/office/powerpoint/2010/main" val="165565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4C91-BB01-E726-0F15-ED06753B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A5CA9-B4F6-DE7E-1DE9-9A5A54385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Supply Room Center (+ access)</a:t>
            </a:r>
          </a:p>
          <a:p>
            <a:pPr lvl="1"/>
            <a:r>
              <a:rPr lang="en-US" dirty="0"/>
              <a:t>workday requisitions</a:t>
            </a:r>
          </a:p>
          <a:p>
            <a:r>
              <a:rPr lang="en-US" dirty="0" err="1"/>
              <a:t>Tick@lab</a:t>
            </a:r>
            <a:endParaRPr lang="en-US" dirty="0"/>
          </a:p>
          <a:p>
            <a:r>
              <a:rPr lang="en-US" dirty="0"/>
              <a:t>Dropbox setup </a:t>
            </a:r>
          </a:p>
          <a:p>
            <a:r>
              <a:rPr lang="en-US" dirty="0"/>
              <a:t>CH1 level mouse training (+ access)</a:t>
            </a:r>
          </a:p>
          <a:p>
            <a:pPr lvl="1"/>
            <a:r>
              <a:rPr lang="en-US" dirty="0"/>
              <a:t>handling, necropsy</a:t>
            </a:r>
          </a:p>
          <a:p>
            <a:r>
              <a:rPr lang="en-US" strike="sngStrike" dirty="0"/>
              <a:t>HPC setup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11BCC2-F95F-763C-E24D-21E64E8DB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56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A1C5-10E2-F99C-1C6E-13C866DC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2742" y="500743"/>
            <a:ext cx="6281057" cy="1189945"/>
          </a:xfrm>
        </p:spPr>
        <p:txBody>
          <a:bodyPr/>
          <a:lstStyle/>
          <a:p>
            <a:r>
              <a:rPr lang="en-US" dirty="0"/>
              <a:t>the ‘flip’ in AG21839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711DE-2227-60FE-C898-290B625ED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742" y="1785257"/>
            <a:ext cx="6281057" cy="4391706"/>
          </a:xfrm>
        </p:spPr>
        <p:txBody>
          <a:bodyPr/>
          <a:lstStyle/>
          <a:p>
            <a:r>
              <a:rPr lang="en-US" dirty="0"/>
              <a:t>a drastic hypermethylation in PCGT</a:t>
            </a:r>
          </a:p>
          <a:p>
            <a:r>
              <a:rPr lang="en-US" dirty="0" err="1"/>
              <a:t>Polycomb</a:t>
            </a:r>
            <a:r>
              <a:rPr lang="en-US" dirty="0"/>
              <a:t> Targets are “poised” (bivalent)</a:t>
            </a:r>
          </a:p>
          <a:p>
            <a:pPr lvl="1"/>
            <a:r>
              <a:rPr lang="en-US" dirty="0"/>
              <a:t>H3K4me3 + H3K27me3</a:t>
            </a:r>
          </a:p>
          <a:p>
            <a:pPr lvl="1"/>
            <a:r>
              <a:rPr lang="en-US" dirty="0"/>
              <a:t>Mostly comprised of CpG islands </a:t>
            </a:r>
          </a:p>
        </p:txBody>
      </p:sp>
      <p:pic>
        <p:nvPicPr>
          <p:cNvPr id="2050" name="Picture 2" descr="AG2f839 &#10;Neonatal &#10;Fibroblasts &#10;AG2f859 AG16146 &#10;Neonatal Adult &#10;Fibroblasts &#10;AG06S61 &#10;Fibroblasts &#10;0 &#10;Line &#10;82 &#10;HGpS &#10;AG06561 &#10;AG06561 &#10;AG10677 AG11498 AG115f3 &#10;HGPS HGPS &#10;HGPS &#10;Enrnortalized 1 &#10;Immortalized 2 Fibroblasts Fibroblasts FibroNasts &#10;1.0 &#10;0.5 &#10;0.0 &#10;population &#10;Doublings &#10;(PDL) &#10;(10.01 &#10;@701 &#10;80 &#10;10.1201 &#10;M 30.'401 &#10;160 &#10;Population &#10;Transition &#10;DNA &#10;Methylation &#10;Fractional mc &#10;(Beta Value) &#10;Population Transitions &#10;Figure 5. Preliminary Results - Polycomb Targets and Senescence Biomarkers. We analyzed 163 serially cultured samples obtained from &#10;serially cultured fibroblasts from healthy and HGPS donors. We included replicate cultures of TERT-immortalized fibroblasts from healthy donors to &#10;illustrate the variation in timing of DNA methylation changes. The heatmap shows DNA methylation data for 2,993 CpG sites with chromatin marks &#10;in fibroblasts as indicated on the left. Arrows indicate shifts in DNA methylation patterns, which we hypothesize to represent transitions in dominant &#10;cell populations. ">
            <a:extLst>
              <a:ext uri="{FF2B5EF4-FFF2-40B4-BE49-F238E27FC236}">
                <a16:creationId xmlns:a16="http://schemas.microsoft.com/office/drawing/2014/main" id="{9FD762CB-D207-F866-D0E5-610D6F141E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" r="61949" b="14762"/>
          <a:stretch/>
        </p:blipFill>
        <p:spPr bwMode="auto">
          <a:xfrm>
            <a:off x="228601" y="0"/>
            <a:ext cx="4484914" cy="667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81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A6AB9-E38F-4E99-5884-00BF6BCF3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AG21839; male fibroblast (foreskin)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02CDB-56A1-1280-0A43-1912ECD8D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5720" y="1531345"/>
            <a:ext cx="6035407" cy="4568500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https://catalog.coriell.org/0/Sections/Search/Sample_Detail.aspx?Ref=AG21839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SNP profile changes???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095F4D-A63B-AA0C-38DC-4B22EBFC3A95}"/>
              </a:ext>
            </a:extLst>
          </p:cNvPr>
          <p:cNvGraphicFramePr>
            <a:graphicFrameLocks noGrp="1"/>
          </p:cNvGraphicFramePr>
          <p:nvPr/>
        </p:nvGraphicFramePr>
        <p:xfrm>
          <a:off x="528036" y="1535578"/>
          <a:ext cx="4929999" cy="4919463"/>
        </p:xfrm>
        <a:graphic>
          <a:graphicData uri="http://schemas.openxmlformats.org/drawingml/2006/table">
            <a:tbl>
              <a:tblPr/>
              <a:tblGrid>
                <a:gridCol w="986000">
                  <a:extLst>
                    <a:ext uri="{9D8B030D-6E8A-4147-A177-3AD203B41FA5}">
                      <a16:colId xmlns:a16="http://schemas.microsoft.com/office/drawing/2014/main" val="4258183731"/>
                    </a:ext>
                  </a:extLst>
                </a:gridCol>
                <a:gridCol w="3943999">
                  <a:extLst>
                    <a:ext uri="{9D8B030D-6E8A-4147-A177-3AD203B41FA5}">
                      <a16:colId xmlns:a16="http://schemas.microsoft.com/office/drawing/2014/main" val="1131373019"/>
                    </a:ext>
                  </a:extLst>
                </a:gridCol>
              </a:tblGrid>
              <a:tr h="268364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1">
                          <a:solidFill>
                            <a:srgbClr val="333333"/>
                          </a:solidFill>
                          <a:effectLst/>
                        </a:rPr>
                        <a:t>Repository</a:t>
                      </a:r>
                      <a:endParaRPr lang="en-US" sz="11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47922" marR="47922" marT="47922" marB="479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</a:rPr>
                        <a:t>NIA Aging Cell Culture Repository</a:t>
                      </a:r>
                    </a:p>
                  </a:txBody>
                  <a:tcPr marL="47922" marR="47922" marT="47922" marB="479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092325"/>
                  </a:ext>
                </a:extLst>
              </a:tr>
              <a:tr h="836495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1">
                          <a:solidFill>
                            <a:srgbClr val="333333"/>
                          </a:solidFill>
                          <a:effectLst/>
                        </a:rPr>
                        <a:t>Subcollection</a:t>
                      </a:r>
                      <a:endParaRPr lang="en-US" sz="11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47922" marR="47922" marT="47922" marB="479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</a:rPr>
                        <a:t>Apparently Healthy Collection</a:t>
                      </a:r>
                    </a:p>
                  </a:txBody>
                  <a:tcPr marL="47922" marR="47922" marT="47922" marB="479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702635"/>
                  </a:ext>
                </a:extLst>
              </a:tr>
              <a:tr h="268364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1">
                          <a:solidFill>
                            <a:srgbClr val="333333"/>
                          </a:solidFill>
                          <a:effectLst/>
                        </a:rPr>
                        <a:t>Biopsy Source</a:t>
                      </a:r>
                      <a:endParaRPr lang="en-US" sz="11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47922" marR="47922" marT="47922" marB="479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</a:rPr>
                        <a:t>Foreskin</a:t>
                      </a:r>
                    </a:p>
                  </a:txBody>
                  <a:tcPr marL="47922" marR="47922" marT="47922" marB="479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257"/>
                  </a:ext>
                </a:extLst>
              </a:tr>
              <a:tr h="268364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1">
                          <a:solidFill>
                            <a:srgbClr val="333333"/>
                          </a:solidFill>
                          <a:effectLst/>
                        </a:rPr>
                        <a:t>Cell Type</a:t>
                      </a:r>
                      <a:endParaRPr lang="en-US" sz="11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47922" marR="47922" marT="47922" marB="479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</a:rPr>
                        <a:t>Fibroblast</a:t>
                      </a:r>
                    </a:p>
                  </a:txBody>
                  <a:tcPr marL="47922" marR="47922" marT="47922" marB="479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718260"/>
                  </a:ext>
                </a:extLst>
              </a:tr>
              <a:tr h="268364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1">
                          <a:solidFill>
                            <a:srgbClr val="333333"/>
                          </a:solidFill>
                          <a:effectLst/>
                        </a:rPr>
                        <a:t>Tissue Type</a:t>
                      </a:r>
                      <a:endParaRPr lang="en-US" sz="11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47922" marR="47922" marT="47922" marB="479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</a:rPr>
                        <a:t>Skin</a:t>
                      </a:r>
                    </a:p>
                  </a:txBody>
                  <a:tcPr marL="47922" marR="47922" marT="47922" marB="479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652040"/>
                  </a:ext>
                </a:extLst>
              </a:tr>
              <a:tr h="268364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1">
                          <a:solidFill>
                            <a:srgbClr val="333333"/>
                          </a:solidFill>
                          <a:effectLst/>
                        </a:rPr>
                        <a:t>Transformant</a:t>
                      </a:r>
                      <a:endParaRPr lang="en-US" sz="11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47922" marR="47922" marT="47922" marB="479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</a:rPr>
                        <a:t>Untransformed</a:t>
                      </a:r>
                    </a:p>
                  </a:txBody>
                  <a:tcPr marL="47922" marR="47922" marT="47922" marB="479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941145"/>
                  </a:ext>
                </a:extLst>
              </a:tr>
              <a:tr h="440884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1">
                          <a:solidFill>
                            <a:srgbClr val="333333"/>
                          </a:solidFill>
                          <a:effectLst/>
                        </a:rPr>
                        <a:t>Family Member</a:t>
                      </a:r>
                      <a:endParaRPr lang="en-US" sz="11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47922" marR="47922" marT="47922" marB="479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</a:rPr>
                        <a:t>1</a:t>
                      </a:r>
                    </a:p>
                  </a:txBody>
                  <a:tcPr marL="47922" marR="47922" marT="47922" marB="479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534781"/>
                  </a:ext>
                </a:extLst>
              </a:tr>
              <a:tr h="440884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1">
                          <a:solidFill>
                            <a:srgbClr val="333333"/>
                          </a:solidFill>
                          <a:effectLst/>
                        </a:rPr>
                        <a:t>Relation to Proband</a:t>
                      </a:r>
                      <a:endParaRPr lang="en-US" sz="11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47922" marR="47922" marT="47922" marB="479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</a:rPr>
                        <a:t>proband</a:t>
                      </a:r>
                    </a:p>
                  </a:txBody>
                  <a:tcPr marL="47922" marR="47922" marT="47922" marB="479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47299"/>
                  </a:ext>
                </a:extLst>
              </a:tr>
              <a:tr h="268364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1">
                          <a:solidFill>
                            <a:srgbClr val="333333"/>
                          </a:solidFill>
                          <a:effectLst/>
                        </a:rPr>
                        <a:t>Confirmation</a:t>
                      </a:r>
                      <a:endParaRPr lang="en-US" sz="11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47922" marR="47922" marT="47922" marB="479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</a:rPr>
                        <a:t>Clinical summary/Case history</a:t>
                      </a:r>
                    </a:p>
                  </a:txBody>
                  <a:tcPr marL="47922" marR="47922" marT="47922" marB="479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542579"/>
                  </a:ext>
                </a:extLst>
              </a:tr>
              <a:tr h="268364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1">
                          <a:solidFill>
                            <a:srgbClr val="333333"/>
                          </a:solidFill>
                          <a:effectLst/>
                        </a:rPr>
                        <a:t>ISCN</a:t>
                      </a:r>
                      <a:endParaRPr lang="en-US" sz="11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47922" marR="47922" marT="47922" marB="479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</a:rPr>
                        <a:t>46,XY</a:t>
                      </a:r>
                    </a:p>
                  </a:txBody>
                  <a:tcPr marL="47922" marR="47922" marT="47922" marB="479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42202"/>
                  </a:ext>
                </a:extLst>
              </a:tr>
              <a:tr h="268364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1">
                          <a:solidFill>
                            <a:srgbClr val="333333"/>
                          </a:solidFill>
                          <a:effectLst/>
                        </a:rPr>
                        <a:t>Species</a:t>
                      </a:r>
                      <a:endParaRPr lang="en-US" sz="11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47922" marR="47922" marT="47922" marB="479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</a:rPr>
                        <a:t>Homo sapiens</a:t>
                      </a:r>
                    </a:p>
                  </a:txBody>
                  <a:tcPr marL="47922" marR="47922" marT="47922" marB="479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414787"/>
                  </a:ext>
                </a:extLst>
              </a:tr>
              <a:tr h="440884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1">
                          <a:solidFill>
                            <a:srgbClr val="333333"/>
                          </a:solidFill>
                          <a:effectLst/>
                        </a:rPr>
                        <a:t>Common Name</a:t>
                      </a:r>
                      <a:endParaRPr lang="en-US" sz="11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47922" marR="47922" marT="47922" marB="479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</a:rPr>
                        <a:t>Human</a:t>
                      </a:r>
                    </a:p>
                  </a:txBody>
                  <a:tcPr marL="47922" marR="47922" marT="47922" marB="479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511814"/>
                  </a:ext>
                </a:extLst>
              </a:tr>
              <a:tr h="613404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1">
                          <a:solidFill>
                            <a:srgbClr val="333333"/>
                          </a:solidFill>
                          <a:effectLst/>
                        </a:rPr>
                        <a:t>Remarks</a:t>
                      </a:r>
                      <a:endParaRPr lang="en-US" sz="11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47922" marR="47922" marT="47922" marB="479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</a:rPr>
                        <a:t>Foreskin fibroblast cell culture; matching foreskin melanocyte and foreskin keratinocyte cultures from this same donor are AG21837 and AG21838, respectively</a:t>
                      </a:r>
                    </a:p>
                  </a:txBody>
                  <a:tcPr marL="47922" marR="47922" marT="47922" marB="479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146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243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A3FB-5999-0F50-F37E-CD7BB3AF9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Qs.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F3EE0-1EBD-B4FF-F8CD-E55BCB9BC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Can I replicate this figure? </a:t>
            </a:r>
          </a:p>
          <a:p>
            <a:r>
              <a:rPr lang="en-US" dirty="0"/>
              <a:t>2. What other features?</a:t>
            </a:r>
          </a:p>
          <a:p>
            <a:r>
              <a:rPr lang="en-US" dirty="0"/>
              <a:t>3. Can AG21839 serve as a control?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86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0B20-55D9-3BE6-296C-2C36F43D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0FDCC-E383-D4C2-4678-015BA9999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the new Pfeifer paper</a:t>
            </a:r>
          </a:p>
          <a:p>
            <a:r>
              <a:rPr lang="en-US" dirty="0"/>
              <a:t>talk to Emily and do some math. </a:t>
            </a:r>
          </a:p>
          <a:p>
            <a:pPr lvl="1"/>
            <a:r>
              <a:rPr lang="en-US" dirty="0"/>
              <a:t>Novaseq10 </a:t>
            </a:r>
          </a:p>
          <a:p>
            <a:r>
              <a:rPr lang="en-US" dirty="0"/>
              <a:t>4 additional analysis</a:t>
            </a:r>
          </a:p>
          <a:p>
            <a:pPr lvl="1"/>
            <a:r>
              <a:rPr lang="en-US" dirty="0"/>
              <a:t>making a “window” for peaks</a:t>
            </a:r>
          </a:p>
          <a:p>
            <a:pPr lvl="1"/>
            <a:r>
              <a:rPr lang="en-US" dirty="0"/>
              <a:t>SNP consistency across probes</a:t>
            </a:r>
          </a:p>
          <a:p>
            <a:pPr lvl="1"/>
            <a:r>
              <a:rPr lang="en-US" dirty="0"/>
              <a:t>AG21859 dataset analysis</a:t>
            </a:r>
          </a:p>
          <a:p>
            <a:pPr lvl="1"/>
            <a:r>
              <a:rPr lang="en-US" dirty="0"/>
              <a:t>aneuploidy or CNV analysis.</a:t>
            </a:r>
          </a:p>
          <a:p>
            <a:r>
              <a:rPr lang="en-US" dirty="0"/>
              <a:t>other suggestions;</a:t>
            </a:r>
          </a:p>
          <a:p>
            <a:pPr lvl="1"/>
            <a:r>
              <a:rPr lang="en-US" dirty="0"/>
              <a:t>talk to Kelly regarding ordering (</a:t>
            </a:r>
            <a:r>
              <a:rPr lang="en-US" dirty="0" err="1"/>
              <a:t>quartzy</a:t>
            </a:r>
            <a:r>
              <a:rPr lang="en-US" dirty="0"/>
              <a:t> cont.?)</a:t>
            </a:r>
          </a:p>
          <a:p>
            <a:pPr lvl="1"/>
            <a:r>
              <a:rPr lang="en-US" dirty="0"/>
              <a:t>HPC setup later (don’t crash)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74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FF53-11C5-FF18-0CBF-45AC79C26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All_differentiated</a:t>
            </a:r>
            <a:r>
              <a:rPr lang="en-US" dirty="0"/>
              <a:t> probes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8B4F3-CAD5-3AB1-F5D4-EA5E36C97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3107"/>
            <a:ext cx="4127205" cy="4443856"/>
          </a:xfrm>
        </p:spPr>
        <p:txBody>
          <a:bodyPr/>
          <a:lstStyle/>
          <a:p>
            <a:r>
              <a:rPr lang="en-US" dirty="0"/>
              <a:t>probe</a:t>
            </a:r>
          </a:p>
          <a:p>
            <a:r>
              <a:rPr lang="en-US" dirty="0"/>
              <a:t>rearrange by chr. </a:t>
            </a:r>
          </a:p>
          <a:p>
            <a:r>
              <a:rPr lang="en-US" dirty="0"/>
              <a:t>CNV analysis order by loci. </a:t>
            </a:r>
          </a:p>
          <a:p>
            <a:r>
              <a:rPr lang="en-US" dirty="0"/>
              <a:t>type I,II;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46CAB4-EB1E-7017-472C-739AE153E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113" y="0"/>
            <a:ext cx="6825343" cy="672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20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4F3D-5576-18AF-FE95-43D3158A0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Hypo_methylated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7B94B-EBC8-795A-90AA-08D74CAEA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D61D7D-D683-4B85-0035-4C143EB7F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747" y="254000"/>
            <a:ext cx="65913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5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4871</TotalTime>
  <Words>477</Words>
  <Application>Microsoft Macintosh PowerPoint</Application>
  <PresentationFormat>Widescreen</PresentationFormat>
  <Paragraphs>95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Office Theme</vt:lpstr>
      <vt:lpstr>1:1 Meeting</vt:lpstr>
      <vt:lpstr>integration </vt:lpstr>
      <vt:lpstr>PowerPoint Presentation</vt:lpstr>
      <vt:lpstr>the ‘flip’ in AG21839</vt:lpstr>
      <vt:lpstr>AG21839; male fibroblast (foreskin) </vt:lpstr>
      <vt:lpstr>Major Qs.</vt:lpstr>
      <vt:lpstr>PowerPoint Presentation</vt:lpstr>
      <vt:lpstr>All_differentiated probes</vt:lpstr>
      <vt:lpstr>Hypo_methylated</vt:lpstr>
      <vt:lpstr>Hyper_methylated </vt:lpstr>
      <vt:lpstr>Pricing</vt:lpstr>
      <vt:lpstr>Main QnA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1:1 Meeting</dc:title>
  <dc:creator>Park, Jae Min</dc:creator>
  <cp:lastModifiedBy>Park, Jae Min</cp:lastModifiedBy>
  <cp:revision>1</cp:revision>
  <dcterms:created xsi:type="dcterms:W3CDTF">2023-06-06T12:52:05Z</dcterms:created>
  <dcterms:modified xsi:type="dcterms:W3CDTF">2023-06-09T22:03:19Z</dcterms:modified>
</cp:coreProperties>
</file>