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82" r:id="rId6"/>
    <p:sldId id="280" r:id="rId7"/>
    <p:sldId id="281" r:id="rId8"/>
    <p:sldId id="283" r:id="rId9"/>
    <p:sldId id="276" r:id="rId10"/>
    <p:sldId id="257" r:id="rId11"/>
    <p:sldId id="279" r:id="rId12"/>
    <p:sldId id="278" r:id="rId13"/>
    <p:sldId id="271" r:id="rId14"/>
    <p:sldId id="277" r:id="rId15"/>
    <p:sldId id="274" r:id="rId16"/>
    <p:sldId id="267" r:id="rId17"/>
    <p:sldId id="268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551"/>
  </p:normalViewPr>
  <p:slideViewPr>
    <p:cSldViewPr snapToGrid="0" showGuides="1">
      <p:cViewPr>
        <p:scale>
          <a:sx n="100" d="100"/>
          <a:sy n="100" d="100"/>
        </p:scale>
        <p:origin x="840" y="408"/>
      </p:cViewPr>
      <p:guideLst>
        <p:guide orient="horz" pos="244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8420-0D5C-5F7F-D3B9-4622A676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C53BD-04A9-BD86-87CF-EDFB9834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915B-1DAF-7155-AA2D-A991D049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E50-7E7E-FF02-4592-AB678472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B6C0-2297-98F5-6F2E-CB1878F3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A856-2703-5775-B584-606D2700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1086-0978-CF66-98FB-E2C8A216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B1DA-10B8-F5B1-5375-A516376C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1C3E-A7B1-12E1-7470-DD752195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1A11-332E-5CE6-8BA2-8C74859E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4E3D-D8CC-2955-BACB-3F796949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FF8C2-606C-D70A-2D72-FB9C111C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EEF9-C4A2-6B52-594E-365798B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E599-EF6B-BE16-DF09-A8DF2C59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10E0-E956-DD14-8D6C-2BB9311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E23F-36C6-0B77-0F62-83060020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BFBB-BB3D-E018-6649-803A01E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4982-5890-541D-EAD5-540F6A6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B703-4DEE-5689-7DAA-1E2A38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A08E-B233-944A-B347-98C92B42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07D-74CD-157F-79ED-4B8961A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85C5-7E58-AD7C-9AEC-6DCF03E1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0821-ACAE-93A3-3857-AFF7527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E45C-DC55-23BD-86CF-E127F8B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7E4A-B552-75D0-1582-8E7D781F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86E-7FF1-AA8B-E96E-582205D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6CDD-D1E3-15F0-F3EA-F8CF70C7A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597B-E3C9-69B9-F4CB-ADF801C9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AC83-A97D-11D2-8EDA-1B01ACB6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1981-A227-D776-79CC-1458BE3E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77F7-6A4F-1115-3C2F-0832FD1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752B-7D91-CFDD-A003-412A8E3E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E911-5F58-85C6-6509-3641CC37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29C5-A7C0-956E-1D37-52FAD032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6FCA6-E583-6E07-D877-D9252469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5EB95-E80C-C3FF-4377-F522D101D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87E9A-150E-41EF-8F3E-73FE7F66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3EA64-F07D-2542-8D92-FB744016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E75A4-44A5-9AF0-B226-DEB49088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65A9-046D-0628-B6BF-E0558C1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1075-CF4A-B4C8-AD4A-970276B5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74F12-3A36-D344-071D-03351C32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A1886-621D-675A-F7B7-7141D4D8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0CA39-624F-9243-EB43-73C07AB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45030-7562-A9A7-C048-A98217A7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F675-FBCC-A23E-B627-16D5F15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6A-C2AD-4323-CFDF-28E183C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434C-B001-1B46-F235-E4EFCD0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6288-B883-53C9-8E9A-E985AB40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0814-AB17-1001-2A4C-6235A0AB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74C4-189E-BFE9-F665-2A6DD68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E2B5-7BD8-1AE4-E746-E99C0E64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F60-271F-70B5-D434-C16F2D6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971F-0382-9A0C-688D-CEB2F73CF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98BD-7E7A-3F4C-A4A6-4F43B168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8A78D-0161-906E-73B7-5F3B5FB2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36A9-EDC8-7B27-9927-8A853905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E952-DB10-43C3-9D91-79680574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8737A-0E27-800C-214E-B449F7EF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92A9-395E-3570-3B16-40A622B7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2DD3-5400-9581-4E23-35EAC01A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F150-CAC1-7346-97BD-9ED54907D333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343C-98BE-87E2-4E29-03CF78A5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428D-BC2A-15EB-454E-AFA7C6B1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ings.cshl.edu/meetings.aspx?meet=TUMBIO&amp;year=2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606-A261-0276-A54C-580B1232D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2023/07/04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20E5-A5D3-88D9-F126-58DE8AE9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indiv</a:t>
            </a:r>
            <a:r>
              <a:rPr lang="en-US" dirty="0"/>
              <a:t>. meeting </a:t>
            </a:r>
          </a:p>
          <a:p>
            <a:r>
              <a:rPr lang="en-US" dirty="0"/>
              <a:t>Jae Min Park </a:t>
            </a:r>
          </a:p>
        </p:txBody>
      </p:sp>
    </p:spTree>
    <p:extLst>
      <p:ext uri="{BB962C8B-B14F-4D97-AF65-F5344CB8AC3E}">
        <p14:creationId xmlns:p14="http://schemas.microsoft.com/office/powerpoint/2010/main" val="239166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B868-F686-09E1-CFBC-AB478E9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summarized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282C-3AE0-D602-89D1-BE47B2A0DC1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229600" y="2104571"/>
            <a:ext cx="3962400" cy="4377192"/>
          </a:xfrm>
        </p:spPr>
        <p:txBody>
          <a:bodyPr/>
          <a:lstStyle/>
          <a:p>
            <a:r>
              <a:rPr lang="en-US" dirty="0"/>
              <a:t>the script still broken to download EPIC data from Endicott et al., </a:t>
            </a:r>
          </a:p>
          <a:p>
            <a:r>
              <a:rPr lang="en-US" dirty="0"/>
              <a:t>making a SE object </a:t>
            </a:r>
          </a:p>
          <a:p>
            <a:pPr lvl="1"/>
            <a:r>
              <a:rPr lang="en-US" dirty="0"/>
              <a:t>Summarized experiment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&lt;- GSEMatrix -TRUE) &#10;gse &#10;Found 1 file(s) &#10;. txt . gz &#10;Using locally cached version: txt.gz &#10;Error in data. table: : fread(text = &#10;dat[(series_table_begin_line + 1): (series_table_en &#10;d_line — &#10;R character strings are limited to 2A31—1 bytes &#10;In addition: Warning message: &#10;In data. table: sep = &#10;Previous fread() session was not cleaned up properly. &#10;ng of this fread() call. &#10;Cleaned up ok at the beginni ">
            <a:extLst>
              <a:ext uri="{FF2B5EF4-FFF2-40B4-BE49-F238E27FC236}">
                <a16:creationId xmlns:a16="http://schemas.microsoft.com/office/drawing/2014/main" id="{DC5A63D1-F16B-2ED0-2076-C4F5DF77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" y="4194018"/>
            <a:ext cx="6530521" cy="238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und 1 file(s) &#10;GSE197512_series &#10;_ matrix. txt .gz &#10;Error in data. table: : fread(text = &#10;d_line — &#10;strings are limited &#10;R character &#10;dat[(series_table_begin_line + 1) : (series_table_en &#10;to bytes ">
            <a:extLst>
              <a:ext uri="{FF2B5EF4-FFF2-40B4-BE49-F238E27FC236}">
                <a16:creationId xmlns:a16="http://schemas.microsoft.com/office/drawing/2014/main" id="{F5AB5E19-8DC8-C416-5731-A2DC1DBF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4" y="1934029"/>
            <a:ext cx="7770586" cy="18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C74-2BFF-B005-E6C3-1263DA1F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through some errors;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D75E-39D7-D1D6-E227-371B68B3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0"/>
            <a:ext cx="4622800" cy="4762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folder naming scheme inconsistent </a:t>
            </a:r>
          </a:p>
          <a:p>
            <a:pPr lvl="1"/>
            <a:r>
              <a:rPr lang="en-US" dirty="0" err="1"/>
              <a:t>all.primary</a:t>
            </a:r>
            <a:r>
              <a:rPr lang="en-US" dirty="0"/>
              <a:t>? </a:t>
            </a:r>
            <a:r>
              <a:rPr lang="en-US" dirty="0" err="1"/>
              <a:t>all.EPIC</a:t>
            </a:r>
            <a:r>
              <a:rPr lang="en-US" dirty="0"/>
              <a:t>? 2022? some missing </a:t>
            </a:r>
          </a:p>
          <a:p>
            <a:r>
              <a:rPr lang="en-US" dirty="0" err="1"/>
              <a:t>same.name</a:t>
            </a:r>
            <a:r>
              <a:rPr lang="en-US" dirty="0"/>
              <a:t> folder contains different files</a:t>
            </a:r>
          </a:p>
          <a:p>
            <a:pPr lvl="1"/>
            <a:r>
              <a:rPr lang="en-US" dirty="0"/>
              <a:t>2019.10 ≠ primary/2019/10</a:t>
            </a:r>
          </a:p>
          <a:p>
            <a:r>
              <a:rPr lang="en-US" dirty="0"/>
              <a:t>missing </a:t>
            </a:r>
            <a:r>
              <a:rPr lang="en-US" dirty="0" err="1"/>
              <a:t>liveCDL</a:t>
            </a:r>
            <a:r>
              <a:rPr lang="en-US" dirty="0"/>
              <a:t> in ~2019 tables</a:t>
            </a:r>
          </a:p>
          <a:p>
            <a:r>
              <a:rPr lang="en-US" dirty="0"/>
              <a:t>”</a:t>
            </a:r>
            <a:r>
              <a:rPr lang="en-US" dirty="0" err="1"/>
              <a:t>baselineprofiling</a:t>
            </a:r>
            <a:r>
              <a:rPr lang="en-US" dirty="0"/>
              <a:t>” different named folders</a:t>
            </a:r>
          </a:p>
          <a:p>
            <a:r>
              <a:rPr lang="en-US" dirty="0"/>
              <a:t>missing info; </a:t>
            </a:r>
          </a:p>
          <a:p>
            <a:r>
              <a:rPr lang="en-US" dirty="0"/>
              <a:t>“</a:t>
            </a:r>
            <a:r>
              <a:rPr lang="en-US" dirty="0" err="1"/>
              <a:t>run.specific</a:t>
            </a:r>
            <a:r>
              <a:rPr lang="en-US" dirty="0"/>
              <a:t>”?? </a:t>
            </a:r>
          </a:p>
          <a:p>
            <a:r>
              <a:rPr lang="en-US" dirty="0"/>
              <a:t>HGPS as separate folder?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499C9-1E9C-5738-CBF4-D9FBA6E1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8" y="1912258"/>
            <a:ext cx="4775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2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6E62-2412-0785-8C5F-EC13F00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for EPIC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B1CE-FD9A-9035-3B1A-09DC0151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3937000" cy="4391706"/>
          </a:xfrm>
        </p:spPr>
        <p:txBody>
          <a:bodyPr/>
          <a:lstStyle/>
          <a:p>
            <a:r>
              <a:rPr lang="en-US" dirty="0" err="1"/>
              <a:t>rowData</a:t>
            </a:r>
            <a:r>
              <a:rPr lang="en-US" dirty="0"/>
              <a:t> : beta tables processed by sesame</a:t>
            </a:r>
          </a:p>
          <a:p>
            <a:endParaRPr lang="en-US" dirty="0"/>
          </a:p>
          <a:p>
            <a:r>
              <a:rPr lang="en-US" dirty="0" err="1"/>
              <a:t>colData</a:t>
            </a:r>
            <a:r>
              <a:rPr lang="en-US" dirty="0"/>
              <a:t> : meta info including Paula’s </a:t>
            </a:r>
            <a:r>
              <a:rPr lang="en-US" dirty="0" err="1"/>
              <a:t>livePDL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02CE6-6CF1-792E-1E4E-0778F528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2098220"/>
            <a:ext cx="7772400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6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2B7-5C08-EBB5-6C81-7D3E0AD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WGBS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3FBF-EAD8-89BE-0400-ADFD89D2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8" y="1640115"/>
            <a:ext cx="5939971" cy="45368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sonicate DNA to 330 bps (55uL) </a:t>
            </a:r>
          </a:p>
          <a:p>
            <a:pPr lvl="1"/>
            <a:r>
              <a:rPr lang="en-US" dirty="0"/>
              <a:t>COVARIS ME220</a:t>
            </a:r>
          </a:p>
          <a:p>
            <a:pPr lvl="1"/>
            <a:r>
              <a:rPr lang="en-US" dirty="0"/>
              <a:t>bioanalyzer HS </a:t>
            </a:r>
            <a:r>
              <a:rPr lang="en-US" dirty="0" err="1"/>
              <a:t>ds_chip</a:t>
            </a:r>
            <a:r>
              <a:rPr lang="en-US" dirty="0"/>
              <a:t> to QC </a:t>
            </a:r>
          </a:p>
          <a:p>
            <a:pPr lvl="1"/>
            <a:r>
              <a:rPr lang="en-US" dirty="0"/>
              <a:t>yield = ~50%. (50ngs-&gt; 25ngs)</a:t>
            </a:r>
          </a:p>
          <a:p>
            <a:r>
              <a:rPr lang="en-US" dirty="0"/>
              <a:t>2. bisulfite conversion (20uL -&gt; 10uL) </a:t>
            </a:r>
          </a:p>
          <a:p>
            <a:pPr lvl="1"/>
            <a:r>
              <a:rPr lang="en-US" dirty="0" err="1"/>
              <a:t>Zymo</a:t>
            </a:r>
            <a:r>
              <a:rPr lang="en-US" dirty="0"/>
              <a:t> </a:t>
            </a:r>
            <a:r>
              <a:rPr lang="en-US" dirty="0" err="1"/>
              <a:t>EZ_gold</a:t>
            </a:r>
            <a:r>
              <a:rPr lang="en-US" dirty="0"/>
              <a:t> direct (3hrs) </a:t>
            </a:r>
          </a:p>
          <a:p>
            <a:pPr lvl="1"/>
            <a:r>
              <a:rPr lang="en-US" dirty="0"/>
              <a:t>results in ssDNA quantified via Qubit ssDNA  </a:t>
            </a:r>
          </a:p>
          <a:p>
            <a:pPr lvl="1"/>
            <a:r>
              <a:rPr lang="en-US" dirty="0"/>
              <a:t>yield = ~75% (25ngs-&gt; 37.5ng in ssDNA) </a:t>
            </a:r>
          </a:p>
          <a:p>
            <a:r>
              <a:rPr lang="en-US" dirty="0"/>
              <a:t>3. Swift kit; </a:t>
            </a:r>
            <a:r>
              <a:rPr lang="en-US" dirty="0" err="1"/>
              <a:t>Xgen</a:t>
            </a:r>
            <a:r>
              <a:rPr lang="en-US" dirty="0"/>
              <a:t> (input 15uL)  </a:t>
            </a:r>
          </a:p>
          <a:p>
            <a:pPr lvl="1"/>
            <a:r>
              <a:rPr lang="en-US" dirty="0" err="1"/>
              <a:t>Adaptase</a:t>
            </a:r>
            <a:endParaRPr lang="en-US" dirty="0"/>
          </a:p>
          <a:p>
            <a:pPr lvl="1"/>
            <a:r>
              <a:rPr lang="en-US" dirty="0"/>
              <a:t>Extension </a:t>
            </a:r>
          </a:p>
          <a:p>
            <a:pPr lvl="1"/>
            <a:r>
              <a:rPr lang="en-US" dirty="0"/>
              <a:t>cleanup beads x2 </a:t>
            </a:r>
          </a:p>
          <a:p>
            <a:pPr lvl="1"/>
            <a:r>
              <a:rPr lang="en-US" dirty="0"/>
              <a:t>ligation</a:t>
            </a:r>
          </a:p>
          <a:p>
            <a:pPr lvl="1"/>
            <a:r>
              <a:rPr lang="en-US" dirty="0"/>
              <a:t>cleanup beads </a:t>
            </a:r>
          </a:p>
          <a:p>
            <a:pPr lvl="1"/>
            <a:r>
              <a:rPr lang="en-US" dirty="0"/>
              <a:t>indexing PCR </a:t>
            </a:r>
          </a:p>
          <a:p>
            <a:pPr lvl="1"/>
            <a:r>
              <a:rPr lang="en-US" dirty="0"/>
              <a:t>cleanup beads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70027-D30A-C23F-056A-7B07498F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96"/>
          <a:stretch/>
        </p:blipFill>
        <p:spPr>
          <a:xfrm>
            <a:off x="6876917" y="197241"/>
            <a:ext cx="5075598" cy="64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9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A5C9-1815-F082-E1B6-77965491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shearing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4596D-C40C-C82A-3DC2-1608053D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354" y="1959428"/>
            <a:ext cx="3909549" cy="4144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4347B-17A6-697A-57FC-B154C1B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514"/>
            <a:ext cx="425122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12E3-8083-6806-B92B-D25DAFBC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4DC1-D1D1-D47D-1435-44D3D32E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16220-C699-98B7-52A7-35DDC385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0" y="1883229"/>
            <a:ext cx="5707052" cy="453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DF5FD-481E-A378-CC44-9F1396F1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0"/>
            <a:ext cx="5638800" cy="1893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F26FB-FD96-5DC2-020A-82B0EC314498}"/>
              </a:ext>
            </a:extLst>
          </p:cNvPr>
          <p:cNvSpPr txBox="1"/>
          <p:nvPr/>
        </p:nvSpPr>
        <p:spPr>
          <a:xfrm>
            <a:off x="2705813" y="6488668"/>
            <a:ext cx="948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Morrison et al. Epigenetics &amp; Chromatin (2021) 14:28 https://</a:t>
            </a:r>
            <a:r>
              <a:rPr lang="en-US" dirty="0" err="1"/>
              <a:t>doi.org</a:t>
            </a:r>
            <a:r>
              <a:rPr lang="en-US" dirty="0"/>
              <a:t>/10.1186/s13072-021-00401-y</a:t>
            </a:r>
          </a:p>
        </p:txBody>
      </p:sp>
    </p:spTree>
    <p:extLst>
      <p:ext uri="{BB962C8B-B14F-4D97-AF65-F5344CB8AC3E}">
        <p14:creationId xmlns:p14="http://schemas.microsoft.com/office/powerpoint/2010/main" val="231495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D559-D641-32AF-069A-448450E3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questions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551-6956-4F98-94D6-8A29F665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Are all PCTGs the same? </a:t>
            </a:r>
          </a:p>
          <a:p>
            <a:pPr lvl="1"/>
            <a:r>
              <a:rPr lang="en-US" dirty="0"/>
              <a:t>in terms of effect to carcinogenesis, which gene is most influential? HOX? NEURO? </a:t>
            </a:r>
          </a:p>
          <a:p>
            <a:r>
              <a:rPr lang="en-US" dirty="0"/>
              <a:t>2. PCGT hypermethylation prone-ability </a:t>
            </a:r>
          </a:p>
          <a:p>
            <a:pPr lvl="1"/>
            <a:r>
              <a:rPr lang="en-US" dirty="0"/>
              <a:t>in terms of cancer, which cancer is most prone? </a:t>
            </a:r>
          </a:p>
          <a:p>
            <a:pPr lvl="1"/>
            <a:r>
              <a:rPr lang="en-US" dirty="0"/>
              <a:t>checkable via TCGA</a:t>
            </a:r>
          </a:p>
          <a:p>
            <a:r>
              <a:rPr lang="en-US" dirty="0"/>
              <a:t>3. Is the PCGT hyper phenomenon, truly replication independent? </a:t>
            </a:r>
          </a:p>
          <a:p>
            <a:pPr lvl="1"/>
            <a:r>
              <a:rPr lang="en-US" dirty="0"/>
              <a:t>testable with the </a:t>
            </a:r>
            <a:r>
              <a:rPr lang="en-US" dirty="0" err="1"/>
              <a:t>mitoC</a:t>
            </a:r>
            <a:r>
              <a:rPr lang="en-US" dirty="0"/>
              <a:t> and serum </a:t>
            </a:r>
            <a:r>
              <a:rPr lang="en-US" dirty="0" err="1"/>
              <a:t>depr</a:t>
            </a:r>
            <a:r>
              <a:rPr lang="en-US" dirty="0"/>
              <a:t> experiment. </a:t>
            </a:r>
          </a:p>
          <a:p>
            <a:r>
              <a:rPr lang="en-US" dirty="0"/>
              <a:t>4. What other HM markers do PCTGs have, other than ‘EZH2-H3K27me’?</a:t>
            </a:r>
          </a:p>
          <a:p>
            <a:pPr lvl="1"/>
            <a:r>
              <a:rPr lang="en-US" dirty="0"/>
              <a:t>what about H3K36me2/3 or H2K119Ub. </a:t>
            </a:r>
          </a:p>
          <a:p>
            <a:r>
              <a:rPr lang="en-US" dirty="0"/>
              <a:t>5. Species </a:t>
            </a:r>
            <a:r>
              <a:rPr lang="en-US" dirty="0" err="1"/>
              <a:t>conservability</a:t>
            </a:r>
            <a:r>
              <a:rPr lang="en-US" dirty="0"/>
              <a:t>; Do mice also gain the same PCTGs? </a:t>
            </a:r>
          </a:p>
          <a:p>
            <a:r>
              <a:rPr lang="en-US" dirty="0"/>
              <a:t>6. Do other aging models show the same dynamics of PCGT hypermethylation? </a:t>
            </a:r>
          </a:p>
          <a:p>
            <a:pPr lvl="1"/>
            <a:r>
              <a:rPr lang="en-US" dirty="0"/>
              <a:t>Min : how do the H2O2 induced NURD complex cell model show diff. </a:t>
            </a:r>
          </a:p>
        </p:txBody>
      </p:sp>
    </p:spTree>
    <p:extLst>
      <p:ext uri="{BB962C8B-B14F-4D97-AF65-F5344CB8AC3E}">
        <p14:creationId xmlns:p14="http://schemas.microsoft.com/office/powerpoint/2010/main" val="288010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A52-F0D9-5E1B-A6A4-3377F5FE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rent-a-lane Fulgent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4EC0-4B3A-3CDB-F8CE-E6AE12BD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574800"/>
            <a:ext cx="5613400" cy="4665663"/>
          </a:xfrm>
        </p:spPr>
        <p:txBody>
          <a:bodyPr>
            <a:normAutofit/>
          </a:bodyPr>
          <a:lstStyle/>
          <a:p>
            <a:r>
              <a:rPr lang="en-US" dirty="0"/>
              <a:t>pricing for 6000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S1 Lane (300 cycle)            $4,795.20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S2 Lane (300 cycle)            $8,555.77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S4 Lane (300 cycle)            $6,482.23</a:t>
            </a:r>
          </a:p>
          <a:p>
            <a:endParaRPr lang="en-US" dirty="0"/>
          </a:p>
          <a:p>
            <a:r>
              <a:rPr lang="en-US" dirty="0"/>
              <a:t>Pricing for X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(300 cycle): $17,134.08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(200 cycle): $16,063.20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(100 cycle): $12,672.08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X 10B Lane (300 cycle): $2,141.76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48973-E646-5539-0480-093BAABA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87928"/>
            <a:ext cx="5334000" cy="55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6FE6-047E-A58B-CA3C-D3BB2CA8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Harbor Cancer TME.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6FBD0-1A30-0D56-88E2-83BBA2D5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425"/>
            <a:ext cx="7772400" cy="204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DD1F9-5533-CDDB-F35B-90F575F6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019216"/>
            <a:ext cx="7772400" cy="2731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22B0-1AE7-5393-7DE6-66AACFCF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965200"/>
            <a:ext cx="4495800" cy="49196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want to go to this one! </a:t>
            </a:r>
            <a:r>
              <a:rPr lang="en-US" dirty="0">
                <a:hlinkClick r:id="rId4"/>
              </a:rPr>
              <a:t>https://meetings.cshl.edu/meetings.aspx?meet=TUMBIO&amp;year=23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22F7-C8F6-4549-9E0C-07A5C52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identify DMPs in a time-series?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A2E7-1293-DC51-49F0-1C941CEC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lmFit</a:t>
            </a:r>
            <a:r>
              <a:rPr lang="en-US" dirty="0"/>
              <a:t>? </a:t>
            </a:r>
          </a:p>
          <a:p>
            <a:r>
              <a:rPr lang="en-US" dirty="0" err="1"/>
              <a:t>minfi</a:t>
            </a:r>
            <a:r>
              <a:rPr lang="en-US" dirty="0"/>
              <a:t>::</a:t>
            </a:r>
            <a:r>
              <a:rPr lang="en-US" dirty="0" err="1"/>
              <a:t>DMPhunter</a:t>
            </a:r>
            <a:endParaRPr lang="en-US" dirty="0"/>
          </a:p>
          <a:p>
            <a:r>
              <a:rPr lang="en-US" dirty="0" err="1"/>
              <a:t>limma</a:t>
            </a:r>
            <a:r>
              <a:rPr lang="en-US" dirty="0"/>
              <a:t>::</a:t>
            </a:r>
            <a:r>
              <a:rPr lang="en-US" dirty="0" err="1"/>
              <a:t>dmp</a:t>
            </a:r>
            <a:endParaRPr lang="en-US" dirty="0"/>
          </a:p>
          <a:p>
            <a:r>
              <a:rPr lang="en-US" dirty="0"/>
              <a:t>sesame::DML</a:t>
            </a:r>
          </a:p>
          <a:p>
            <a:endParaRPr lang="en-US" dirty="0"/>
          </a:p>
          <a:p>
            <a:r>
              <a:rPr lang="en-US" dirty="0"/>
              <a:t>How do you identify DMPs/VMPs in a </a:t>
            </a:r>
            <a:r>
              <a:rPr lang="en-US" dirty="0" err="1"/>
              <a:t>methyaltion</a:t>
            </a:r>
            <a:r>
              <a:rPr lang="en-US" dirty="0"/>
              <a:t> series; </a:t>
            </a:r>
          </a:p>
        </p:txBody>
      </p:sp>
    </p:spTree>
    <p:extLst>
      <p:ext uri="{BB962C8B-B14F-4D97-AF65-F5344CB8AC3E}">
        <p14:creationId xmlns:p14="http://schemas.microsoft.com/office/powerpoint/2010/main" val="43970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C1C7-6A7B-C0F5-DE3D-E965971F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AG06561; fetal fibroblasts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D74E-AC82-EB76-0241-6043129E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6"/>
            <a:ext cx="4844143" cy="4413477"/>
          </a:xfrm>
        </p:spPr>
        <p:txBody>
          <a:bodyPr/>
          <a:lstStyle/>
          <a:p>
            <a:r>
              <a:rPr lang="en-US" dirty="0"/>
              <a:t>EPIC array data - several versions exist.</a:t>
            </a:r>
          </a:p>
          <a:p>
            <a:pPr lvl="1"/>
            <a:r>
              <a:rPr lang="en-US" dirty="0"/>
              <a:t>Baseline Profiling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 = 15 being the longest.  </a:t>
            </a:r>
          </a:p>
          <a:p>
            <a:pPr lvl="1"/>
            <a:r>
              <a:rPr lang="en-US" dirty="0"/>
              <a:t>TERT immortalized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UHRF1 Overexpressed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and puromycin ctrl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UHRF1 KD (#352, #313) </a:t>
            </a:r>
          </a:p>
          <a:p>
            <a:pPr lvl="2"/>
            <a:r>
              <a:rPr lang="en-US" dirty="0"/>
              <a:t>and GFP control (#193)</a:t>
            </a:r>
          </a:p>
          <a:p>
            <a:pPr lvl="1"/>
            <a:r>
              <a:rPr lang="en-US" dirty="0"/>
              <a:t>DNMT </a:t>
            </a:r>
          </a:p>
        </p:txBody>
      </p:sp>
    </p:spTree>
    <p:extLst>
      <p:ext uri="{BB962C8B-B14F-4D97-AF65-F5344CB8AC3E}">
        <p14:creationId xmlns:p14="http://schemas.microsoft.com/office/powerpoint/2010/main" val="9707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D436-0A95-A6D7-F33A-99126D42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fibroblast exhibits fluctuating global methylation beta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8DF1F-A722-4089-A7D9-82EC1429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56" y="2108655"/>
            <a:ext cx="7022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AA8C-D17A-2AAE-E780-FC8AE5F2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figure but with days in culture.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D3F5-228E-084D-757C-6D8435A7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F9AF7-85F0-471D-9FD5-1018324F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"/>
          <a:stretch/>
        </p:blipFill>
        <p:spPr>
          <a:xfrm>
            <a:off x="708464" y="1723721"/>
            <a:ext cx="7684422" cy="47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D2DD-73DE-CC23-196A-0CDDC45A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88F2-C4E1-74CC-0AF1-B29EC9F6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58B2-5DA8-994F-C8AF-5991899F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33350"/>
            <a:ext cx="6604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FC87-4ACC-7D0C-D030-D7DDE13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69BD8-6595-7667-08E7-C32768A6B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31" y="248131"/>
            <a:ext cx="6445323" cy="64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9237-E204-CEA4-DF92-6A7BE4AD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39725"/>
            <a:ext cx="3937000" cy="2187575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PD-solo-WCGW of fetal fibroblasts show linear decline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52C6-0C44-2B68-3967-81D45826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99"/>
            <a:ext cx="3086100" cy="3319463"/>
          </a:xfrm>
        </p:spPr>
        <p:txBody>
          <a:bodyPr/>
          <a:lstStyle/>
          <a:p>
            <a:r>
              <a:rPr lang="en-US" dirty="0"/>
              <a:t>UHRF1 OVX still shows a bit of fluctuation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8CE4C-5920-2EE3-A7A7-065472E2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93296"/>
            <a:ext cx="7772400" cy="6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B318DAC-E4C2-E97C-BE73-A2B15A83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366158"/>
            <a:ext cx="7404100" cy="528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2F529-77FF-AF00-6259-BABF343A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Replitali</a:t>
            </a:r>
            <a:r>
              <a:rPr lang="en-US" dirty="0"/>
              <a:t> on </a:t>
            </a:r>
            <a:r>
              <a:rPr lang="en-US" dirty="0" err="1"/>
              <a:t>fetal_fibroblasts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F089D-631D-87D3-0216-7ADDB03CF08C}"/>
              </a:ext>
            </a:extLst>
          </p:cNvPr>
          <p:cNvSpPr txBox="1"/>
          <p:nvPr/>
        </p:nvSpPr>
        <p:spPr>
          <a:xfrm>
            <a:off x="393700" y="1879600"/>
            <a:ext cx="561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UHRF1 shows an “epigenetic age acceleration” phenotype </a:t>
            </a:r>
          </a:p>
        </p:txBody>
      </p:sp>
    </p:spTree>
    <p:extLst>
      <p:ext uri="{BB962C8B-B14F-4D97-AF65-F5344CB8AC3E}">
        <p14:creationId xmlns:p14="http://schemas.microsoft.com/office/powerpoint/2010/main" val="22542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647633-EB8B-C1C1-091E-05D19336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1" y="2458355"/>
            <a:ext cx="3740945" cy="2807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28D1-B215-A0CE-BA52-9DF192D9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Jamie’s document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A1680-CD8E-337D-A8DC-0ED616EF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1211"/>
            <a:ext cx="3077029" cy="60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54368-624B-F0A0-385B-8AFF704E5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0980"/>
            <a:ext cx="2743200" cy="1536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4D2EC-CAF5-2581-6627-14D1857E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185" y="4974770"/>
            <a:ext cx="2356758" cy="1571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BE671-D894-57CE-CF78-E28F6E7AF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585" y="2014123"/>
            <a:ext cx="2302329" cy="55399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36395-6C06-50FE-E4D0-D7D94EDAFE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59700" y="342900"/>
            <a:ext cx="4279900" cy="670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changed HPC folder to </a:t>
            </a:r>
            <a:r>
              <a:rPr lang="en-US" sz="1600" dirty="0" err="1"/>
              <a:t>jaemin.park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backed up in Dropbox </a:t>
            </a:r>
          </a:p>
          <a:p>
            <a:r>
              <a:rPr lang="en-US" sz="1600" dirty="0"/>
              <a:t>code : Quarto markdown format (script, figures)</a:t>
            </a:r>
          </a:p>
          <a:p>
            <a:r>
              <a:rPr lang="en-US" sz="1600" dirty="0"/>
              <a:t>	git cloned; </a:t>
            </a:r>
          </a:p>
          <a:p>
            <a:endParaRPr lang="en-US" sz="1600" dirty="0"/>
          </a:p>
          <a:p>
            <a:r>
              <a:rPr lang="en-US" sz="1600" dirty="0"/>
              <a:t>database : public info </a:t>
            </a:r>
          </a:p>
          <a:p>
            <a:r>
              <a:rPr lang="en-US" sz="1600" dirty="0"/>
              <a:t>	manifest, large datasets, etc. </a:t>
            </a:r>
          </a:p>
          <a:p>
            <a:r>
              <a:rPr lang="en-US" sz="1600" dirty="0"/>
              <a:t>library: papers (Zotero, Endnote compatible RIS format) </a:t>
            </a:r>
          </a:p>
          <a:p>
            <a:endParaRPr lang="en-US" sz="1600" dirty="0"/>
          </a:p>
          <a:p>
            <a:r>
              <a:rPr lang="en-US" sz="1600" dirty="0"/>
              <a:t>notes : experimental notes in pdf </a:t>
            </a:r>
          </a:p>
          <a:p>
            <a:endParaRPr lang="en-US" sz="1600" dirty="0"/>
          </a:p>
          <a:p>
            <a:r>
              <a:rPr lang="en-US" sz="1600" dirty="0"/>
              <a:t>presentations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indiv</a:t>
            </a:r>
            <a:r>
              <a:rPr lang="en-US" sz="1600" dirty="0"/>
              <a:t>, lab, misc. </a:t>
            </a:r>
          </a:p>
          <a:p>
            <a:r>
              <a:rPr lang="en-US" sz="1600" dirty="0"/>
              <a:t>	arranged by date</a:t>
            </a:r>
          </a:p>
          <a:p>
            <a:endParaRPr lang="en-US" sz="1600" dirty="0"/>
          </a:p>
          <a:p>
            <a:r>
              <a:rPr lang="en-US" sz="1600" dirty="0" err="1"/>
              <a:t>Protocols&amp;Manuals</a:t>
            </a:r>
            <a:r>
              <a:rPr lang="en-US" sz="1600" dirty="0"/>
              <a:t> : pdfs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777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677</Words>
  <Application>Microsoft Macintosh PowerPoint</Application>
  <PresentationFormat>Widescreen</PresentationFormat>
  <Paragraphs>127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2023/07/04 </vt:lpstr>
      <vt:lpstr>AG06561; fetal fibroblasts</vt:lpstr>
      <vt:lpstr>fetal fibroblast exhibits fluctuating global methylation beta values</vt:lpstr>
      <vt:lpstr>same figure but with days in culture.  </vt:lpstr>
      <vt:lpstr>PowerPoint Presentation</vt:lpstr>
      <vt:lpstr>from afar</vt:lpstr>
      <vt:lpstr>median PD-solo-WCGW of fetal fibroblasts show linear decline</vt:lpstr>
      <vt:lpstr>Replitali on fetal_fibroblasts</vt:lpstr>
      <vt:lpstr>Jamie’s document system</vt:lpstr>
      <vt:lpstr>Organizing summarized experiment </vt:lpstr>
      <vt:lpstr>getting through some errors;</vt:lpstr>
      <vt:lpstr>SE for EPIC data </vt:lpstr>
      <vt:lpstr>WGBS workflow</vt:lpstr>
      <vt:lpstr>DNA shearing </vt:lpstr>
      <vt:lpstr>PowerPoint Presentation</vt:lpstr>
      <vt:lpstr>5 questions  </vt:lpstr>
      <vt:lpstr>rent-a-lane Fulgent </vt:lpstr>
      <vt:lpstr>Cold Harbor Cancer TME. </vt:lpstr>
      <vt:lpstr>How do you identify DMPs in a time-series?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Jae Min</dc:creator>
  <cp:lastModifiedBy>Park, JaeMin</cp:lastModifiedBy>
  <cp:revision>42</cp:revision>
  <dcterms:created xsi:type="dcterms:W3CDTF">2023-07-05T00:14:59Z</dcterms:created>
  <dcterms:modified xsi:type="dcterms:W3CDTF">2023-07-07T21:30:41Z</dcterms:modified>
</cp:coreProperties>
</file>