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93" r:id="rId4"/>
    <p:sldId id="290" r:id="rId5"/>
    <p:sldId id="284" r:id="rId6"/>
    <p:sldId id="288" r:id="rId7"/>
    <p:sldId id="289" r:id="rId8"/>
    <p:sldId id="301" r:id="rId9"/>
    <p:sldId id="294" r:id="rId10"/>
    <p:sldId id="295" r:id="rId11"/>
    <p:sldId id="292" r:id="rId12"/>
    <p:sldId id="296" r:id="rId13"/>
    <p:sldId id="300" r:id="rId14"/>
    <p:sldId id="298" r:id="rId15"/>
    <p:sldId id="299" r:id="rId16"/>
    <p:sldId id="297" r:id="rId17"/>
    <p:sldId id="285" r:id="rId18"/>
    <p:sldId id="267" r:id="rId19"/>
    <p:sldId id="268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2"/>
    <p:restoredTop sz="94577"/>
  </p:normalViewPr>
  <p:slideViewPr>
    <p:cSldViewPr snapToGrid="0" showGuides="1">
      <p:cViewPr>
        <p:scale>
          <a:sx n="110" d="100"/>
          <a:sy n="110" d="100"/>
        </p:scale>
        <p:origin x="464" y="312"/>
      </p:cViewPr>
      <p:guideLst>
        <p:guide orient="horz" pos="244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8420-0D5C-5F7F-D3B9-4622A676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C53BD-04A9-BD86-87CF-EDFB9834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915B-1DAF-7155-AA2D-A991D049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1E50-7E7E-FF02-4592-AB678472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B6C0-2297-98F5-6F2E-CB1878F3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A856-2703-5775-B584-606D2700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1086-0978-CF66-98FB-E2C8A216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B1DA-10B8-F5B1-5375-A516376C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1C3E-A7B1-12E1-7470-DD752195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1A11-332E-5CE6-8BA2-8C74859E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A4E3D-D8CC-2955-BACB-3F7969490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FF8C2-606C-D70A-2D72-FB9C111C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EEF9-C4A2-6B52-594E-365798B1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E599-EF6B-BE16-DF09-A8DF2C59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10E0-E956-DD14-8D6C-2BB9311F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E23F-36C6-0B77-0F62-83060020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BFBB-BB3D-E018-6649-803A01E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4982-5890-541D-EAD5-540F6A6C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B703-4DEE-5689-7DAA-1E2A38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A08E-B233-944A-B347-98C92B42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07D-74CD-157F-79ED-4B8961A3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C85C5-7E58-AD7C-9AEC-6DCF03E1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0821-ACAE-93A3-3857-AFF75271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E45C-DC55-23BD-86CF-E127F8BB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7E4A-B552-75D0-1582-8E7D781F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86E-7FF1-AA8B-E96E-582205D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6CDD-D1E3-15F0-F3EA-F8CF70C7A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597B-E3C9-69B9-F4CB-ADF801C9E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AC83-A97D-11D2-8EDA-1B01ACB6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A1981-A227-D776-79CC-1458BE3E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77F7-6A4F-1115-3C2F-0832FD15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752B-7D91-CFDD-A003-412A8E3E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E911-5F58-85C6-6509-3641CC37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29C5-A7C0-956E-1D37-52FAD0322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6FCA6-E583-6E07-D877-D92524690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5EB95-E80C-C3FF-4377-F522D101D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87E9A-150E-41EF-8F3E-73FE7F66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3EA64-F07D-2542-8D92-FB744016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E75A4-44A5-9AF0-B226-DEB49088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65A9-046D-0628-B6BF-E0558C1A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1075-CF4A-B4C8-AD4A-970276B5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74F12-3A36-D344-071D-03351C32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A1886-621D-675A-F7B7-7141D4D8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0CA39-624F-9243-EB43-73C07AB0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45030-7562-A9A7-C048-A98217A7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F675-FBCC-A23E-B627-16D5F15F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6A-C2AD-4323-CFDF-28E183C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434C-B001-1B46-F235-E4EFCD0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36288-B883-53C9-8E9A-E985AB40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0814-AB17-1001-2A4C-6235A0AB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974C4-189E-BFE9-F665-2A6DD68E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E2B5-7BD8-1AE4-E746-E99C0E64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AF60-271F-70B5-D434-C16F2D6E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F971F-0382-9A0C-688D-CEB2F73CF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98BD-7E7A-3F4C-A4A6-4F43B1686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8A78D-0161-906E-73B7-5F3B5FB2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36A9-EDC8-7B27-9927-8A853905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8E952-DB10-43C3-9D91-79680574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8737A-0E27-800C-214E-B449F7EF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492A9-395E-3570-3B16-40A622B7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2DD3-5400-9581-4E23-35EAC01A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F150-CAC1-7346-97BD-9ED54907D333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343C-98BE-87E2-4E29-03CF78A5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428D-BC2A-15EB-454E-AFA7C6B1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4480-48B2-CA4A-8F48-6AD6BF1C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etings.cshl.edu/meetings.aspx?meet=TUMBIO&amp;year=2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3606-A261-0276-A54C-580B1232D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2023/07/21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920E5-A5D3-88D9-F126-58DE8AE9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indiv</a:t>
            </a:r>
            <a:r>
              <a:rPr lang="en-US" dirty="0"/>
              <a:t>. meeting </a:t>
            </a:r>
          </a:p>
          <a:p>
            <a:r>
              <a:rPr lang="en-US" dirty="0"/>
              <a:t>Jae Min Park </a:t>
            </a:r>
          </a:p>
        </p:txBody>
      </p:sp>
    </p:spTree>
    <p:extLst>
      <p:ext uri="{BB962C8B-B14F-4D97-AF65-F5344CB8AC3E}">
        <p14:creationId xmlns:p14="http://schemas.microsoft.com/office/powerpoint/2010/main" val="239166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1837-FC79-99F0-FC93-F5BE5710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wacky behaviors in some probes</a:t>
            </a:r>
          </a:p>
        </p:txBody>
      </p:sp>
      <p:pic>
        <p:nvPicPr>
          <p:cNvPr id="5" name="Content Placeholder 4" descr="A graph with a line and a red dot&#10;&#10;Description automatically generated">
            <a:extLst>
              <a:ext uri="{FF2B5EF4-FFF2-40B4-BE49-F238E27FC236}">
                <a16:creationId xmlns:a16="http://schemas.microsoft.com/office/drawing/2014/main" id="{8DC240DC-D37A-3027-DF93-AD8EC7C87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42" y="1584102"/>
            <a:ext cx="5080228" cy="3137549"/>
          </a:xfrm>
        </p:spPr>
      </p:pic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AA08F99-8AC8-D04C-E8DE-A333BB39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84" y="669701"/>
            <a:ext cx="5185167" cy="3202359"/>
          </a:xfrm>
          <a:prstGeom prst="rect">
            <a:avLst/>
          </a:prstGeom>
        </p:spPr>
      </p:pic>
      <p:pic>
        <p:nvPicPr>
          <p:cNvPr id="9" name="Picture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134DF32-B110-8A40-9CD1-F5C634634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38" y="3926096"/>
            <a:ext cx="4747254" cy="29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0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29D2-40AC-1BD7-1C47-1350BBA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0CC6-2A30-5E61-B1A6-27974826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an aims page. </a:t>
            </a:r>
          </a:p>
        </p:txBody>
      </p:sp>
    </p:spTree>
    <p:extLst>
      <p:ext uri="{BB962C8B-B14F-4D97-AF65-F5344CB8AC3E}">
        <p14:creationId xmlns:p14="http://schemas.microsoft.com/office/powerpoint/2010/main" val="364708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644-C854-6961-7D40-962BED3A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Library Prep using ”Swift Kit”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8798-0857-1B03-8CDA-E30E4276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467"/>
            <a:ext cx="4455017" cy="4206495"/>
          </a:xfrm>
        </p:spPr>
        <p:txBody>
          <a:bodyPr/>
          <a:lstStyle/>
          <a:p>
            <a:r>
              <a:rPr lang="en-US" dirty="0"/>
              <a:t>ssDNA conc : (~0.13 ng/</a:t>
            </a:r>
            <a:r>
              <a:rPr lang="en-US" dirty="0" err="1"/>
              <a:t>uL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total amount : ~10ngs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B3C0-1529-3F9A-9056-A539116A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30" y="1653284"/>
            <a:ext cx="5577625" cy="4708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8E555D-C508-869A-75D2-EA1000B51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5"/>
          <a:stretch/>
        </p:blipFill>
        <p:spPr>
          <a:xfrm>
            <a:off x="528033" y="2963378"/>
            <a:ext cx="3980645" cy="36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172A-8E41-FF7E-D869-8E57B46B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8E10-F4C7-0018-19FC-B2F00D73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A395-30F4-6D7A-EF8B-0CC98476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pre-swift kit workflow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8AF6CE-2705-8EA0-3F12-D357B9A5EA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5017" y="2426851"/>
          <a:ext cx="10515600" cy="13716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535463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895559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02527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292476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50235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68948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sample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handler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Qubit Conc (ng/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uL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Bioanalyzer Conc (ng/uL)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DNA amount (ng)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avg fragment size (bp)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25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DIPG_KO_A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Emily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54.1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9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DIPG_KO_B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Jamie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42.4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344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543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81EC65-E9A6-223C-F8FC-7791E597D1B0}"/>
              </a:ext>
            </a:extLst>
          </p:cNvPr>
          <p:cNvGraphicFramePr>
            <a:graphicFrameLocks noGrp="1"/>
          </p:cNvGraphicFramePr>
          <p:nvPr/>
        </p:nvGraphicFramePr>
        <p:xfrm>
          <a:off x="632138" y="5088271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6122537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61554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671527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88092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sample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ssDNA conc(ng/uL)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loss_from_bisulfite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var(--table-header-font)"/>
                        </a:rPr>
                        <a:t>overall workflow yield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3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6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1.47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3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908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59A155-6235-871B-AC4D-41BB57B9F513}"/>
              </a:ext>
            </a:extLst>
          </p:cNvPr>
          <p:cNvSpPr txBox="1"/>
          <p:nvPr/>
        </p:nvSpPr>
        <p:spPr>
          <a:xfrm>
            <a:off x="553792" y="1970468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shearing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0CDC1-B5DD-2BF2-FE64-9682D5F66D03}"/>
              </a:ext>
            </a:extLst>
          </p:cNvPr>
          <p:cNvSpPr txBox="1"/>
          <p:nvPr/>
        </p:nvSpPr>
        <p:spPr>
          <a:xfrm>
            <a:off x="538767" y="4634248"/>
            <a:ext cx="14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bisulfite</a:t>
            </a:r>
          </a:p>
        </p:txBody>
      </p:sp>
    </p:spTree>
    <p:extLst>
      <p:ext uri="{BB962C8B-B14F-4D97-AF65-F5344CB8AC3E}">
        <p14:creationId xmlns:p14="http://schemas.microsoft.com/office/powerpoint/2010/main" val="291884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3958-8FE8-7E94-6FAC-116D91D4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F4A0-9DB3-2CD5-86F3-1E4CD3F9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/>
          <a:lstStyle/>
          <a:p>
            <a:r>
              <a:rPr lang="en-US" dirty="0"/>
              <a:t>1. technical aspects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AFA50 tube sample insertion pipets. (Emily’s is less jankier) </a:t>
            </a:r>
          </a:p>
          <a:p>
            <a:pPr lvl="1"/>
            <a:r>
              <a:rPr lang="en-US" dirty="0"/>
              <a:t>PCR tubes -&gt; plates</a:t>
            </a:r>
          </a:p>
          <a:p>
            <a:pPr lvl="1"/>
            <a:r>
              <a:rPr lang="en-US" dirty="0"/>
              <a:t>ssDNA measurement using Qubit. </a:t>
            </a:r>
          </a:p>
          <a:p>
            <a:pPr lvl="1"/>
            <a:r>
              <a:rPr lang="en-US" dirty="0"/>
              <a:t>elution using TE buffer </a:t>
            </a:r>
          </a:p>
          <a:p>
            <a:pPr lvl="1"/>
            <a:r>
              <a:rPr lang="en-US" dirty="0"/>
              <a:t>EZ-gold kit using adjusted ratio (900uL-&gt;600uL of water dilution) </a:t>
            </a:r>
          </a:p>
          <a:p>
            <a:pPr lvl="1"/>
            <a:r>
              <a:rPr lang="en-US" i="1" dirty="0"/>
              <a:t>*overall technical proficiency* (skill issue) </a:t>
            </a:r>
          </a:p>
        </p:txBody>
      </p:sp>
    </p:spTree>
    <p:extLst>
      <p:ext uri="{BB962C8B-B14F-4D97-AF65-F5344CB8AC3E}">
        <p14:creationId xmlns:p14="http://schemas.microsoft.com/office/powerpoint/2010/main" val="45203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A395-30F4-6D7A-EF8B-0CC98476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Emily’s Library (7 cycles) was successful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E1244B-B668-1163-4581-8AD58B11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30" y="1236372"/>
            <a:ext cx="6283131" cy="5286777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DFE595-937E-31E0-0F31-9F5DE045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9710" cy="434335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7 cycles. </a:t>
            </a:r>
          </a:p>
          <a:p>
            <a:r>
              <a:rPr lang="en-US" dirty="0"/>
              <a:t>did we overamplify?  </a:t>
            </a:r>
          </a:p>
          <a:p>
            <a:r>
              <a:rPr lang="en-US" dirty="0"/>
              <a:t>primer clean up? (3%)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FEDEA-99FC-1CA1-685A-811B0548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2" y="1993277"/>
            <a:ext cx="4347335" cy="11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0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536E-6210-3963-491A-B638D81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updates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8210-A9B5-ABFC-9B65-B0DB7AEE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Poster session for incoming grad students </a:t>
            </a:r>
          </a:p>
          <a:p>
            <a:pPr lvl="2"/>
            <a:r>
              <a:rPr lang="en-US" dirty="0"/>
              <a:t>Aug 23,24</a:t>
            </a:r>
            <a:r>
              <a:rPr lang="en-US" baseline="30000" dirty="0"/>
              <a:t>th</a:t>
            </a:r>
            <a:r>
              <a:rPr lang="en-US" dirty="0"/>
              <a:t> 1-2 pm </a:t>
            </a:r>
          </a:p>
          <a:p>
            <a:r>
              <a:rPr lang="en-US" dirty="0"/>
              <a:t>TAPE station training with Emily from the Genomics Core </a:t>
            </a:r>
          </a:p>
          <a:p>
            <a:pPr lvl="1"/>
            <a:r>
              <a:rPr lang="en-US" dirty="0"/>
              <a:t>next Wednesday 3 pm </a:t>
            </a:r>
          </a:p>
          <a:p>
            <a:r>
              <a:rPr lang="en-US" dirty="0" err="1"/>
              <a:t>Cut&amp;Run</a:t>
            </a:r>
            <a:r>
              <a:rPr lang="en-US" dirty="0"/>
              <a:t> protocol contact with Alex (Krawczyk lab) </a:t>
            </a:r>
          </a:p>
          <a:p>
            <a:pPr lvl="1"/>
            <a:r>
              <a:rPr lang="en-US" dirty="0" err="1"/>
              <a:t>EpiCypher</a:t>
            </a:r>
            <a:r>
              <a:rPr lang="en-US" dirty="0"/>
              <a:t> kit from Pfeifer Lab </a:t>
            </a:r>
          </a:p>
          <a:p>
            <a:r>
              <a:rPr lang="en-US" dirty="0"/>
              <a:t>Bioconductor conference (Aug 2</a:t>
            </a:r>
            <a:r>
              <a:rPr lang="en-US" baseline="30000" dirty="0"/>
              <a:t>nd</a:t>
            </a:r>
            <a:r>
              <a:rPr lang="en-US" dirty="0"/>
              <a:t> –Aug 4</a:t>
            </a:r>
            <a:r>
              <a:rPr lang="en-US" baseline="30000" dirty="0"/>
              <a:t>th</a:t>
            </a:r>
            <a:r>
              <a:rPr lang="en-US" dirty="0"/>
              <a:t>) </a:t>
            </a:r>
          </a:p>
          <a:p>
            <a:r>
              <a:rPr lang="en-US" dirty="0"/>
              <a:t>VAI Bioinformatics workshop (July 27</a:t>
            </a:r>
            <a:r>
              <a:rPr lang="en-US" baseline="30000" dirty="0"/>
              <a:t>th) 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Jamie is taking the Sequencing Course next semester </a:t>
            </a:r>
          </a:p>
          <a:p>
            <a:r>
              <a:rPr lang="en-US" dirty="0"/>
              <a:t>Jamie is now in the VAIGS Curriculum Committee </a:t>
            </a:r>
          </a:p>
        </p:txBody>
      </p:sp>
    </p:spTree>
    <p:extLst>
      <p:ext uri="{BB962C8B-B14F-4D97-AF65-F5344CB8AC3E}">
        <p14:creationId xmlns:p14="http://schemas.microsoft.com/office/powerpoint/2010/main" val="97213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D559-D641-32AF-069A-448450E3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questions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C551-6956-4F98-94D6-8A29F665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Are all PCTGs the same? </a:t>
            </a:r>
          </a:p>
          <a:p>
            <a:pPr lvl="1"/>
            <a:r>
              <a:rPr lang="en-US" dirty="0"/>
              <a:t>in terms of effect to carcinogenesis, which gene is most influential? HOX? NEURO? </a:t>
            </a:r>
          </a:p>
          <a:p>
            <a:r>
              <a:rPr lang="en-US" dirty="0"/>
              <a:t>2. PCGT hypermethylation prone-ability </a:t>
            </a:r>
          </a:p>
          <a:p>
            <a:pPr lvl="1"/>
            <a:r>
              <a:rPr lang="en-US" dirty="0"/>
              <a:t>in terms of cancer, which cancer is most prone? </a:t>
            </a:r>
          </a:p>
          <a:p>
            <a:pPr lvl="1"/>
            <a:r>
              <a:rPr lang="en-US" dirty="0"/>
              <a:t>checkable via TCGA</a:t>
            </a:r>
          </a:p>
          <a:p>
            <a:r>
              <a:rPr lang="en-US" dirty="0"/>
              <a:t>3. Is the PCGT hyper phenomenon, truly replication independent? </a:t>
            </a:r>
          </a:p>
          <a:p>
            <a:pPr lvl="1"/>
            <a:r>
              <a:rPr lang="en-US" dirty="0"/>
              <a:t>testable with the </a:t>
            </a:r>
            <a:r>
              <a:rPr lang="en-US" dirty="0" err="1"/>
              <a:t>mitoC</a:t>
            </a:r>
            <a:r>
              <a:rPr lang="en-US" dirty="0"/>
              <a:t> and serum </a:t>
            </a:r>
            <a:r>
              <a:rPr lang="en-US" dirty="0" err="1"/>
              <a:t>depr</a:t>
            </a:r>
            <a:r>
              <a:rPr lang="en-US" dirty="0"/>
              <a:t> experiment. </a:t>
            </a:r>
          </a:p>
          <a:p>
            <a:r>
              <a:rPr lang="en-US" dirty="0"/>
              <a:t>4. What other HM markers do PCTGs have, other than ‘EZH2-H3K27me’?</a:t>
            </a:r>
          </a:p>
          <a:p>
            <a:pPr lvl="1"/>
            <a:r>
              <a:rPr lang="en-US" dirty="0"/>
              <a:t>what about H3K36me2/3 or H2K119Ub. </a:t>
            </a:r>
          </a:p>
          <a:p>
            <a:r>
              <a:rPr lang="en-US" dirty="0"/>
              <a:t>5. Species </a:t>
            </a:r>
            <a:r>
              <a:rPr lang="en-US" dirty="0" err="1"/>
              <a:t>conservability</a:t>
            </a:r>
            <a:r>
              <a:rPr lang="en-US" dirty="0"/>
              <a:t>; Do mice also gain the same PCTGs? </a:t>
            </a:r>
          </a:p>
          <a:p>
            <a:r>
              <a:rPr lang="en-US" dirty="0"/>
              <a:t>6. Do other aging models show the same dynamics of PCGT hypermethylation? </a:t>
            </a:r>
          </a:p>
          <a:p>
            <a:pPr lvl="1"/>
            <a:r>
              <a:rPr lang="en-US" dirty="0"/>
              <a:t>Min : how do the H2O2 induced NURD complex cell model show diff. </a:t>
            </a:r>
          </a:p>
        </p:txBody>
      </p:sp>
    </p:spTree>
    <p:extLst>
      <p:ext uri="{BB962C8B-B14F-4D97-AF65-F5344CB8AC3E}">
        <p14:creationId xmlns:p14="http://schemas.microsoft.com/office/powerpoint/2010/main" val="288010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A52-F0D9-5E1B-A6A4-3377F5FE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rent-a-lane Fulgent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4EC0-4B3A-3CDB-F8CE-E6AE12BD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574800"/>
            <a:ext cx="5613400" cy="4665663"/>
          </a:xfrm>
        </p:spPr>
        <p:txBody>
          <a:bodyPr>
            <a:normAutofit/>
          </a:bodyPr>
          <a:lstStyle/>
          <a:p>
            <a:r>
              <a:rPr lang="en-US" dirty="0"/>
              <a:t>pricing for 6000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6000 S1 Lane (300 cycle)            $4,795.20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6000 S2 Lane (300 cycle)            $8,555.77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6000 S4 Lane (300 cycle)            $6,482.23</a:t>
            </a:r>
          </a:p>
          <a:p>
            <a:endParaRPr lang="en-US" dirty="0"/>
          </a:p>
          <a:p>
            <a:r>
              <a:rPr lang="en-US" dirty="0"/>
              <a:t>Pricing for X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X 10B 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Flowcell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(300 cycle): $17,134.08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X 10B 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Flowcell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(200 cycle): $16,063.20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X 10B </a:t>
            </a:r>
            <a:r>
              <a:rPr lang="en-US" sz="18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Flowcell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(100 cycle): $12,672.08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NovaSeq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X 10B Lane (300 cycle): $2,141.76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48973-E646-5539-0480-093BAABA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787928"/>
            <a:ext cx="5334000" cy="55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A43C-BD72-9972-18B9-4F16AF0A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plot of UHRF1_overexpression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B7E9-3C44-275D-53AD-9131CBC0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568" y="1468192"/>
            <a:ext cx="3227231" cy="4708771"/>
          </a:xfrm>
        </p:spPr>
        <p:txBody>
          <a:bodyPr/>
          <a:lstStyle/>
          <a:p>
            <a:r>
              <a:rPr lang="en-US" dirty="0"/>
              <a:t>Using 1000 common gene annotation to calculate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6DE76-7AB3-996E-7EDA-47129764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4" y="1455750"/>
            <a:ext cx="7772400" cy="48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6FE6-047E-A58B-CA3C-D3BB2CA8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Harbor Cancer TME.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6FBD0-1A30-0D56-88E2-83BBA2D5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425"/>
            <a:ext cx="7772400" cy="204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DD1F9-5533-CDDB-F35B-90F575F60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019216"/>
            <a:ext cx="7772400" cy="27311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22B0-1AE7-5393-7DE6-66AACFCF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965200"/>
            <a:ext cx="4495800" cy="49196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want to go to this one! </a:t>
            </a:r>
            <a:r>
              <a:rPr lang="en-US" dirty="0">
                <a:hlinkClick r:id="rId4"/>
              </a:rPr>
              <a:t>https://meetings.cshl.edu/meetings.aspx?meet=TUMBIO&amp;year=23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22F7-C8F6-4549-9E0C-07A5C528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identify DMPs in a time-series?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A2E7-1293-DC51-49F0-1C941CEC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lmFit</a:t>
            </a:r>
            <a:r>
              <a:rPr lang="en-US" dirty="0"/>
              <a:t>? </a:t>
            </a:r>
          </a:p>
          <a:p>
            <a:r>
              <a:rPr lang="en-US" dirty="0" err="1"/>
              <a:t>minfi</a:t>
            </a:r>
            <a:r>
              <a:rPr lang="en-US" dirty="0"/>
              <a:t>::</a:t>
            </a:r>
            <a:r>
              <a:rPr lang="en-US" dirty="0" err="1"/>
              <a:t>DMPhunter</a:t>
            </a:r>
            <a:endParaRPr lang="en-US" dirty="0"/>
          </a:p>
          <a:p>
            <a:r>
              <a:rPr lang="en-US" dirty="0" err="1"/>
              <a:t>limma</a:t>
            </a:r>
            <a:r>
              <a:rPr lang="en-US" dirty="0"/>
              <a:t>::</a:t>
            </a:r>
            <a:r>
              <a:rPr lang="en-US" dirty="0" err="1"/>
              <a:t>dmp</a:t>
            </a:r>
            <a:endParaRPr lang="en-US" dirty="0"/>
          </a:p>
          <a:p>
            <a:r>
              <a:rPr lang="en-US" dirty="0"/>
              <a:t>sesame::DML</a:t>
            </a:r>
          </a:p>
          <a:p>
            <a:endParaRPr lang="en-US" dirty="0"/>
          </a:p>
          <a:p>
            <a:r>
              <a:rPr lang="en-US" dirty="0"/>
              <a:t>How do you identify DMPs/VMPs in a </a:t>
            </a:r>
            <a:r>
              <a:rPr lang="en-US" dirty="0" err="1"/>
              <a:t>methyaltion</a:t>
            </a:r>
            <a:r>
              <a:rPr lang="en-US" dirty="0"/>
              <a:t> series; </a:t>
            </a:r>
          </a:p>
        </p:txBody>
      </p:sp>
    </p:spTree>
    <p:extLst>
      <p:ext uri="{BB962C8B-B14F-4D97-AF65-F5344CB8AC3E}">
        <p14:creationId xmlns:p14="http://schemas.microsoft.com/office/powerpoint/2010/main" val="43970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4671-2AD2-3AA4-E2C3-477E9804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A851-FFCE-2394-6474-A676AE5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346" y="1803042"/>
            <a:ext cx="4798454" cy="4636395"/>
          </a:xfrm>
        </p:spPr>
        <p:txBody>
          <a:bodyPr/>
          <a:lstStyle/>
          <a:p>
            <a:r>
              <a:rPr lang="en-US" dirty="0" err="1"/>
              <a:t>RgSet</a:t>
            </a:r>
            <a:r>
              <a:rPr lang="en-US" dirty="0"/>
              <a:t> -&gt; ratio clustering </a:t>
            </a:r>
          </a:p>
          <a:p>
            <a:r>
              <a:rPr lang="en-US" dirty="0"/>
              <a:t>Most samples are clustered together.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9C221-A02A-6CF7-DE4C-DFAED2F7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738646"/>
            <a:ext cx="5809520" cy="46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3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8B72-40C3-7CD4-1116-ECDCFABF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of UHRF1_overexpression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D8E3-8FEA-D75F-32A2-C1C46D33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532" y="1996225"/>
            <a:ext cx="4180268" cy="4180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B99B6-AC5D-9ED1-D4A4-1B5BEE23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2" y="1824575"/>
            <a:ext cx="6702381" cy="4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427A-7F03-18F2-FB76-D1459AB1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Y-intercept for UHRF1 so high?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0BCDD3-865E-0593-5D60-8D37EC47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1" y="2095479"/>
            <a:ext cx="5526833" cy="3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0A9CBD-A9DC-5851-68A1-5DCA4AD0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832" y="1796369"/>
            <a:ext cx="2579156" cy="457750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B5ACB1-B508-7876-FECD-321B7A40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420" y="1931831"/>
            <a:ext cx="2892380" cy="42451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6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E7B-ADCA-A6CB-9D19-64672F4D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696598"/>
            <a:ext cx="4038600" cy="44803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86FB28-F7AA-D674-E419-FAB6A82A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32" y="1552757"/>
            <a:ext cx="6516478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3855587B-C26D-FF57-484B-DA7CAA7E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859"/>
            <a:ext cx="5804379" cy="41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D4117B-499A-7324-9B52-8F7E9BF8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Y-intercept for UHRF1 so high?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359B-B358-207B-AC47-82C83B08BA24}"/>
              </a:ext>
            </a:extLst>
          </p:cNvPr>
          <p:cNvSpPr/>
          <p:nvPr/>
        </p:nvSpPr>
        <p:spPr>
          <a:xfrm>
            <a:off x="2833351" y="3554569"/>
            <a:ext cx="2343955" cy="168069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ECA8-8674-AC3C-4DE0-647FBA49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‘up’ probes in </a:t>
            </a:r>
            <a:r>
              <a:rPr lang="en-US" dirty="0" err="1"/>
              <a:t>Replitali</a:t>
            </a:r>
            <a:r>
              <a:rPr lang="en-US" dirty="0"/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0F7C80-DBDF-5264-ACCA-96C406E2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5" y="2833350"/>
            <a:ext cx="4949351" cy="353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427A175-FF5C-DF37-6514-988D873839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67" y="2846489"/>
            <a:ext cx="5239637" cy="374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3493D-1ADB-6CA1-7B1D-12BECB227CA9}"/>
              </a:ext>
            </a:extLst>
          </p:cNvPr>
          <p:cNvSpPr txBox="1"/>
          <p:nvPr/>
        </p:nvSpPr>
        <p:spPr>
          <a:xfrm>
            <a:off x="4378817" y="1918952"/>
            <a:ext cx="22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not a gene region...</a:t>
            </a:r>
          </a:p>
        </p:txBody>
      </p:sp>
    </p:spTree>
    <p:extLst>
      <p:ext uri="{BB962C8B-B14F-4D97-AF65-F5344CB8AC3E}">
        <p14:creationId xmlns:p14="http://schemas.microsoft.com/office/powerpoint/2010/main" val="17858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B0BD-7BDC-B8E2-247A-56C1DE98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mixed linear regression of serially cultured fibroblast EPIC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A75D-5DA2-720B-1AFD-DEE0B72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(UHRF1_OVX vs. Puromycin) </a:t>
            </a:r>
          </a:p>
          <a:p>
            <a:r>
              <a:rPr lang="en-US" dirty="0"/>
              <a:t>PDL as covariate </a:t>
            </a:r>
          </a:p>
        </p:txBody>
      </p:sp>
    </p:spTree>
    <p:extLst>
      <p:ext uri="{BB962C8B-B14F-4D97-AF65-F5344CB8AC3E}">
        <p14:creationId xmlns:p14="http://schemas.microsoft.com/office/powerpoint/2010/main" val="137573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88D3-FD9E-8C17-0466-9C21AF36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Methylation Behaviors over time. </a:t>
            </a:r>
          </a:p>
        </p:txBody>
      </p:sp>
      <p:pic>
        <p:nvPicPr>
          <p:cNvPr id="17" name="Picture 1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9D9785C-EE42-5E3E-AD13-2467D325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7" y="1361203"/>
            <a:ext cx="3024299" cy="1867807"/>
          </a:xfrm>
          <a:prstGeom prst="rect">
            <a:avLst/>
          </a:prstGeom>
        </p:spPr>
      </p:pic>
      <p:pic>
        <p:nvPicPr>
          <p:cNvPr id="19" name="Picture 1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2391668-7A17-EDE6-0E47-08589B3B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73" y="1424703"/>
            <a:ext cx="3024299" cy="1867807"/>
          </a:xfrm>
          <a:prstGeom prst="rect">
            <a:avLst/>
          </a:prstGeom>
        </p:spPr>
      </p:pic>
      <p:pic>
        <p:nvPicPr>
          <p:cNvPr id="23" name="Picture 22" descr="A graph with a line going up&#10;&#10;Description automatically generated">
            <a:extLst>
              <a:ext uri="{FF2B5EF4-FFF2-40B4-BE49-F238E27FC236}">
                <a16:creationId xmlns:a16="http://schemas.microsoft.com/office/drawing/2014/main" id="{96FEDE26-BA34-C43F-DA64-ABEDCF9F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839" y="1460001"/>
            <a:ext cx="3026535" cy="1869188"/>
          </a:xfrm>
          <a:prstGeom prst="rect">
            <a:avLst/>
          </a:prstGeom>
        </p:spPr>
      </p:pic>
      <p:pic>
        <p:nvPicPr>
          <p:cNvPr id="25" name="Picture 24" descr="A graph with a blue line&#10;&#10;Description automatically generated">
            <a:extLst>
              <a:ext uri="{FF2B5EF4-FFF2-40B4-BE49-F238E27FC236}">
                <a16:creationId xmlns:a16="http://schemas.microsoft.com/office/drawing/2014/main" id="{3E30A61D-4995-DBC0-CC24-7D2C3BD92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10" y="3695693"/>
            <a:ext cx="3142445" cy="19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639</Words>
  <Application>Microsoft Macintosh PowerPoint</Application>
  <PresentationFormat>Widescreen</PresentationFormat>
  <Paragraphs>121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var(--table-header-font)</vt:lpstr>
      <vt:lpstr>Arial</vt:lpstr>
      <vt:lpstr>Calibri</vt:lpstr>
      <vt:lpstr>Calibri Light</vt:lpstr>
      <vt:lpstr>Office Theme</vt:lpstr>
      <vt:lpstr>2023/07/21 </vt:lpstr>
      <vt:lpstr>PCA plot of UHRF1_overexpression </vt:lpstr>
      <vt:lpstr>QC plot</vt:lpstr>
      <vt:lpstr>Density Plot of UHRF1_overexpression </vt:lpstr>
      <vt:lpstr>Why is the Y-intercept for UHRF1 so high?</vt:lpstr>
      <vt:lpstr>Why is the Y-intercept for UHRF1 so high?</vt:lpstr>
      <vt:lpstr>what are these ‘up’ probes in Replitali?</vt:lpstr>
      <vt:lpstr>mixed linear regression of serially cultured fibroblast EPIC array</vt:lpstr>
      <vt:lpstr>Variable Methylation Behaviors over time. </vt:lpstr>
      <vt:lpstr>wacky behaviors in some probes</vt:lpstr>
      <vt:lpstr>Specific Aims</vt:lpstr>
      <vt:lpstr>First Library Prep using ”Swift Kit” </vt:lpstr>
      <vt:lpstr>PowerPoint Presentation</vt:lpstr>
      <vt:lpstr>pre-swift kit workflow</vt:lpstr>
      <vt:lpstr>What was different?</vt:lpstr>
      <vt:lpstr>Emily’s Library (7 cycles) was successful</vt:lpstr>
      <vt:lpstr>Misc. updates </vt:lpstr>
      <vt:lpstr>5 questions  </vt:lpstr>
      <vt:lpstr>rent-a-lane Fulgent </vt:lpstr>
      <vt:lpstr>Cold Harbor Cancer TME. </vt:lpstr>
      <vt:lpstr>How do you identify DMPs in a time-series?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Jae Min</dc:creator>
  <cp:lastModifiedBy>Park, JaeMin</cp:lastModifiedBy>
  <cp:revision>66</cp:revision>
  <dcterms:created xsi:type="dcterms:W3CDTF">2023-07-05T00:14:59Z</dcterms:created>
  <dcterms:modified xsi:type="dcterms:W3CDTF">2023-07-25T17:00:34Z</dcterms:modified>
</cp:coreProperties>
</file>