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7" r:id="rId4"/>
    <p:sldId id="275" r:id="rId5"/>
    <p:sldId id="273" r:id="rId6"/>
    <p:sldId id="278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0"/>
    <p:restoredTop sz="94577"/>
  </p:normalViewPr>
  <p:slideViewPr>
    <p:cSldViewPr snapToGrid="0" showGuides="1">
      <p:cViewPr varScale="1">
        <p:scale>
          <a:sx n="116" d="100"/>
          <a:sy n="116" d="100"/>
        </p:scale>
        <p:origin x="2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1CF6-6546-6B47-9460-C652A0C947E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6AA5E-1907-C34A-B2DB-1302A50C4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www.idtdna.com</a:t>
            </a:r>
            <a:r>
              <a:rPr lang="en-US" dirty="0"/>
              <a:t>/pages/products/next-generation-sequencing/workflow/</a:t>
            </a:r>
            <a:r>
              <a:rPr lang="en-US" dirty="0" err="1"/>
              <a:t>xgen</a:t>
            </a:r>
            <a:r>
              <a:rPr lang="en-US" dirty="0"/>
              <a:t>-</a:t>
            </a:r>
            <a:r>
              <a:rPr lang="en-US" dirty="0" err="1"/>
              <a:t>ngs</a:t>
            </a:r>
            <a:r>
              <a:rPr lang="en-US" dirty="0"/>
              <a:t>-library-preparation/</a:t>
            </a:r>
            <a:r>
              <a:rPr lang="en-US" dirty="0" err="1"/>
              <a:t>methyl-seq-dna-library-kit?utm_source</a:t>
            </a:r>
            <a:r>
              <a:rPr lang="en-US" dirty="0"/>
              <a:t>=</a:t>
            </a:r>
            <a:r>
              <a:rPr lang="en-US" dirty="0" err="1"/>
              <a:t>google&amp;utm_medium</a:t>
            </a:r>
            <a:r>
              <a:rPr lang="en-US" dirty="0"/>
              <a:t>=</a:t>
            </a:r>
            <a:r>
              <a:rPr lang="en-US" dirty="0" err="1"/>
              <a:t>cpc&amp;utm_campaign</a:t>
            </a:r>
            <a:r>
              <a:rPr lang="en-US" dirty="0"/>
              <a:t>=00587_1c_03&amp;utm_content=</a:t>
            </a:r>
            <a:r>
              <a:rPr lang="en-US" dirty="0" err="1"/>
              <a:t>search&amp;gclid</a:t>
            </a:r>
            <a:r>
              <a:rPr lang="en-US" dirty="0"/>
              <a:t>=CjwKCAjwp6CkBhB_EiwAlQVyxXQOMYl2SrF_Vr8t-9VcCx-PZyCLgUfzEcc5yiGwctNuv7htK9dWChoC5SwQAvD_BwE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8A99B-EC12-2B4F-AB0C-795AE639FC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6149-4FB9-6390-2629-89EAC92C0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42E27-2265-53A2-CAE4-E0B91F19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6F91-B7CC-C6B8-4A04-CDBC994B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5143-C9D4-247D-36FC-64F8B4B2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4CF2-0904-C8DB-A214-E131EDC8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E993-D4A0-943F-2645-DFCE5F82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88810-1C08-7064-C65E-FFCC3FA8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5DED-BAB8-D14B-821D-AFB8F76D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0BF0-4218-6CD5-B8B9-0DCE320C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38E-03B2-D620-5342-C7D0F4E3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7D0A1-0D51-CB63-9D22-E2FA96614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90983-BFA2-7A21-4849-70649B725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6E16-8B05-24AE-5842-277B53A3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3A66-0418-830E-6995-3FC3786F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2CDE-E75B-C3FA-5686-0BFC42C3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7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EB8D-B3CF-E913-6F68-150D8E50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8F84-8723-1DA7-2B5D-B7104B30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C8E3-06C7-A355-EDCA-19C7527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85033-0915-385A-2D2D-7725D18C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4302-D242-1677-1BDC-B80FB14A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3882-BCA3-1BD0-F784-7EA2782C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C2A7D-84D6-67B2-03BA-C4C999D2A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B5D-A6CF-FFA9-0865-904069A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3CDE-E394-F06E-4D96-BC0F4888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2E13-C32A-2A2F-6D4A-251767F1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1B4D-AA39-297E-7496-8F06316A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ACD9-8661-EA9D-ABAF-B46174C5D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E26BC-DDF1-89ED-ED15-060F8B31B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E77F-80EA-480D-0969-1D21E23B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53D93-0814-E34A-C649-FC881C67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71D4C-4F91-F228-D1AF-15F8B2A6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3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5769-E20C-C29D-A329-78BB1730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ABC2B-B0DC-F810-BF96-AB6536FC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16D1-524B-D018-87EF-233E12140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4CF47-0203-F1F7-3632-AD253675F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E262-0492-A549-44D3-1B0AEC1B7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0416F-8C19-3553-F184-E2567A71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52BFE-3D22-3BFA-B7AA-ECAB682B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42B22-62D1-6733-3D2E-8058C954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14C9-1A68-F0A6-BC71-DD279303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2257D-6968-605B-9A72-3120CC50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45E43-1573-B51A-01CA-84AA08AA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CA56C-431C-3B54-0018-73EEC28B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3274F-AD77-BCC0-289F-C34D45ED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D7948-DE3E-A2BB-769E-876C3468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25634-6810-8FC2-E132-5FE12362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2851-434D-996F-7ED6-10E741CC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E861-E4BE-BBB4-29FC-E6507878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B7A78-0FB3-2734-0D3E-B790C10C7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ED26E-66F2-1AC6-4BAB-001C72DF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715E-4A0E-FD71-9818-659ED7E7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AAA17-FCCE-E853-6C1F-B4650693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77E2-C55D-F082-FEEE-B2F1FC6D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79E8B-DBD8-39F5-34EA-F5EC5CA8A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96494-3118-EFCD-DB73-CEA7056BD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4766-121B-B1E2-5D26-A868A276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83067-A2F3-F70B-25C7-BAD6CC57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31E55-3AC1-F655-4B85-D83D2735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267EA-D94B-C843-CAFF-3346A1CE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56AB-598E-F7A3-6BA8-7CF2C8EB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EB86-411A-8905-1637-410DAE01E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7E9B-AA27-8441-8F04-DF241323D76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D4A6-3F34-2CAE-14FD-E7F86C793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878-5317-2269-C882-338F0F41C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2B3A-5A95-1248-8834-B1FC0A8B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0C53-9032-1BCF-1730-81985443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2023_06_20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D16B0-3B6D-450D-0FB9-D9ECE125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meeting</a:t>
            </a:r>
          </a:p>
        </p:txBody>
      </p:sp>
    </p:spTree>
    <p:extLst>
      <p:ext uri="{BB962C8B-B14F-4D97-AF65-F5344CB8AC3E}">
        <p14:creationId xmlns:p14="http://schemas.microsoft.com/office/powerpoint/2010/main" val="117761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83FB-43BD-15F7-0100-51B69B67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6" y="151577"/>
            <a:ext cx="4234543" cy="17203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463 hyper</a:t>
            </a:r>
          </a:p>
          <a:p>
            <a:r>
              <a:rPr lang="en-US" dirty="0"/>
              <a:t>590 hypo</a:t>
            </a:r>
          </a:p>
          <a:p>
            <a:r>
              <a:rPr lang="en-US" dirty="0"/>
              <a:t>row clustered.</a:t>
            </a:r>
          </a:p>
          <a:p>
            <a:endParaRPr lang="en-US" dirty="0"/>
          </a:p>
          <a:p>
            <a:r>
              <a:rPr lang="en-US" dirty="0"/>
              <a:t> 3 samples;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D62B4-9211-B9FB-F7E2-09A62E8A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10" y="0"/>
            <a:ext cx="6888390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3C6BD0-9378-5888-33F1-3E5F7510A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94506"/>
              </p:ext>
            </p:extLst>
          </p:nvPr>
        </p:nvGraphicFramePr>
        <p:xfrm>
          <a:off x="198796" y="2276449"/>
          <a:ext cx="4864908" cy="4188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818">
                  <a:extLst>
                    <a:ext uri="{9D8B030D-6E8A-4147-A177-3AD203B41FA5}">
                      <a16:colId xmlns:a16="http://schemas.microsoft.com/office/drawing/2014/main" val="3729653440"/>
                    </a:ext>
                  </a:extLst>
                </a:gridCol>
                <a:gridCol w="810818">
                  <a:extLst>
                    <a:ext uri="{9D8B030D-6E8A-4147-A177-3AD203B41FA5}">
                      <a16:colId xmlns:a16="http://schemas.microsoft.com/office/drawing/2014/main" val="595837576"/>
                    </a:ext>
                  </a:extLst>
                </a:gridCol>
                <a:gridCol w="810818">
                  <a:extLst>
                    <a:ext uri="{9D8B030D-6E8A-4147-A177-3AD203B41FA5}">
                      <a16:colId xmlns:a16="http://schemas.microsoft.com/office/drawing/2014/main" val="1465998015"/>
                    </a:ext>
                  </a:extLst>
                </a:gridCol>
                <a:gridCol w="810818">
                  <a:extLst>
                    <a:ext uri="{9D8B030D-6E8A-4147-A177-3AD203B41FA5}">
                      <a16:colId xmlns:a16="http://schemas.microsoft.com/office/drawing/2014/main" val="1007376626"/>
                    </a:ext>
                  </a:extLst>
                </a:gridCol>
                <a:gridCol w="810818">
                  <a:extLst>
                    <a:ext uri="{9D8B030D-6E8A-4147-A177-3AD203B41FA5}">
                      <a16:colId xmlns:a16="http://schemas.microsoft.com/office/drawing/2014/main" val="1626935212"/>
                    </a:ext>
                  </a:extLst>
                </a:gridCol>
                <a:gridCol w="810818">
                  <a:extLst>
                    <a:ext uri="{9D8B030D-6E8A-4147-A177-3AD203B41FA5}">
                      <a16:colId xmlns:a16="http://schemas.microsoft.com/office/drawing/2014/main" val="1976760131"/>
                    </a:ext>
                  </a:extLst>
                </a:gridCol>
              </a:tblGrid>
              <a:tr h="29422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Internal 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Total PDL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Days in culture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Conc(ng/uL)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Vol(estimate_uL)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1775341782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LGC250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7.24092391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1646129935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9.27437506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2429785560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LGC252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13.048624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3934467529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15.6351249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3075521299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19.6393633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51186905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24.1982777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4261154969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26.7580771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3909961118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29.2826797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4123441974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33.4851278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753768871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36.2959753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4022767531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39.8850854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1853195336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42.929847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2287694270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45.9236761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471408040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49.0487733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830568979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54.0206665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3460917130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56.5396774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4079336907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59.6573593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2729843551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62.865347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2272837953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66.6126153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2837709463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68.765693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840690857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LGC317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73.7497993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34.2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1825807239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77.0971598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1874513547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80.1216224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1508491489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84.1553184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190117791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LGC321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85.2376792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4229812941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LGC322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89.9033481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25.6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1741374828"/>
                  </a:ext>
                </a:extLst>
              </a:tr>
              <a:tr h="1319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LGC323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91.8192931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17010205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AF260A1-64D4-96E4-A3F8-1DB7CCDBA288}"/>
              </a:ext>
            </a:extLst>
          </p:cNvPr>
          <p:cNvSpPr/>
          <p:nvPr/>
        </p:nvSpPr>
        <p:spPr>
          <a:xfrm>
            <a:off x="10041147" y="299048"/>
            <a:ext cx="178280" cy="544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505B13-D3F7-E644-6209-6EFB5191733B}"/>
              </a:ext>
            </a:extLst>
          </p:cNvPr>
          <p:cNvSpPr/>
          <p:nvPr/>
        </p:nvSpPr>
        <p:spPr>
          <a:xfrm>
            <a:off x="10849155" y="296172"/>
            <a:ext cx="178280" cy="544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B6CAC6-457A-1BDF-AFA4-CFDD8A98D8F6}"/>
              </a:ext>
            </a:extLst>
          </p:cNvPr>
          <p:cNvSpPr/>
          <p:nvPr/>
        </p:nvSpPr>
        <p:spPr>
          <a:xfrm>
            <a:off x="6803365" y="253041"/>
            <a:ext cx="178280" cy="544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1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CD46-E4DC-D35B-9F17-4A1874BF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identifying age-associated </a:t>
            </a:r>
            <a:r>
              <a:rPr lang="en-US" sz="3200" dirty="0" err="1"/>
              <a:t>DNAme</a:t>
            </a:r>
            <a:r>
              <a:rPr lang="en-US" sz="3200" dirty="0"/>
              <a:t> CpG sites/regions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2345-D821-E6A5-DCDD-1D6A40AA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600200"/>
            <a:ext cx="5867400" cy="4576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DMP vs. VMP</a:t>
            </a:r>
          </a:p>
          <a:p>
            <a:pPr lvl="1"/>
            <a:r>
              <a:rPr lang="en-US" dirty="0"/>
              <a:t>Differentially/Variably methylated probes </a:t>
            </a:r>
          </a:p>
          <a:p>
            <a:pPr lvl="1"/>
            <a:r>
              <a:rPr lang="en-US" dirty="0" err="1"/>
              <a:t>limma</a:t>
            </a:r>
            <a:r>
              <a:rPr lang="en-US" dirty="0"/>
              <a:t> for DMP.</a:t>
            </a:r>
          </a:p>
          <a:p>
            <a:pPr lvl="1"/>
            <a:r>
              <a:rPr lang="en-US" dirty="0" err="1"/>
              <a:t>minifi</a:t>
            </a:r>
            <a:r>
              <a:rPr lang="en-US" dirty="0"/>
              <a:t> for DMR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DMR vs. VMR </a:t>
            </a:r>
          </a:p>
          <a:p>
            <a:pPr lvl="1"/>
            <a:r>
              <a:rPr lang="en-US" dirty="0"/>
              <a:t>Differentially/Variably methylated regions</a:t>
            </a:r>
          </a:p>
          <a:p>
            <a:pPr lvl="1"/>
            <a:r>
              <a:rPr lang="en-US" dirty="0" err="1"/>
              <a:t>lmtest</a:t>
            </a:r>
            <a:r>
              <a:rPr lang="en-US" dirty="0"/>
              <a:t> for VMP</a:t>
            </a:r>
          </a:p>
          <a:p>
            <a:pPr lvl="1"/>
            <a:r>
              <a:rPr lang="en-US" dirty="0" err="1"/>
              <a:t>minifi</a:t>
            </a:r>
            <a:r>
              <a:rPr lang="en-US" dirty="0"/>
              <a:t> (change </a:t>
            </a:r>
            <a:r>
              <a:rPr lang="en-US" dirty="0" err="1"/>
              <a:t>DMRcate</a:t>
            </a:r>
            <a:r>
              <a:rPr lang="en-US" dirty="0"/>
              <a:t>) for VMR.  </a:t>
            </a:r>
          </a:p>
          <a:p>
            <a:endParaRPr lang="en-US" dirty="0"/>
          </a:p>
          <a:p>
            <a:r>
              <a:rPr lang="en-US" dirty="0"/>
              <a:t>Correlation networks  </a:t>
            </a:r>
          </a:p>
          <a:p>
            <a:pPr lvl="1"/>
            <a:r>
              <a:rPr lang="en-US" dirty="0"/>
              <a:t>WGCNA (weighted correlation network analysis)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34DA6-9C4A-6ABF-CA5A-899173583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530"/>
          <a:stretch/>
        </p:blipFill>
        <p:spPr>
          <a:xfrm>
            <a:off x="5736771" y="2574311"/>
            <a:ext cx="3069771" cy="2473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A2804-F08B-12D1-C14F-D6A2E7CEE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2"/>
          <a:stretch/>
        </p:blipFill>
        <p:spPr>
          <a:xfrm>
            <a:off x="8215216" y="2585196"/>
            <a:ext cx="3857040" cy="24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5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5F76-FD2E-4E17-2146-6F3D3707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CSHL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5B75-3843-61D3-7100-5E0C26E7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5E661-7CBA-F287-BFDC-BE71F194D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7"/>
          <a:stretch/>
        </p:blipFill>
        <p:spPr>
          <a:xfrm>
            <a:off x="2212639" y="491106"/>
            <a:ext cx="9474073" cy="58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4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5E2D-08CF-F83F-0AE5-4D5CAB2D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 pricing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65DAEF-DF1E-0711-2084-DBC73FD50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179"/>
          <a:stretch/>
        </p:blipFill>
        <p:spPr>
          <a:xfrm>
            <a:off x="103031" y="1700055"/>
            <a:ext cx="5828654" cy="17289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2E12C5-2D96-9A98-5AF6-BD984D389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2" y="3429000"/>
            <a:ext cx="5532407" cy="1327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9C5E32-804C-4D04-183B-A7D418DDD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0" y="5151169"/>
            <a:ext cx="6782873" cy="13883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860BC7-B7B5-9686-BDA9-1A46BFA60FDF}"/>
              </a:ext>
            </a:extLst>
          </p:cNvPr>
          <p:cNvSpPr txBox="1"/>
          <p:nvPr/>
        </p:nvSpPr>
        <p:spPr>
          <a:xfrm>
            <a:off x="6555346" y="2782669"/>
            <a:ext cx="3961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already have the </a:t>
            </a:r>
            <a:r>
              <a:rPr lang="en-US" sz="2400" dirty="0" err="1"/>
              <a:t>zymo</a:t>
            </a:r>
            <a:r>
              <a:rPr lang="en-US" sz="2400" dirty="0"/>
              <a:t> kit, </a:t>
            </a:r>
          </a:p>
          <a:p>
            <a:r>
              <a:rPr lang="en-US" sz="2400" dirty="0"/>
              <a:t>so in total $1,275.</a:t>
            </a:r>
          </a:p>
        </p:txBody>
      </p:sp>
    </p:spTree>
    <p:extLst>
      <p:ext uri="{BB962C8B-B14F-4D97-AF65-F5344CB8AC3E}">
        <p14:creationId xmlns:p14="http://schemas.microsoft.com/office/powerpoint/2010/main" val="40604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8C84-D5CE-5A54-DCB5-6BD0195B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42C6-EE22-7FF9-6115-643FB95BD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" y="0"/>
            <a:ext cx="7772400" cy="66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A59E-63CE-3CEC-C66B-89DE2842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R21 CARLIN + </a:t>
            </a:r>
            <a:r>
              <a:rPr lang="en-US" dirty="0" err="1"/>
              <a:t>scDEEP-meC</a:t>
            </a:r>
            <a:r>
              <a:rPr lang="en-US" dirty="0"/>
              <a:t> + </a:t>
            </a:r>
            <a:r>
              <a:rPr lang="en-US" dirty="0" err="1"/>
              <a:t>RepliTali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9616-AE39-C547-EFDF-A19BECF4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0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287</Words>
  <Application>Microsoft Macintosh PowerPoint</Application>
  <PresentationFormat>Widescreen</PresentationFormat>
  <Paragraphs>156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2023_06_20</vt:lpstr>
      <vt:lpstr>PowerPoint Presentation</vt:lpstr>
      <vt:lpstr>identifying age-associated DNAme CpG sites/regions</vt:lpstr>
      <vt:lpstr>CSHL</vt:lpstr>
      <vt:lpstr>Kit pricing </vt:lpstr>
      <vt:lpstr>PowerPoint Presentation</vt:lpstr>
      <vt:lpstr>R21 CARLIN + scDEEP-meC + RepliTali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2023_06_23</dc:title>
  <dc:creator>Park, Jae Min</dc:creator>
  <cp:lastModifiedBy>Park, JaeMin</cp:lastModifiedBy>
  <cp:revision>3</cp:revision>
  <dcterms:created xsi:type="dcterms:W3CDTF">2023-06-20T14:44:19Z</dcterms:created>
  <dcterms:modified xsi:type="dcterms:W3CDTF">2023-06-21T22:57:01Z</dcterms:modified>
</cp:coreProperties>
</file>