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93" r:id="rId5"/>
    <p:sldId id="290" r:id="rId6"/>
    <p:sldId id="258" r:id="rId7"/>
    <p:sldId id="297" r:id="rId8"/>
    <p:sldId id="295" r:id="rId9"/>
    <p:sldId id="298" r:id="rId10"/>
    <p:sldId id="296" r:id="rId11"/>
    <p:sldId id="28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14" d="100"/>
          <a:sy n="114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2A88-187D-82B1-61E8-0015D5DC0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71104-527D-677C-DF10-C81CBC0CB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FD50B-7B8A-7E7F-CC88-E5A25A0E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23B1-8092-DC46-19BF-33A06DDF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377D-276A-B8FE-14DB-8463E3A0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BA86-ADDE-8A8F-D92A-6FE4C234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32796-36D1-A582-42E6-2F8E5625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0668-F1C3-DF32-88A5-E6099A10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0CFE-E4C2-7F0C-FB09-D8D50228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1DDB0-8D0D-A333-9AAA-C98B1F35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0D232-38DB-9BBB-925F-75FAB1637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2F113-3F00-F14A-D59C-BBF88075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9EE0-02B2-D312-6469-7D72555D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D59C-8036-9626-E7ED-DEF43782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D5BB-4EB9-4C6B-B9A1-849D32B1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5DA4-5A2E-F1AB-0EC3-E2C35796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A73D-DEDE-5E11-B727-C289F6C0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C9B5-D0F1-9130-1B36-70E8DC90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CAE6F-1758-F3CF-2523-A4BDB6A8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4801-FCCA-EB33-AD52-3DFE8733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4FAD-A354-6F8F-3A5D-97282CF26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5D2C7-F929-A925-F71D-DFEA939F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A6C2D-46FE-26BB-C3A8-D741588F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ED7D-22A7-1E22-2BCD-900F6B44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C15F-0B02-002E-DFDF-2ACADBFA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0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547B-A38A-1747-C2C1-8217EFA7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E5FA-27BD-5E97-A233-B2507A4ED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142B9-D51D-4F91-48B9-AA9030929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A729A-0D23-760F-B20E-E746DA9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61FE5-73DE-D383-844B-75B87113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06E03-8C5D-0F71-3377-CBEB00AB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7B5D-8635-0A3F-DD47-B9CF69DB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2C29-9EFC-E675-EBB3-626204563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89869-275E-4699-D43E-1B3AB7B0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AAD57-B5FB-C24F-554B-510966555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C6C11-B88C-A715-3AC3-32341FD6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AAF81-8403-9159-D8F1-0C74F374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87498-8101-ADB9-6DA1-79DE90E3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6377B-2A78-CBDA-F082-A8082E82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3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697F-7B55-A301-CEE2-70A0B76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03C69-EEBE-C2A0-3054-E1D90EB6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96841-1DFB-02EC-7221-07C94410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36BB1-D44A-C0EE-E006-28BD2FE9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45161-F3AD-3925-1662-398E9A67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16966-E343-0F3A-CC97-F1DB1988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E317-D180-FB8B-8BDD-73808076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CB60-3215-B550-BB39-8AB225C3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AF0E-6482-B5F9-1CED-42A5A83E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19102-665B-2396-A816-54BDB284B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C897-1D12-AC08-ADA0-3880A69B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24B87-47A5-B0F1-15EE-FD95362E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FA15-FB8A-5143-CCA4-FD126CA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3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7599-069B-8497-0D91-91A03F7A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8C434-E9E3-51EF-89B0-3E9BFC251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A93B-F14C-4B86-7CC8-CB0E42307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C30A-6C12-76FF-063A-8141B53C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DF330-0CBF-0348-AA49-086A6E56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DC82-F164-8321-44C3-CE36AF51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2662A-176F-89FA-533C-1658FB27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C953F-C5E1-C483-AD2F-22D64F643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C0A2-37F8-A312-FC66-673CD6D5E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EFDE-8109-2B44-ACAA-9BC33560615E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860C1-2096-2F4E-8F0C-2885DF055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4A0EC-BF00-38EE-8691-0606976F3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F2A4-79E8-2642-9F38-9606C842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llosaurus.org/CVCL_2C31" TargetMode="External"/><Relationship Id="rId2" Type="http://schemas.openxmlformats.org/officeDocument/2006/relationships/hyperlink" Target="https://catalog.coriell.org/0/Sections/Search/Sample_Detail.aspx?Ref=AG06561&amp;Product=C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5888-763B-A834-DF02-9063AB4DF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Rothbart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A0516-94E0-7033-0938-279B9320B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2023-07-24</a:t>
            </a:r>
          </a:p>
        </p:txBody>
      </p:sp>
    </p:spTree>
    <p:extLst>
      <p:ext uri="{BB962C8B-B14F-4D97-AF65-F5344CB8AC3E}">
        <p14:creationId xmlns:p14="http://schemas.microsoft.com/office/powerpoint/2010/main" val="412281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5C7F-1327-60AF-9CD0-29EEA661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UHRF_OVX shows higher </a:t>
            </a:r>
            <a:r>
              <a:rPr lang="en-US" sz="3600" dirty="0" err="1"/>
              <a:t>Replitali</a:t>
            </a:r>
            <a:r>
              <a:rPr lang="en-US" sz="3600" dirty="0"/>
              <a:t> slope; </a:t>
            </a:r>
            <a:br>
              <a:rPr lang="en-US" sz="3600" dirty="0"/>
            </a:br>
            <a:r>
              <a:rPr lang="en-US" sz="3600" dirty="0"/>
              <a:t>(accelerated Epigenetic age phenotype)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13AE-3914-6D7B-DA7E-3CF1E115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0956" y="2341755"/>
            <a:ext cx="3982844" cy="38352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571FD03-7C3B-5CA5-F6A0-FC24AEA3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3" y="1806232"/>
            <a:ext cx="6510454" cy="465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7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4E7B-ADCA-A6CB-9D19-64672F4D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1696598"/>
            <a:ext cx="4038600" cy="44803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86FB28-F7AA-D674-E419-FAB6A82AB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532" y="1552757"/>
            <a:ext cx="6516478" cy="46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3855587B-C26D-FF57-484B-DA7CAA7ED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9859"/>
            <a:ext cx="5804379" cy="41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4D4117B-499A-7324-9B52-8F7E9BF8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Y-intercept for UHRF1 so high?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C359B-B358-207B-AC47-82C83B08BA24}"/>
              </a:ext>
            </a:extLst>
          </p:cNvPr>
          <p:cNvSpPr/>
          <p:nvPr/>
        </p:nvSpPr>
        <p:spPr>
          <a:xfrm>
            <a:off x="2833351" y="3554569"/>
            <a:ext cx="2343955" cy="168069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5D428-714C-AEF5-A4A9-DBC88D039B04}"/>
              </a:ext>
            </a:extLst>
          </p:cNvPr>
          <p:cNvSpPr txBox="1"/>
          <p:nvPr/>
        </p:nvSpPr>
        <p:spPr>
          <a:xfrm>
            <a:off x="1193180" y="6378498"/>
            <a:ext cx="536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these probes have higher sensitivity to UHRF–OVX? </a:t>
            </a:r>
          </a:p>
        </p:txBody>
      </p:sp>
    </p:spTree>
    <p:extLst>
      <p:ext uri="{BB962C8B-B14F-4D97-AF65-F5344CB8AC3E}">
        <p14:creationId xmlns:p14="http://schemas.microsoft.com/office/powerpoint/2010/main" val="378089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2C2C-DBA0-2C04-0DC9-C5AEF6C8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Adult fibroblasts also show a higher slope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7105-6ED7-5C79-D80C-B489CD6B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224" y="1962615"/>
            <a:ext cx="3815576" cy="4214348"/>
          </a:xfrm>
        </p:spPr>
        <p:txBody>
          <a:bodyPr/>
          <a:lstStyle/>
          <a:p>
            <a:r>
              <a:rPr lang="en-US" dirty="0"/>
              <a:t>caveat.  (1 probe from the UHRF_OVX dataset had NA, so calculated </a:t>
            </a:r>
            <a:r>
              <a:rPr lang="en-US" dirty="0" err="1"/>
              <a:t>Replitali</a:t>
            </a:r>
            <a:r>
              <a:rPr lang="en-US" dirty="0"/>
              <a:t> without it.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9DB93-F451-0CCB-A042-AECBBF33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4" y="1864700"/>
            <a:ext cx="7142356" cy="441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C9C2-A60C-A577-9249-606D11A5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UHRF1 OVX cell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9E27-02B3-7924-4E7E-951BC18E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5" y="1784195"/>
            <a:ext cx="5559071" cy="4392768"/>
          </a:xfrm>
        </p:spPr>
        <p:txBody>
          <a:bodyPr>
            <a:normAutofit/>
          </a:bodyPr>
          <a:lstStyle/>
          <a:p>
            <a:r>
              <a:rPr lang="en-US" dirty="0"/>
              <a:t>primary fetal fibroblasts (AG06561)</a:t>
            </a:r>
          </a:p>
          <a:p>
            <a:pPr lvl="1"/>
            <a:r>
              <a:rPr lang="en-US" dirty="0" err="1"/>
              <a:t>caucasian</a:t>
            </a:r>
            <a:r>
              <a:rPr lang="en-US" dirty="0"/>
              <a:t> 15FW, XX from minced skin</a:t>
            </a:r>
          </a:p>
          <a:p>
            <a:pPr lvl="1"/>
            <a:r>
              <a:rPr lang="en-US" dirty="0">
                <a:hlinkClick r:id="rId2"/>
              </a:rPr>
              <a:t>https://catalog.coriell.org/0/Sections/Search/Sample_Detail.aspx?Ref=AG06561&amp;Product=C</a:t>
            </a:r>
            <a:r>
              <a:rPr lang="en-US" dirty="0">
                <a:hlinkClick r:id="rId2"/>
              </a:rPr>
              <a:t>C</a:t>
            </a:r>
            <a:endParaRPr lang="en-US" dirty="0"/>
          </a:p>
          <a:p>
            <a:r>
              <a:rPr lang="en-US" dirty="0"/>
              <a:t>primary adult fibroblasts (AG07471)</a:t>
            </a:r>
          </a:p>
          <a:p>
            <a:pPr lvl="1"/>
            <a:r>
              <a:rPr lang="en-US" dirty="0" err="1"/>
              <a:t>caucasian</a:t>
            </a:r>
            <a:r>
              <a:rPr lang="en-US" dirty="0"/>
              <a:t> 32yrs, XX from arm skin</a:t>
            </a:r>
          </a:p>
          <a:p>
            <a:pPr lvl="1"/>
            <a:r>
              <a:rPr lang="en-US" dirty="0">
                <a:hlinkClick r:id="rId3"/>
              </a:rPr>
              <a:t>https://www.cellosaurus.org/CVCL_2C31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AEACD-5FB5-3D76-424E-96C15EDAB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6"/>
          <a:stretch/>
        </p:blipFill>
        <p:spPr>
          <a:xfrm>
            <a:off x="6145406" y="750434"/>
            <a:ext cx="6046594" cy="58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0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A43C-BD72-9972-18B9-4F16AF0A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QC: PCA plot of UHRF1_overexpression EPIC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B7E9-3C44-275D-53AD-9131CBC0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568" y="1468192"/>
            <a:ext cx="3227231" cy="4708771"/>
          </a:xfrm>
        </p:spPr>
        <p:txBody>
          <a:bodyPr/>
          <a:lstStyle/>
          <a:p>
            <a:r>
              <a:rPr lang="en-US" dirty="0"/>
              <a:t>Using 1000 common gene annotations to calculate PCA</a:t>
            </a:r>
          </a:p>
          <a:p>
            <a:r>
              <a:rPr lang="en-US" dirty="0"/>
              <a:t>no outliers detected.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6DE76-7AB3-996E-7EDA-47129764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84" y="1455750"/>
            <a:ext cx="7772400" cy="48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4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4671-2AD2-3AA4-E2C3-477E9804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9C221-A02A-6CF7-DE4C-DFAED2F7F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1738646"/>
            <a:ext cx="5809520" cy="46557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A851-FFCE-2394-6474-A676AE5F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585" y="691376"/>
            <a:ext cx="4607025" cy="1856286"/>
          </a:xfrm>
        </p:spPr>
        <p:txBody>
          <a:bodyPr/>
          <a:lstStyle/>
          <a:p>
            <a:r>
              <a:rPr lang="en-US" dirty="0" err="1"/>
              <a:t>RgSet</a:t>
            </a:r>
            <a:r>
              <a:rPr lang="en-US" dirty="0"/>
              <a:t> -&gt; ratio clustering </a:t>
            </a:r>
          </a:p>
          <a:p>
            <a:r>
              <a:rPr lang="en-US" dirty="0"/>
              <a:t>Most samples are clustered together, with 1 exception that is beneath threshold</a:t>
            </a:r>
          </a:p>
        </p:txBody>
      </p:sp>
    </p:spTree>
    <p:extLst>
      <p:ext uri="{BB962C8B-B14F-4D97-AF65-F5344CB8AC3E}">
        <p14:creationId xmlns:p14="http://schemas.microsoft.com/office/powerpoint/2010/main" val="379813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8B72-40C3-7CD4-1116-ECDCFABF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: Density Plots of UHRF1_overexpression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B99B6-AC5D-9ED1-D4A4-1B5BEE23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0" y="2628862"/>
            <a:ext cx="5510299" cy="3769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7A3D0-216B-CAD9-8F62-465BE838C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919" y="1594625"/>
            <a:ext cx="3043608" cy="5151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26211-DD31-15D0-B2FE-E876D0D4CBA5}"/>
              </a:ext>
            </a:extLst>
          </p:cNvPr>
          <p:cNvSpPr txBox="1"/>
          <p:nvPr/>
        </p:nvSpPr>
        <p:spPr>
          <a:xfrm>
            <a:off x="8879042" y="2687444"/>
            <a:ext cx="331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pass QC, no filtering necessary</a:t>
            </a:r>
          </a:p>
        </p:txBody>
      </p:sp>
    </p:spTree>
    <p:extLst>
      <p:ext uri="{BB962C8B-B14F-4D97-AF65-F5344CB8AC3E}">
        <p14:creationId xmlns:p14="http://schemas.microsoft.com/office/powerpoint/2010/main" val="330179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54FF-AB36-5C73-1D86-994B4505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UHRF1_OVX has global hypermethylation than the puromycin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29FF-C7EB-2D6A-99C6-A175CD8A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9F70D-5E4A-035C-7487-BBAFBF875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089" y="1851103"/>
            <a:ext cx="6619364" cy="472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1FC245-DB26-3AAC-8202-22797A0C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8" y="1743464"/>
            <a:ext cx="4996986" cy="497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ED44-0C12-21A2-5C81-334CAFF7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Adult fibroblasts also show global hypermethylation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E22E-1F6A-23E8-0C8C-72D16767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8946" y="1561170"/>
            <a:ext cx="3436434" cy="4381617"/>
          </a:xfrm>
        </p:spPr>
        <p:txBody>
          <a:bodyPr/>
          <a:lstStyle/>
          <a:p>
            <a:r>
              <a:rPr lang="en-US" dirty="0"/>
              <a:t>zoomed in.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95C5B-B1A4-B6BF-EBB8-C8DA69E0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4" y="2001644"/>
            <a:ext cx="6692282" cy="4153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5E2971-21F4-B423-26D9-3F1749C9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51" y="2085278"/>
            <a:ext cx="7112549" cy="4381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3CE20-88BA-47A6-07EF-E774C3880615}"/>
              </a:ext>
            </a:extLst>
          </p:cNvPr>
          <p:cNvSpPr txBox="1"/>
          <p:nvPr/>
        </p:nvSpPr>
        <p:spPr>
          <a:xfrm>
            <a:off x="5207620" y="6488668"/>
            <a:ext cx="631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UHRF1_OVX in adult fibroblasts did not passage for long</a:t>
            </a:r>
          </a:p>
        </p:txBody>
      </p:sp>
    </p:spTree>
    <p:extLst>
      <p:ext uri="{BB962C8B-B14F-4D97-AF65-F5344CB8AC3E}">
        <p14:creationId xmlns:p14="http://schemas.microsoft.com/office/powerpoint/2010/main" val="333995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76E4-58FC-F8F6-BC03-6C9D2791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Early PDL, UHRF—OVX fetal fibroblasts have higher median PMD-solo-WCGW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691E-9EEC-91D2-EB24-3631CEB4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8156" y="1884555"/>
            <a:ext cx="3525644" cy="42924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F31B1B-00EC-2DC2-2139-8FD83ABA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85" y="1723924"/>
            <a:ext cx="6937917" cy="495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5AD8-BAE2-BC5B-A662-BC389F48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adult fibroblasts also show higher PMD-solo-WCGW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B720-725E-6FA3-9E86-FA09A0FD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376" y="1962615"/>
            <a:ext cx="3804424" cy="42143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EEA84-ACF7-22CF-81CE-A37C2ADD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4" y="1918009"/>
            <a:ext cx="6819822" cy="42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5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240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Meeting with Rothbart Lab</vt:lpstr>
      <vt:lpstr>UHRF1 OVX cell model</vt:lpstr>
      <vt:lpstr>QC: PCA plot of UHRF1_overexpression EPIC</vt:lpstr>
      <vt:lpstr>QC plot</vt:lpstr>
      <vt:lpstr>QC : Density Plots of UHRF1_overexpression </vt:lpstr>
      <vt:lpstr>UHRF1_OVX has global hypermethylation than the puromycin control</vt:lpstr>
      <vt:lpstr>Adult fibroblasts also show global hypermethylation </vt:lpstr>
      <vt:lpstr>In Early PDL, UHRF—OVX fetal fibroblasts have higher median PMD-solo-WCGW </vt:lpstr>
      <vt:lpstr>adult fibroblasts also show higher PMD-solo-WCGW </vt:lpstr>
      <vt:lpstr>UHRF_OVX shows higher Replitali slope;  (accelerated Epigenetic age phenotype)</vt:lpstr>
      <vt:lpstr>Why is the Y-intercept for UHRF1 so high?</vt:lpstr>
      <vt:lpstr>Adult fibroblasts also show a higher slope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with Rothbart Lab</dc:title>
  <dc:creator>Park, JaeMin</dc:creator>
  <cp:lastModifiedBy>Park, JaeMin</cp:lastModifiedBy>
  <cp:revision>14</cp:revision>
  <dcterms:created xsi:type="dcterms:W3CDTF">2023-07-24T15:08:48Z</dcterms:created>
  <dcterms:modified xsi:type="dcterms:W3CDTF">2023-07-24T18:03:14Z</dcterms:modified>
</cp:coreProperties>
</file>