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1" r:id="rId6"/>
    <p:sldId id="263" r:id="rId7"/>
    <p:sldId id="264" r:id="rId8"/>
    <p:sldId id="258" r:id="rId9"/>
    <p:sldId id="265" r:id="rId10"/>
    <p:sldId id="260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8"/>
  </p:normalViewPr>
  <p:slideViewPr>
    <p:cSldViewPr snapToGrid="0" showGuides="1">
      <p:cViewPr varScale="1">
        <p:scale>
          <a:sx n="117" d="100"/>
          <a:sy n="117" d="100"/>
        </p:scale>
        <p:origin x="2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D13C-FD8F-58AC-F844-0C7D9337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DB111-BB9F-FC0F-9181-D413B1E8A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7E9F0-FC49-D195-4971-B03B6290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A934-1346-FD48-B700-682E26B7B1B4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35B57-201A-2359-05FB-5625CF4E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9290-2C37-B7B7-0C96-735F06C4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480-A6F4-2941-99CC-4F8404C7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3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4BCE-74AA-8317-B569-77D3603E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C48C6-AF8C-258D-3A29-1F5E60222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76B8C-5692-86FB-1FEC-5A2A9007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A934-1346-FD48-B700-682E26B7B1B4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A3CD-ED20-FEE6-4255-9715EA29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91CE7-2A45-0113-3FFC-A5B45017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480-A6F4-2941-99CC-4F8404C7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59CA0-4652-56DF-7E92-8F74CE559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EEA78-3366-225D-5161-7C20832F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B702-1AA8-AD98-2A8C-45D04B6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A934-1346-FD48-B700-682E26B7B1B4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421A3-4457-EEF6-26C8-44163D1C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4507-0338-7A79-FBDE-5F32C388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480-A6F4-2941-99CC-4F8404C7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73A3-4DCB-3521-6F99-B6B70275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5A7C-D019-B496-573A-13D22805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9AC7-8D8D-01E7-809D-74DDE13F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A934-1346-FD48-B700-682E26B7B1B4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B60A-B8D2-4571-C245-88C1E785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51B9-A340-92FA-7CC0-C57031AA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480-A6F4-2941-99CC-4F8404C7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49E4-BDDF-ED54-AD5C-241A5C94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EC57E-084C-E601-C72C-324ED710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41A8-C112-4959-D35F-4E0108C9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A934-1346-FD48-B700-682E26B7B1B4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2F95B-4F12-2041-6A36-A7D0CD6D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CC3D-CBD8-204D-7CB5-812ADC35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480-A6F4-2941-99CC-4F8404C7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9E0F-BEB4-EEB4-A1C5-D97494A3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41C5-7EE1-BEE1-AC90-05A0D0C4B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CAE02-9C32-37B6-2245-7B74674E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9D0AE-E29F-CF4D-472A-0047893B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A934-1346-FD48-B700-682E26B7B1B4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727D-DC0F-95A2-681D-675118FA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FF12F-C710-5167-0812-D8156F34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480-A6F4-2941-99CC-4F8404C7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ADE6-3215-82EC-D866-4332797C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B4B32-1DA4-6F94-BB97-EBC365E5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A6AD-AD26-D123-3A66-36ACA2D4E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9F0FA-DE78-3C99-D8F1-89E8C674F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669D8-3B09-668D-40B1-8E4C47C49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05258-2DEC-B954-2D33-07CCF499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A934-1346-FD48-B700-682E26B7B1B4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F7294-04C4-27D6-4B97-BF28C015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574A9-3469-A1AA-D323-46E86D52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480-A6F4-2941-99CC-4F8404C7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0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32E4-B9F8-3F03-C5B3-247E207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59F4D-7A77-70A3-4865-B0CAA1E7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A934-1346-FD48-B700-682E26B7B1B4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C55F7-E4D4-2623-141E-7C0BA5D4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E94D8-CB76-A11F-2C0F-87D31812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480-A6F4-2941-99CC-4F8404C7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3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E1F96-D09E-DB8D-4AE1-9706B622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A934-1346-FD48-B700-682E26B7B1B4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2ABD2-D1DA-C23C-0EFB-C935B820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77140-970C-5711-1FFD-FAC4AB6C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480-A6F4-2941-99CC-4F8404C7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6625-6FF9-6A8C-5DDE-EA67DDC6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5512-53D2-0B44-AE81-E0353824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BBDA7-C367-B173-7129-595D7688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D01EA-24AB-8780-7BEF-D3BA07B0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A934-1346-FD48-B700-682E26B7B1B4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C5BAB-9BAA-F7ED-824F-AE57F735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2400-5A22-33E8-AABD-DC093EA1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480-A6F4-2941-99CC-4F8404C7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B0C2-61DB-AD47-BD09-70B98D0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1C710-DD6A-5293-8869-763A8D385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FC9FD-520B-3BBF-53E0-7DDC353E6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7A670-6B20-7499-701B-AE1D0EBE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A934-1346-FD48-B700-682E26B7B1B4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6F8E6-320C-101F-7EC2-15194ABA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1A29A-1C6D-3490-A307-AB88DA6A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480-A6F4-2941-99CC-4F8404C7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5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DB752-E57A-AB9B-F4FC-503F6C07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D32AA-A638-99C6-1FB7-5F5446DB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665D-A0CA-7971-4CCF-6226DB969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A934-1346-FD48-B700-682E26B7B1B4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84D16-9F3F-8BBA-0D6D-1CF7142E4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A0CE-5C00-8184-E688-26389301E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6480-A6F4-2941-99CC-4F8404C7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coriell.org/0/Sections/Search/Sample_Detail.aspx?Ref=AG2183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6AB9-9753-CDFE-C8FE-7BE227D8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Investigation of PCGT  methylation “flip”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9330-B26F-B2B5-5A16-0C25F0D4F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Jamie, Paula from Laird Lab </a:t>
            </a:r>
          </a:p>
        </p:txBody>
      </p:sp>
    </p:spTree>
    <p:extLst>
      <p:ext uri="{BB962C8B-B14F-4D97-AF65-F5344CB8AC3E}">
        <p14:creationId xmlns:p14="http://schemas.microsoft.com/office/powerpoint/2010/main" val="316297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DD7E-B135-20B0-3E1F-62637953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QnA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804F-2A7F-BB82-D5F1-41D9AC1F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Cost : gDNA vs. DNA library submission?</a:t>
            </a:r>
          </a:p>
          <a:p>
            <a:pPr lvl="1"/>
            <a:r>
              <a:rPr lang="en-US" dirty="0"/>
              <a:t>gDNA library submission may be better b/c our WGBS is homebrew</a:t>
            </a:r>
          </a:p>
          <a:p>
            <a:r>
              <a:rPr lang="en-US" dirty="0"/>
              <a:t>WGS vs. WGBS vs WGMS (TET enzyme version) </a:t>
            </a:r>
          </a:p>
          <a:p>
            <a:pPr lvl="1"/>
            <a:r>
              <a:rPr lang="en-US" dirty="0" err="1"/>
              <a:t>BisCUIT</a:t>
            </a:r>
            <a:r>
              <a:rPr lang="en-US" dirty="0"/>
              <a:t> (can detect mutations from WGBS) </a:t>
            </a:r>
          </a:p>
          <a:p>
            <a:pPr lvl="1"/>
            <a:r>
              <a:rPr lang="en-US" dirty="0"/>
              <a:t>reference genome not needed. </a:t>
            </a:r>
          </a:p>
          <a:p>
            <a:pPr lvl="1"/>
            <a:r>
              <a:rPr lang="en-US" dirty="0"/>
              <a:t>considering this is an epigenetic phenotype, we would WANT the WGMS or WGBS. (only $40 more per sample prep)  </a:t>
            </a:r>
          </a:p>
          <a:p>
            <a:r>
              <a:rPr lang="en-US" dirty="0"/>
              <a:t>Viability</a:t>
            </a:r>
          </a:p>
          <a:p>
            <a:pPr lvl="1"/>
            <a:r>
              <a:rPr lang="en-US" dirty="0"/>
              <a:t>(but 200 ng optimal, 10 ng minimal) </a:t>
            </a:r>
          </a:p>
          <a:p>
            <a:r>
              <a:rPr lang="en-US" dirty="0" err="1"/>
              <a:t>ChIP</a:t>
            </a:r>
            <a:r>
              <a:rPr lang="en-US" dirty="0"/>
              <a:t>-seq? (bivalency; H3K27me3, H3K4me3) </a:t>
            </a:r>
          </a:p>
          <a:p>
            <a:pPr lvl="1"/>
            <a:r>
              <a:rPr lang="en-US" dirty="0"/>
              <a:t>relatively broad peaks and it will be cheaper b/c the readers are shorter. </a:t>
            </a:r>
          </a:p>
          <a:p>
            <a:r>
              <a:rPr lang="en-US" dirty="0"/>
              <a:t>how deep? 80x? 30x? </a:t>
            </a:r>
          </a:p>
          <a:p>
            <a:pPr lvl="1"/>
            <a:r>
              <a:rPr lang="en-US" dirty="0"/>
              <a:t>30X is deep enough for mutation detection;</a:t>
            </a:r>
          </a:p>
          <a:p>
            <a:r>
              <a:rPr lang="en-US" dirty="0"/>
              <a:t>how many time points? </a:t>
            </a:r>
          </a:p>
          <a:p>
            <a:pPr lvl="1"/>
            <a:r>
              <a:rPr lang="en-US" dirty="0"/>
              <a:t>3 time points. (= 3 samples) no replicates or experimental </a:t>
            </a:r>
            <a:r>
              <a:rPr lang="en-US" dirty="0" err="1"/>
              <a:t>ctrls</a:t>
            </a:r>
            <a:r>
              <a:rPr lang="en-US" dirty="0"/>
              <a:t> needed. </a:t>
            </a:r>
          </a:p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1 mo. total. </a:t>
            </a:r>
          </a:p>
        </p:txBody>
      </p:sp>
    </p:spTree>
    <p:extLst>
      <p:ext uri="{BB962C8B-B14F-4D97-AF65-F5344CB8AC3E}">
        <p14:creationId xmlns:p14="http://schemas.microsoft.com/office/powerpoint/2010/main" val="165565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A3FB-5999-0F50-F37E-CD7BB3AF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to myself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3EE0-1EBD-B4FF-F8CD-E55BCB9B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all DNA samples present in LGC format in freezer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6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4C91-BB01-E726-0F15-ED06753B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5CA9-B4F6-DE7E-1DE9-9A5A5438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7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11BCC2-F95F-763C-E24D-21E64E8DB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5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A1C5-10E2-F99C-1C6E-13C866DC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742" y="500743"/>
            <a:ext cx="6281057" cy="1189945"/>
          </a:xfrm>
        </p:spPr>
        <p:txBody>
          <a:bodyPr/>
          <a:lstStyle/>
          <a:p>
            <a:r>
              <a:rPr lang="en-US" dirty="0"/>
              <a:t>the ‘flip’ in AG21839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11DE-2227-60FE-C898-290B625E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742" y="1785257"/>
            <a:ext cx="6281057" cy="4391706"/>
          </a:xfrm>
        </p:spPr>
        <p:txBody>
          <a:bodyPr/>
          <a:lstStyle/>
          <a:p>
            <a:r>
              <a:rPr lang="en-US" dirty="0"/>
              <a:t>a drastic hypermethylation in PCGT</a:t>
            </a:r>
          </a:p>
          <a:p>
            <a:r>
              <a:rPr lang="en-US" dirty="0" err="1"/>
              <a:t>Polycomb</a:t>
            </a:r>
            <a:r>
              <a:rPr lang="en-US" dirty="0"/>
              <a:t> Targets are “poised” (bivalent)</a:t>
            </a:r>
          </a:p>
          <a:p>
            <a:pPr lvl="1"/>
            <a:r>
              <a:rPr lang="en-US" dirty="0"/>
              <a:t>H3K4me3 + H3K27me3</a:t>
            </a:r>
          </a:p>
          <a:p>
            <a:pPr lvl="1"/>
            <a:r>
              <a:rPr lang="en-US" dirty="0"/>
              <a:t>Mostly comprised of CpG islands </a:t>
            </a:r>
          </a:p>
        </p:txBody>
      </p:sp>
      <p:pic>
        <p:nvPicPr>
          <p:cNvPr id="2050" name="Picture 2" descr="AG2f839 &#10;Neonatal &#10;Fibroblasts &#10;AG2f859 AG16146 &#10;Neonatal Adult &#10;Fibroblasts &#10;AG06S61 &#10;Fibroblasts &#10;0 &#10;Line &#10;82 &#10;HGpS &#10;AG06561 &#10;AG06561 &#10;AG10677 AG11498 AG115f3 &#10;HGPS HGPS &#10;HGPS &#10;Enrnortalized 1 &#10;Immortalized 2 Fibroblasts Fibroblasts FibroNasts &#10;1.0 &#10;0.5 &#10;0.0 &#10;population &#10;Doublings &#10;(PDL) &#10;(10.01 &#10;@701 &#10;80 &#10;10.1201 &#10;M 30.'401 &#10;160 &#10;Population &#10;Transition &#10;DNA &#10;Methylation &#10;Fractional mc &#10;(Beta Value) &#10;Population Transitions &#10;Figure 5. Preliminary Results - Polycomb Targets and Senescence Biomarkers. We analyzed 163 serially cultured samples obtained from &#10;serially cultured fibroblasts from healthy and HGPS donors. We included replicate cultures of TERT-immortalized fibroblasts from healthy donors to &#10;illustrate the variation in timing of DNA methylation changes. The heatmap shows DNA methylation data for 2,993 CpG sites with chromatin marks &#10;in fibroblasts as indicated on the left. Arrows indicate shifts in DNA methylation patterns, which we hypothesize to represent transitions in dominant &#10;cell populations. ">
            <a:extLst>
              <a:ext uri="{FF2B5EF4-FFF2-40B4-BE49-F238E27FC236}">
                <a16:creationId xmlns:a16="http://schemas.microsoft.com/office/drawing/2014/main" id="{9FD762CB-D207-F866-D0E5-610D6F141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r="61949" b="14762"/>
          <a:stretch/>
        </p:blipFill>
        <p:spPr bwMode="auto">
          <a:xfrm>
            <a:off x="228601" y="0"/>
            <a:ext cx="4484914" cy="667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1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8B6A-01EF-83F1-7318-A64F9DFF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AA56-DF28-4E75-4A23-35B4D1D6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5A5D-678C-5295-2617-75D0451C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PCGT (</a:t>
            </a:r>
            <a:r>
              <a:rPr lang="en-US" dirty="0" err="1"/>
              <a:t>polycomb</a:t>
            </a:r>
            <a:r>
              <a:rPr lang="en-US" dirty="0"/>
              <a:t> gene targets)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7D26-96B1-D096-7A55-5D7AD986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970" y="1676400"/>
            <a:ext cx="5159829" cy="4500563"/>
          </a:xfrm>
        </p:spPr>
        <p:txBody>
          <a:bodyPr/>
          <a:lstStyle/>
          <a:p>
            <a:r>
              <a:rPr lang="en-US" dirty="0"/>
              <a:t>as of current, with the exception of KDM2B(-/-), there has not been a PCGT specific-hypermethylation mechanism. </a:t>
            </a:r>
          </a:p>
          <a:p>
            <a:r>
              <a:rPr lang="en-US" dirty="0"/>
              <a:t>as of current, there is no human PRE (</a:t>
            </a:r>
            <a:r>
              <a:rPr lang="en-US" dirty="0" err="1"/>
              <a:t>polycomb</a:t>
            </a:r>
            <a:r>
              <a:rPr lang="en-US" dirty="0"/>
              <a:t>-responsive element). Therefore this drastic </a:t>
            </a:r>
            <a:r>
              <a:rPr lang="en-US" dirty="0" err="1"/>
              <a:t>PcGT</a:t>
            </a:r>
            <a:r>
              <a:rPr lang="en-US" dirty="0"/>
              <a:t> specific hypermethylation is </a:t>
            </a:r>
            <a:r>
              <a:rPr lang="en-US" dirty="0" err="1"/>
              <a:t>bizzarre</a:t>
            </a:r>
            <a:r>
              <a:rPr lang="en-U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0FB30-9023-7EB1-01F1-5BAAC469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9" y="3567658"/>
            <a:ext cx="5888821" cy="2398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6E180-84D9-F2C5-977D-C51A1A9C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3" y="2181247"/>
            <a:ext cx="5143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2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E402-CA67-AA4A-BA4E-A04A1E55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PRC1/2 are Transcriptional repressors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501C-76C3-8030-5303-43456E7A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298" y="1978701"/>
            <a:ext cx="4188502" cy="4198261"/>
          </a:xfrm>
        </p:spPr>
        <p:txBody>
          <a:bodyPr/>
          <a:lstStyle/>
          <a:p>
            <a:r>
              <a:rPr lang="en-US" dirty="0"/>
              <a:t>developmental/differential genes including Hox family genes. </a:t>
            </a:r>
          </a:p>
          <a:p>
            <a:r>
              <a:rPr lang="en-US" dirty="0"/>
              <a:t>EZH2 is a histone methyltransferase (H3K27me3) associated with heterochromatin.  </a:t>
            </a:r>
          </a:p>
        </p:txBody>
      </p:sp>
      <p:pic>
        <p:nvPicPr>
          <p:cNvPr id="4098" name="Picture 2" descr="PRC2 &#10;一 • Me3 Me3 &#10;K27 &#10;K27 ">
            <a:extLst>
              <a:ext uri="{FF2B5EF4-FFF2-40B4-BE49-F238E27FC236}">
                <a16:creationId xmlns:a16="http://schemas.microsoft.com/office/drawing/2014/main" id="{E64919AF-2024-8AC9-4677-51E542A41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7" y="3787718"/>
            <a:ext cx="5921603" cy="240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35A95E-960F-0AF0-734F-A8819023F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65" y="1867314"/>
            <a:ext cx="5485735" cy="13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4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F32D-0FB1-E0BE-F872-8814DD69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3362-AEF7-19C4-05C4-74FC0FEB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genetic mutations that drive this phenomenon? </a:t>
            </a:r>
          </a:p>
          <a:p>
            <a:r>
              <a:rPr lang="en-US" dirty="0"/>
              <a:t>Does the dynamics make sense? (drastic switch)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5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6AB9-E38F-4E99-5884-00BF6BCF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AG21839; male fibroblast (foreskin)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2CDB-56A1-1280-0A43-1912ECD8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720" y="1531345"/>
            <a:ext cx="6035407" cy="456850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https://catalog.coriell.org/0/Sections/Search/Sample_Detail.aspx?Ref=AG21839</a:t>
            </a:r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095F4D-A63B-AA0C-38DC-4B22EBFC3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19862"/>
              </p:ext>
            </p:extLst>
          </p:nvPr>
        </p:nvGraphicFramePr>
        <p:xfrm>
          <a:off x="528036" y="1535578"/>
          <a:ext cx="4929999" cy="4919463"/>
        </p:xfrm>
        <a:graphic>
          <a:graphicData uri="http://schemas.openxmlformats.org/drawingml/2006/table">
            <a:tbl>
              <a:tblPr/>
              <a:tblGrid>
                <a:gridCol w="986000">
                  <a:extLst>
                    <a:ext uri="{9D8B030D-6E8A-4147-A177-3AD203B41FA5}">
                      <a16:colId xmlns:a16="http://schemas.microsoft.com/office/drawing/2014/main" val="4258183731"/>
                    </a:ext>
                  </a:extLst>
                </a:gridCol>
                <a:gridCol w="3943999">
                  <a:extLst>
                    <a:ext uri="{9D8B030D-6E8A-4147-A177-3AD203B41FA5}">
                      <a16:colId xmlns:a16="http://schemas.microsoft.com/office/drawing/2014/main" val="1131373019"/>
                    </a:ext>
                  </a:extLst>
                </a:gridCol>
              </a:tblGrid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Repository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</a:rPr>
                        <a:t>NIA Aging Cell Culture Repository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92325"/>
                  </a:ext>
                </a:extLst>
              </a:tr>
              <a:tr h="836495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Subcollection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</a:rPr>
                        <a:t>Apparently Healthy Collection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02635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Biopsy Source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Foreskin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57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Cell Type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Fibroblast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18260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Tissue Type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Skin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652040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Transformant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Untransformed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941145"/>
                  </a:ext>
                </a:extLst>
              </a:tr>
              <a:tr h="44088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Family Member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34781"/>
                  </a:ext>
                </a:extLst>
              </a:tr>
              <a:tr h="44088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Relation to Proband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proband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47299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Confirmation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Clinical summary/Case history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542579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ISCN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46,XY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2202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Species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Homo sapiens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414787"/>
                  </a:ext>
                </a:extLst>
              </a:tr>
              <a:tr h="44088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Common Name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</a:rPr>
                        <a:t>Human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511814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solidFill>
                            <a:srgbClr val="333333"/>
                          </a:solidFill>
                          <a:effectLst/>
                        </a:rPr>
                        <a:t>Remarks</a:t>
                      </a:r>
                      <a:endParaRPr lang="en-US" sz="11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</a:rPr>
                        <a:t>Foreskin fibroblast cell culture; matching foreskin melanocyte and foreskin keratinocyte cultures from this same donor are AG21837 and AG21838, respectively</a:t>
                      </a:r>
                    </a:p>
                  </a:txBody>
                  <a:tcPr marL="47922" marR="47922" marT="47922" marB="479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14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4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CDA1-BA1B-53BB-7544-D6DDE5A7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B8FF-2151-C554-9A94-56D5E9DF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806" y="6415791"/>
            <a:ext cx="9315138" cy="4558024"/>
          </a:xfrm>
        </p:spPr>
        <p:txBody>
          <a:bodyPr>
            <a:norm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vanandelinstitute.sharepoint.com</a:t>
            </a:r>
            <a:r>
              <a:rPr lang="en-US" sz="2000" dirty="0"/>
              <a:t>/sites/genomics/</a:t>
            </a:r>
            <a:r>
              <a:rPr lang="en-US" sz="2000" dirty="0" err="1"/>
              <a:t>SitePages</a:t>
            </a:r>
            <a:r>
              <a:rPr lang="en-US" sz="2000" dirty="0"/>
              <a:t>/</a:t>
            </a:r>
            <a:r>
              <a:rPr lang="en-US" sz="2000" dirty="0" err="1"/>
              <a:t>Rates.aspx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9DD21-717B-5232-C9AA-14F22DA4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7258"/>
            <a:ext cx="6214673" cy="3981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17FEC-63CA-A7FF-B91E-27AAE797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2019"/>
            <a:ext cx="5476407" cy="38275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88A788-B6E7-E674-4250-38057E550AD8}"/>
              </a:ext>
            </a:extLst>
          </p:cNvPr>
          <p:cNvSpPr/>
          <p:nvPr/>
        </p:nvSpPr>
        <p:spPr>
          <a:xfrm>
            <a:off x="152400" y="3516086"/>
            <a:ext cx="5845628" cy="468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12EA5-8BD4-0B2C-03EF-DD61C93843A1}"/>
              </a:ext>
            </a:extLst>
          </p:cNvPr>
          <p:cNvSpPr txBox="1"/>
          <p:nvPr/>
        </p:nvSpPr>
        <p:spPr>
          <a:xfrm>
            <a:off x="4275365" y="626906"/>
            <a:ext cx="6330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S1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flowcell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1.6 billion sequences/run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S2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flowcell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: 3 billion sequences/run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S4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flowcell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: 10 billion sequences/run</a:t>
            </a:r>
          </a:p>
        </p:txBody>
      </p:sp>
    </p:spTree>
    <p:extLst>
      <p:ext uri="{BB962C8B-B14F-4D97-AF65-F5344CB8AC3E}">
        <p14:creationId xmlns:p14="http://schemas.microsoft.com/office/powerpoint/2010/main" val="77704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6195</TotalTime>
  <Words>437</Words>
  <Application>Microsoft Macintosh PowerPoint</Application>
  <PresentationFormat>Widescreen</PresentationFormat>
  <Paragraphs>69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Investigation of PCGT  methylation “flip” </vt:lpstr>
      <vt:lpstr>PowerPoint Presentation</vt:lpstr>
      <vt:lpstr>the ‘flip’ in AG21839</vt:lpstr>
      <vt:lpstr>PowerPoint Presentation</vt:lpstr>
      <vt:lpstr>PCGT (polycomb gene targets) </vt:lpstr>
      <vt:lpstr>PRC1/2 are Transcriptional repressors</vt:lpstr>
      <vt:lpstr>Question</vt:lpstr>
      <vt:lpstr>AG21839; male fibroblast (foreskin) </vt:lpstr>
      <vt:lpstr>Pricing</vt:lpstr>
      <vt:lpstr>Main QnA</vt:lpstr>
      <vt:lpstr>notes to myself </vt:lpstr>
      <vt:lpstr>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PCGT  methylation “flip” </dc:title>
  <dc:creator>Park, JaeMin</dc:creator>
  <cp:lastModifiedBy>Park, JaeMin</cp:lastModifiedBy>
  <cp:revision>3</cp:revision>
  <dcterms:created xsi:type="dcterms:W3CDTF">2023-06-01T14:46:03Z</dcterms:created>
  <dcterms:modified xsi:type="dcterms:W3CDTF">2023-06-05T22:01:22Z</dcterms:modified>
</cp:coreProperties>
</file>