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2" r:id="rId6"/>
    <p:sldId id="261"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p:restoredTop sz="87465"/>
  </p:normalViewPr>
  <p:slideViewPr>
    <p:cSldViewPr snapToGrid="0" showGuides="1">
      <p:cViewPr varScale="1">
        <p:scale>
          <a:sx n="107" d="100"/>
          <a:sy n="107" d="100"/>
        </p:scale>
        <p:origin x="584"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62590-E4D9-F247-968C-06425B8DD5C3}" type="datetimeFigureOut">
              <a:rPr lang="en-US" smtClean="0"/>
              <a:t>6/23/23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7E4F92-44ED-A345-9F4C-720E1EC835A0}" type="slidenum">
              <a:rPr lang="en-US" smtClean="0"/>
              <a:t>‹#›</a:t>
            </a:fld>
            <a:endParaRPr lang="en-US"/>
          </a:p>
        </p:txBody>
      </p:sp>
    </p:spTree>
    <p:extLst>
      <p:ext uri="{BB962C8B-B14F-4D97-AF65-F5344CB8AC3E}">
        <p14:creationId xmlns:p14="http://schemas.microsoft.com/office/powerpoint/2010/main" val="3093276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Spongelet</a:t>
            </a:r>
            <a:r>
              <a:rPr lang="en-US" dirty="0"/>
              <a:t> droplets contain some non-specific distribution and an intermediary level of ADTs, while ambient droplets have a low level of ADTs attributed to the ambient material from the cell suspension. Native ADTs refer to those that bind to their target cell surface proteins in the appropriate cell population. Background ADTs represent those from contamination sources other than ambient such as </a:t>
            </a:r>
            <a:r>
              <a:rPr lang="en-US" dirty="0" err="1"/>
              <a:t>spongelets</a:t>
            </a:r>
            <a:r>
              <a:rPr lang="en-US" dirty="0"/>
              <a:t> or non-specific binding of ADTs</a:t>
            </a:r>
          </a:p>
        </p:txBody>
      </p:sp>
      <p:sp>
        <p:nvSpPr>
          <p:cNvPr id="4" name="Slide Number Placeholder 3"/>
          <p:cNvSpPr>
            <a:spLocks noGrp="1"/>
          </p:cNvSpPr>
          <p:nvPr>
            <p:ph type="sldNum" sz="quarter" idx="5"/>
          </p:nvPr>
        </p:nvSpPr>
        <p:spPr/>
        <p:txBody>
          <a:bodyPr/>
          <a:lstStyle/>
          <a:p>
            <a:fld id="{D47E4F92-44ED-A345-9F4C-720E1EC835A0}" type="slidenum">
              <a:rPr lang="en-US" smtClean="0"/>
              <a:t>4</a:t>
            </a:fld>
            <a:endParaRPr lang="en-US"/>
          </a:p>
        </p:txBody>
      </p:sp>
    </p:spTree>
    <p:extLst>
      <p:ext uri="{BB962C8B-B14F-4D97-AF65-F5344CB8AC3E}">
        <p14:creationId xmlns:p14="http://schemas.microsoft.com/office/powerpoint/2010/main" val="2949451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0BEF6-217F-E28B-1A66-3F105200C6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9EAF14-2663-9163-F38B-A95B036DF0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33A911-9D3F-55CA-EAF8-F027BDFA90D2}"/>
              </a:ext>
            </a:extLst>
          </p:cNvPr>
          <p:cNvSpPr>
            <a:spLocks noGrp="1"/>
          </p:cNvSpPr>
          <p:nvPr>
            <p:ph type="dt" sz="half" idx="10"/>
          </p:nvPr>
        </p:nvSpPr>
        <p:spPr/>
        <p:txBody>
          <a:bodyPr/>
          <a:lstStyle/>
          <a:p>
            <a:fld id="{77E33AC3-BF4A-A14B-9FE8-BDD81C14AAF2}" type="datetimeFigureOut">
              <a:rPr lang="en-US" smtClean="0"/>
              <a:t>6/21/23</a:t>
            </a:fld>
            <a:endParaRPr lang="en-US"/>
          </a:p>
        </p:txBody>
      </p:sp>
      <p:sp>
        <p:nvSpPr>
          <p:cNvPr id="5" name="Footer Placeholder 4">
            <a:extLst>
              <a:ext uri="{FF2B5EF4-FFF2-40B4-BE49-F238E27FC236}">
                <a16:creationId xmlns:a16="http://schemas.microsoft.com/office/drawing/2014/main" id="{8ECAF56B-E1A5-DE7D-6AE5-4B93C58765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C29D90-2D8D-22E2-8C77-9B2630A0D39C}"/>
              </a:ext>
            </a:extLst>
          </p:cNvPr>
          <p:cNvSpPr>
            <a:spLocks noGrp="1"/>
          </p:cNvSpPr>
          <p:nvPr>
            <p:ph type="sldNum" sz="quarter" idx="12"/>
          </p:nvPr>
        </p:nvSpPr>
        <p:spPr/>
        <p:txBody>
          <a:bodyPr/>
          <a:lstStyle/>
          <a:p>
            <a:fld id="{0BC0388E-F7CB-FE49-9C28-C2D7ED887885}" type="slidenum">
              <a:rPr lang="en-US" smtClean="0"/>
              <a:t>‹#›</a:t>
            </a:fld>
            <a:endParaRPr lang="en-US"/>
          </a:p>
        </p:txBody>
      </p:sp>
    </p:spTree>
    <p:extLst>
      <p:ext uri="{BB962C8B-B14F-4D97-AF65-F5344CB8AC3E}">
        <p14:creationId xmlns:p14="http://schemas.microsoft.com/office/powerpoint/2010/main" val="1020902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D4C7D-9AAC-E086-F45E-E1EB0C8176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2D6D38-E93B-9B64-AB51-F08FC00487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D4D6F5-1056-00C7-2D66-7A8445C8D05C}"/>
              </a:ext>
            </a:extLst>
          </p:cNvPr>
          <p:cNvSpPr>
            <a:spLocks noGrp="1"/>
          </p:cNvSpPr>
          <p:nvPr>
            <p:ph type="dt" sz="half" idx="10"/>
          </p:nvPr>
        </p:nvSpPr>
        <p:spPr/>
        <p:txBody>
          <a:bodyPr/>
          <a:lstStyle/>
          <a:p>
            <a:fld id="{77E33AC3-BF4A-A14B-9FE8-BDD81C14AAF2}" type="datetimeFigureOut">
              <a:rPr lang="en-US" smtClean="0"/>
              <a:t>6/21/23</a:t>
            </a:fld>
            <a:endParaRPr lang="en-US"/>
          </a:p>
        </p:txBody>
      </p:sp>
      <p:sp>
        <p:nvSpPr>
          <p:cNvPr id="5" name="Footer Placeholder 4">
            <a:extLst>
              <a:ext uri="{FF2B5EF4-FFF2-40B4-BE49-F238E27FC236}">
                <a16:creationId xmlns:a16="http://schemas.microsoft.com/office/drawing/2014/main" id="{40FA8F8F-E28C-9CBB-8D16-A974CB5CD9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5D02CA-BAFB-E996-B152-9496290493B2}"/>
              </a:ext>
            </a:extLst>
          </p:cNvPr>
          <p:cNvSpPr>
            <a:spLocks noGrp="1"/>
          </p:cNvSpPr>
          <p:nvPr>
            <p:ph type="sldNum" sz="quarter" idx="12"/>
          </p:nvPr>
        </p:nvSpPr>
        <p:spPr/>
        <p:txBody>
          <a:bodyPr/>
          <a:lstStyle/>
          <a:p>
            <a:fld id="{0BC0388E-F7CB-FE49-9C28-C2D7ED887885}" type="slidenum">
              <a:rPr lang="en-US" smtClean="0"/>
              <a:t>‹#›</a:t>
            </a:fld>
            <a:endParaRPr lang="en-US"/>
          </a:p>
        </p:txBody>
      </p:sp>
    </p:spTree>
    <p:extLst>
      <p:ext uri="{BB962C8B-B14F-4D97-AF65-F5344CB8AC3E}">
        <p14:creationId xmlns:p14="http://schemas.microsoft.com/office/powerpoint/2010/main" val="3593267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8E3B27-9E38-D482-EC82-114F018618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CEED51-DAFB-352F-7B43-14032386E8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D2BDC5-69A5-7AE9-14C6-B3560AA059BA}"/>
              </a:ext>
            </a:extLst>
          </p:cNvPr>
          <p:cNvSpPr>
            <a:spLocks noGrp="1"/>
          </p:cNvSpPr>
          <p:nvPr>
            <p:ph type="dt" sz="half" idx="10"/>
          </p:nvPr>
        </p:nvSpPr>
        <p:spPr/>
        <p:txBody>
          <a:bodyPr/>
          <a:lstStyle/>
          <a:p>
            <a:fld id="{77E33AC3-BF4A-A14B-9FE8-BDD81C14AAF2}" type="datetimeFigureOut">
              <a:rPr lang="en-US" smtClean="0"/>
              <a:t>6/21/23</a:t>
            </a:fld>
            <a:endParaRPr lang="en-US"/>
          </a:p>
        </p:txBody>
      </p:sp>
      <p:sp>
        <p:nvSpPr>
          <p:cNvPr id="5" name="Footer Placeholder 4">
            <a:extLst>
              <a:ext uri="{FF2B5EF4-FFF2-40B4-BE49-F238E27FC236}">
                <a16:creationId xmlns:a16="http://schemas.microsoft.com/office/drawing/2014/main" id="{1CDD6B3B-4359-83A0-D576-C0A3258D07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54788D-4C46-3F80-13D3-E8C9AFB3F24D}"/>
              </a:ext>
            </a:extLst>
          </p:cNvPr>
          <p:cNvSpPr>
            <a:spLocks noGrp="1"/>
          </p:cNvSpPr>
          <p:nvPr>
            <p:ph type="sldNum" sz="quarter" idx="12"/>
          </p:nvPr>
        </p:nvSpPr>
        <p:spPr/>
        <p:txBody>
          <a:bodyPr/>
          <a:lstStyle/>
          <a:p>
            <a:fld id="{0BC0388E-F7CB-FE49-9C28-C2D7ED887885}" type="slidenum">
              <a:rPr lang="en-US" smtClean="0"/>
              <a:t>‹#›</a:t>
            </a:fld>
            <a:endParaRPr lang="en-US"/>
          </a:p>
        </p:txBody>
      </p:sp>
    </p:spTree>
    <p:extLst>
      <p:ext uri="{BB962C8B-B14F-4D97-AF65-F5344CB8AC3E}">
        <p14:creationId xmlns:p14="http://schemas.microsoft.com/office/powerpoint/2010/main" val="527272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4431-2F82-C066-DF0F-FEFD5CC63B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5B404C-A998-E4C7-2E42-3BD7C8881D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26644C-1BF5-CFFE-8550-711B8F0BF830}"/>
              </a:ext>
            </a:extLst>
          </p:cNvPr>
          <p:cNvSpPr>
            <a:spLocks noGrp="1"/>
          </p:cNvSpPr>
          <p:nvPr>
            <p:ph type="dt" sz="half" idx="10"/>
          </p:nvPr>
        </p:nvSpPr>
        <p:spPr/>
        <p:txBody>
          <a:bodyPr/>
          <a:lstStyle/>
          <a:p>
            <a:fld id="{77E33AC3-BF4A-A14B-9FE8-BDD81C14AAF2}" type="datetimeFigureOut">
              <a:rPr lang="en-US" smtClean="0"/>
              <a:t>6/21/23</a:t>
            </a:fld>
            <a:endParaRPr lang="en-US"/>
          </a:p>
        </p:txBody>
      </p:sp>
      <p:sp>
        <p:nvSpPr>
          <p:cNvPr id="5" name="Footer Placeholder 4">
            <a:extLst>
              <a:ext uri="{FF2B5EF4-FFF2-40B4-BE49-F238E27FC236}">
                <a16:creationId xmlns:a16="http://schemas.microsoft.com/office/drawing/2014/main" id="{DEF60AF3-31E3-1F23-8986-39F5F1DB84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F141E9-2575-7B3E-9000-696A05B7FF82}"/>
              </a:ext>
            </a:extLst>
          </p:cNvPr>
          <p:cNvSpPr>
            <a:spLocks noGrp="1"/>
          </p:cNvSpPr>
          <p:nvPr>
            <p:ph type="sldNum" sz="quarter" idx="12"/>
          </p:nvPr>
        </p:nvSpPr>
        <p:spPr/>
        <p:txBody>
          <a:bodyPr/>
          <a:lstStyle/>
          <a:p>
            <a:fld id="{0BC0388E-F7CB-FE49-9C28-C2D7ED887885}" type="slidenum">
              <a:rPr lang="en-US" smtClean="0"/>
              <a:t>‹#›</a:t>
            </a:fld>
            <a:endParaRPr lang="en-US"/>
          </a:p>
        </p:txBody>
      </p:sp>
    </p:spTree>
    <p:extLst>
      <p:ext uri="{BB962C8B-B14F-4D97-AF65-F5344CB8AC3E}">
        <p14:creationId xmlns:p14="http://schemas.microsoft.com/office/powerpoint/2010/main" val="860939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9172E-533B-C0B3-E0FA-41433E40E0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3D0F13-71B1-403F-9A7C-8FE61962D2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14AC0E-5BEC-DDAC-9D0E-0FBC62B52509}"/>
              </a:ext>
            </a:extLst>
          </p:cNvPr>
          <p:cNvSpPr>
            <a:spLocks noGrp="1"/>
          </p:cNvSpPr>
          <p:nvPr>
            <p:ph type="dt" sz="half" idx="10"/>
          </p:nvPr>
        </p:nvSpPr>
        <p:spPr/>
        <p:txBody>
          <a:bodyPr/>
          <a:lstStyle/>
          <a:p>
            <a:fld id="{77E33AC3-BF4A-A14B-9FE8-BDD81C14AAF2}" type="datetimeFigureOut">
              <a:rPr lang="en-US" smtClean="0"/>
              <a:t>6/21/23</a:t>
            </a:fld>
            <a:endParaRPr lang="en-US"/>
          </a:p>
        </p:txBody>
      </p:sp>
      <p:sp>
        <p:nvSpPr>
          <p:cNvPr id="5" name="Footer Placeholder 4">
            <a:extLst>
              <a:ext uri="{FF2B5EF4-FFF2-40B4-BE49-F238E27FC236}">
                <a16:creationId xmlns:a16="http://schemas.microsoft.com/office/drawing/2014/main" id="{BF1AE584-E8DE-9E5E-E023-53A6BF5447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1497C0-BC90-5D6A-9091-06BD806A2E7F}"/>
              </a:ext>
            </a:extLst>
          </p:cNvPr>
          <p:cNvSpPr>
            <a:spLocks noGrp="1"/>
          </p:cNvSpPr>
          <p:nvPr>
            <p:ph type="sldNum" sz="quarter" idx="12"/>
          </p:nvPr>
        </p:nvSpPr>
        <p:spPr/>
        <p:txBody>
          <a:bodyPr/>
          <a:lstStyle/>
          <a:p>
            <a:fld id="{0BC0388E-F7CB-FE49-9C28-C2D7ED887885}" type="slidenum">
              <a:rPr lang="en-US" smtClean="0"/>
              <a:t>‹#›</a:t>
            </a:fld>
            <a:endParaRPr lang="en-US"/>
          </a:p>
        </p:txBody>
      </p:sp>
    </p:spTree>
    <p:extLst>
      <p:ext uri="{BB962C8B-B14F-4D97-AF65-F5344CB8AC3E}">
        <p14:creationId xmlns:p14="http://schemas.microsoft.com/office/powerpoint/2010/main" val="4214173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40532-CAE5-EA10-09E6-C2347747A8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2C2750-BBC2-F1FC-80CF-8C9536D7C3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BBC4CB-B7CF-84C6-2D4E-DCCACB552F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85D500-348A-1D83-A5C1-5AEBFCC82971}"/>
              </a:ext>
            </a:extLst>
          </p:cNvPr>
          <p:cNvSpPr>
            <a:spLocks noGrp="1"/>
          </p:cNvSpPr>
          <p:nvPr>
            <p:ph type="dt" sz="half" idx="10"/>
          </p:nvPr>
        </p:nvSpPr>
        <p:spPr/>
        <p:txBody>
          <a:bodyPr/>
          <a:lstStyle/>
          <a:p>
            <a:fld id="{77E33AC3-BF4A-A14B-9FE8-BDD81C14AAF2}" type="datetimeFigureOut">
              <a:rPr lang="en-US" smtClean="0"/>
              <a:t>6/21/23</a:t>
            </a:fld>
            <a:endParaRPr lang="en-US"/>
          </a:p>
        </p:txBody>
      </p:sp>
      <p:sp>
        <p:nvSpPr>
          <p:cNvPr id="6" name="Footer Placeholder 5">
            <a:extLst>
              <a:ext uri="{FF2B5EF4-FFF2-40B4-BE49-F238E27FC236}">
                <a16:creationId xmlns:a16="http://schemas.microsoft.com/office/drawing/2014/main" id="{12B4D170-793E-0C8D-48CF-3FDB8DDAA8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9FA939-54C7-85BC-2BCD-9C683EFF71AD}"/>
              </a:ext>
            </a:extLst>
          </p:cNvPr>
          <p:cNvSpPr>
            <a:spLocks noGrp="1"/>
          </p:cNvSpPr>
          <p:nvPr>
            <p:ph type="sldNum" sz="quarter" idx="12"/>
          </p:nvPr>
        </p:nvSpPr>
        <p:spPr/>
        <p:txBody>
          <a:bodyPr/>
          <a:lstStyle/>
          <a:p>
            <a:fld id="{0BC0388E-F7CB-FE49-9C28-C2D7ED887885}" type="slidenum">
              <a:rPr lang="en-US" smtClean="0"/>
              <a:t>‹#›</a:t>
            </a:fld>
            <a:endParaRPr lang="en-US"/>
          </a:p>
        </p:txBody>
      </p:sp>
    </p:spTree>
    <p:extLst>
      <p:ext uri="{BB962C8B-B14F-4D97-AF65-F5344CB8AC3E}">
        <p14:creationId xmlns:p14="http://schemas.microsoft.com/office/powerpoint/2010/main" val="4276393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578ED-0316-D9ED-7785-042E144CB0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67119D-6EB1-C11B-DDBB-0FEA59A5F6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D4405E-6935-327A-31F2-EF625F7D31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F486E0-8091-F20E-2862-49AC39AB06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A8B8C1-9AB9-B42F-0CC9-3E422FEF39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B33D27-41E5-6278-ED2E-D5B21E658755}"/>
              </a:ext>
            </a:extLst>
          </p:cNvPr>
          <p:cNvSpPr>
            <a:spLocks noGrp="1"/>
          </p:cNvSpPr>
          <p:nvPr>
            <p:ph type="dt" sz="half" idx="10"/>
          </p:nvPr>
        </p:nvSpPr>
        <p:spPr/>
        <p:txBody>
          <a:bodyPr/>
          <a:lstStyle/>
          <a:p>
            <a:fld id="{77E33AC3-BF4A-A14B-9FE8-BDD81C14AAF2}" type="datetimeFigureOut">
              <a:rPr lang="en-US" smtClean="0"/>
              <a:t>6/21/23</a:t>
            </a:fld>
            <a:endParaRPr lang="en-US"/>
          </a:p>
        </p:txBody>
      </p:sp>
      <p:sp>
        <p:nvSpPr>
          <p:cNvPr id="8" name="Footer Placeholder 7">
            <a:extLst>
              <a:ext uri="{FF2B5EF4-FFF2-40B4-BE49-F238E27FC236}">
                <a16:creationId xmlns:a16="http://schemas.microsoft.com/office/drawing/2014/main" id="{BDCA79C7-2E82-9189-D772-BF86B78D4C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F18D73-766E-F255-B9F0-783A10BABF63}"/>
              </a:ext>
            </a:extLst>
          </p:cNvPr>
          <p:cNvSpPr>
            <a:spLocks noGrp="1"/>
          </p:cNvSpPr>
          <p:nvPr>
            <p:ph type="sldNum" sz="quarter" idx="12"/>
          </p:nvPr>
        </p:nvSpPr>
        <p:spPr/>
        <p:txBody>
          <a:bodyPr/>
          <a:lstStyle/>
          <a:p>
            <a:fld id="{0BC0388E-F7CB-FE49-9C28-C2D7ED887885}" type="slidenum">
              <a:rPr lang="en-US" smtClean="0"/>
              <a:t>‹#›</a:t>
            </a:fld>
            <a:endParaRPr lang="en-US"/>
          </a:p>
        </p:txBody>
      </p:sp>
    </p:spTree>
    <p:extLst>
      <p:ext uri="{BB962C8B-B14F-4D97-AF65-F5344CB8AC3E}">
        <p14:creationId xmlns:p14="http://schemas.microsoft.com/office/powerpoint/2010/main" val="626432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25637-F8C9-4D1D-3E85-4C33FDCAFD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1D4C76-A492-EF39-885B-EE505DDA42A0}"/>
              </a:ext>
            </a:extLst>
          </p:cNvPr>
          <p:cNvSpPr>
            <a:spLocks noGrp="1"/>
          </p:cNvSpPr>
          <p:nvPr>
            <p:ph type="dt" sz="half" idx="10"/>
          </p:nvPr>
        </p:nvSpPr>
        <p:spPr/>
        <p:txBody>
          <a:bodyPr/>
          <a:lstStyle/>
          <a:p>
            <a:fld id="{77E33AC3-BF4A-A14B-9FE8-BDD81C14AAF2}" type="datetimeFigureOut">
              <a:rPr lang="en-US" smtClean="0"/>
              <a:t>6/21/23</a:t>
            </a:fld>
            <a:endParaRPr lang="en-US"/>
          </a:p>
        </p:txBody>
      </p:sp>
      <p:sp>
        <p:nvSpPr>
          <p:cNvPr id="4" name="Footer Placeholder 3">
            <a:extLst>
              <a:ext uri="{FF2B5EF4-FFF2-40B4-BE49-F238E27FC236}">
                <a16:creationId xmlns:a16="http://schemas.microsoft.com/office/drawing/2014/main" id="{B1F29FFB-B253-1AA2-114A-12B46D67D5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786D19-0CD7-7AF1-AF81-78ED857A78CF}"/>
              </a:ext>
            </a:extLst>
          </p:cNvPr>
          <p:cNvSpPr>
            <a:spLocks noGrp="1"/>
          </p:cNvSpPr>
          <p:nvPr>
            <p:ph type="sldNum" sz="quarter" idx="12"/>
          </p:nvPr>
        </p:nvSpPr>
        <p:spPr/>
        <p:txBody>
          <a:bodyPr/>
          <a:lstStyle/>
          <a:p>
            <a:fld id="{0BC0388E-F7CB-FE49-9C28-C2D7ED887885}" type="slidenum">
              <a:rPr lang="en-US" smtClean="0"/>
              <a:t>‹#›</a:t>
            </a:fld>
            <a:endParaRPr lang="en-US"/>
          </a:p>
        </p:txBody>
      </p:sp>
    </p:spTree>
    <p:extLst>
      <p:ext uri="{BB962C8B-B14F-4D97-AF65-F5344CB8AC3E}">
        <p14:creationId xmlns:p14="http://schemas.microsoft.com/office/powerpoint/2010/main" val="3496873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E642BF-E4B1-633F-997C-C655FB5B4301}"/>
              </a:ext>
            </a:extLst>
          </p:cNvPr>
          <p:cNvSpPr>
            <a:spLocks noGrp="1"/>
          </p:cNvSpPr>
          <p:nvPr>
            <p:ph type="dt" sz="half" idx="10"/>
          </p:nvPr>
        </p:nvSpPr>
        <p:spPr/>
        <p:txBody>
          <a:bodyPr/>
          <a:lstStyle/>
          <a:p>
            <a:fld id="{77E33AC3-BF4A-A14B-9FE8-BDD81C14AAF2}" type="datetimeFigureOut">
              <a:rPr lang="en-US" smtClean="0"/>
              <a:t>6/21/23</a:t>
            </a:fld>
            <a:endParaRPr lang="en-US"/>
          </a:p>
        </p:txBody>
      </p:sp>
      <p:sp>
        <p:nvSpPr>
          <p:cNvPr id="3" name="Footer Placeholder 2">
            <a:extLst>
              <a:ext uri="{FF2B5EF4-FFF2-40B4-BE49-F238E27FC236}">
                <a16:creationId xmlns:a16="http://schemas.microsoft.com/office/drawing/2014/main" id="{6F8CADEE-054E-B56A-88FD-FA11D2E991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68A9A1-41A5-9CE1-0053-688C2DC43F4F}"/>
              </a:ext>
            </a:extLst>
          </p:cNvPr>
          <p:cNvSpPr>
            <a:spLocks noGrp="1"/>
          </p:cNvSpPr>
          <p:nvPr>
            <p:ph type="sldNum" sz="quarter" idx="12"/>
          </p:nvPr>
        </p:nvSpPr>
        <p:spPr/>
        <p:txBody>
          <a:bodyPr/>
          <a:lstStyle/>
          <a:p>
            <a:fld id="{0BC0388E-F7CB-FE49-9C28-C2D7ED887885}" type="slidenum">
              <a:rPr lang="en-US" smtClean="0"/>
              <a:t>‹#›</a:t>
            </a:fld>
            <a:endParaRPr lang="en-US"/>
          </a:p>
        </p:txBody>
      </p:sp>
    </p:spTree>
    <p:extLst>
      <p:ext uri="{BB962C8B-B14F-4D97-AF65-F5344CB8AC3E}">
        <p14:creationId xmlns:p14="http://schemas.microsoft.com/office/powerpoint/2010/main" val="2722019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88696-C576-4E0A-22F0-B2436B133E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E95878-58ED-E0EA-A2CF-09800517EE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DECF5F-B779-D49F-7620-E634E3A87F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4E05B6-EB90-F853-6A53-65BD0015890A}"/>
              </a:ext>
            </a:extLst>
          </p:cNvPr>
          <p:cNvSpPr>
            <a:spLocks noGrp="1"/>
          </p:cNvSpPr>
          <p:nvPr>
            <p:ph type="dt" sz="half" idx="10"/>
          </p:nvPr>
        </p:nvSpPr>
        <p:spPr/>
        <p:txBody>
          <a:bodyPr/>
          <a:lstStyle/>
          <a:p>
            <a:fld id="{77E33AC3-BF4A-A14B-9FE8-BDD81C14AAF2}" type="datetimeFigureOut">
              <a:rPr lang="en-US" smtClean="0"/>
              <a:t>6/21/23</a:t>
            </a:fld>
            <a:endParaRPr lang="en-US"/>
          </a:p>
        </p:txBody>
      </p:sp>
      <p:sp>
        <p:nvSpPr>
          <p:cNvPr id="6" name="Footer Placeholder 5">
            <a:extLst>
              <a:ext uri="{FF2B5EF4-FFF2-40B4-BE49-F238E27FC236}">
                <a16:creationId xmlns:a16="http://schemas.microsoft.com/office/drawing/2014/main" id="{D795BF0E-A7E5-5E46-8A45-803ED042B3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88E436-B238-4B5F-E757-FDEAD616EC8B}"/>
              </a:ext>
            </a:extLst>
          </p:cNvPr>
          <p:cNvSpPr>
            <a:spLocks noGrp="1"/>
          </p:cNvSpPr>
          <p:nvPr>
            <p:ph type="sldNum" sz="quarter" idx="12"/>
          </p:nvPr>
        </p:nvSpPr>
        <p:spPr/>
        <p:txBody>
          <a:bodyPr/>
          <a:lstStyle/>
          <a:p>
            <a:fld id="{0BC0388E-F7CB-FE49-9C28-C2D7ED887885}" type="slidenum">
              <a:rPr lang="en-US" smtClean="0"/>
              <a:t>‹#›</a:t>
            </a:fld>
            <a:endParaRPr lang="en-US"/>
          </a:p>
        </p:txBody>
      </p:sp>
    </p:spTree>
    <p:extLst>
      <p:ext uri="{BB962C8B-B14F-4D97-AF65-F5344CB8AC3E}">
        <p14:creationId xmlns:p14="http://schemas.microsoft.com/office/powerpoint/2010/main" val="2662470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45618-603A-8503-4FA5-A6C7B7489E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0D4A1E-3B0D-2650-5531-B0ACCFD814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538452-20A0-1D10-67CF-9FE1D84F44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B474A3-D596-6269-B210-4BABB3A246E0}"/>
              </a:ext>
            </a:extLst>
          </p:cNvPr>
          <p:cNvSpPr>
            <a:spLocks noGrp="1"/>
          </p:cNvSpPr>
          <p:nvPr>
            <p:ph type="dt" sz="half" idx="10"/>
          </p:nvPr>
        </p:nvSpPr>
        <p:spPr/>
        <p:txBody>
          <a:bodyPr/>
          <a:lstStyle/>
          <a:p>
            <a:fld id="{77E33AC3-BF4A-A14B-9FE8-BDD81C14AAF2}" type="datetimeFigureOut">
              <a:rPr lang="en-US" smtClean="0"/>
              <a:t>6/21/23</a:t>
            </a:fld>
            <a:endParaRPr lang="en-US"/>
          </a:p>
        </p:txBody>
      </p:sp>
      <p:sp>
        <p:nvSpPr>
          <p:cNvPr id="6" name="Footer Placeholder 5">
            <a:extLst>
              <a:ext uri="{FF2B5EF4-FFF2-40B4-BE49-F238E27FC236}">
                <a16:creationId xmlns:a16="http://schemas.microsoft.com/office/drawing/2014/main" id="{AEB95E4F-1AE7-4304-0E86-55C2B42E83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140C03-A6C1-A83F-0028-192A208EFDD8}"/>
              </a:ext>
            </a:extLst>
          </p:cNvPr>
          <p:cNvSpPr>
            <a:spLocks noGrp="1"/>
          </p:cNvSpPr>
          <p:nvPr>
            <p:ph type="sldNum" sz="quarter" idx="12"/>
          </p:nvPr>
        </p:nvSpPr>
        <p:spPr/>
        <p:txBody>
          <a:bodyPr/>
          <a:lstStyle/>
          <a:p>
            <a:fld id="{0BC0388E-F7CB-FE49-9C28-C2D7ED887885}" type="slidenum">
              <a:rPr lang="en-US" smtClean="0"/>
              <a:t>‹#›</a:t>
            </a:fld>
            <a:endParaRPr lang="en-US"/>
          </a:p>
        </p:txBody>
      </p:sp>
    </p:spTree>
    <p:extLst>
      <p:ext uri="{BB962C8B-B14F-4D97-AF65-F5344CB8AC3E}">
        <p14:creationId xmlns:p14="http://schemas.microsoft.com/office/powerpoint/2010/main" val="612567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2BB91E-A5CE-E9F2-9EE1-AF143507F7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1F2EA6-7452-E0C2-E9D6-4D2D76F119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C84270-179C-D8BF-D535-5533D5F733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E33AC3-BF4A-A14B-9FE8-BDD81C14AAF2}" type="datetimeFigureOut">
              <a:rPr lang="en-US" smtClean="0"/>
              <a:t>6/21/23</a:t>
            </a:fld>
            <a:endParaRPr lang="en-US"/>
          </a:p>
        </p:txBody>
      </p:sp>
      <p:sp>
        <p:nvSpPr>
          <p:cNvPr id="5" name="Footer Placeholder 4">
            <a:extLst>
              <a:ext uri="{FF2B5EF4-FFF2-40B4-BE49-F238E27FC236}">
                <a16:creationId xmlns:a16="http://schemas.microsoft.com/office/drawing/2014/main" id="{07DF3A86-80A5-DB4F-9DFF-8755D25041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37BA8A2-E0DF-0846-E2C4-E541FEAE14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C0388E-F7CB-FE49-9C28-C2D7ED887885}" type="slidenum">
              <a:rPr lang="en-US" smtClean="0"/>
              <a:t>‹#›</a:t>
            </a:fld>
            <a:endParaRPr lang="en-US"/>
          </a:p>
        </p:txBody>
      </p:sp>
    </p:spTree>
    <p:extLst>
      <p:ext uri="{BB962C8B-B14F-4D97-AF65-F5344CB8AC3E}">
        <p14:creationId xmlns:p14="http://schemas.microsoft.com/office/powerpoint/2010/main" val="9177833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7F466-18CB-C12C-3E89-21368E7CFEA3}"/>
              </a:ext>
            </a:extLst>
          </p:cNvPr>
          <p:cNvSpPr>
            <a:spLocks noGrp="1"/>
          </p:cNvSpPr>
          <p:nvPr>
            <p:ph type="ctrTitle"/>
          </p:nvPr>
        </p:nvSpPr>
        <p:spPr/>
        <p:txBody>
          <a:bodyPr/>
          <a:lstStyle/>
          <a:p>
            <a:r>
              <a:rPr lang="en-US" dirty="0"/>
              <a:t>10 BM</a:t>
            </a:r>
          </a:p>
        </p:txBody>
      </p:sp>
      <p:sp>
        <p:nvSpPr>
          <p:cNvPr id="3" name="Subtitle 2">
            <a:extLst>
              <a:ext uri="{FF2B5EF4-FFF2-40B4-BE49-F238E27FC236}">
                <a16:creationId xmlns:a16="http://schemas.microsoft.com/office/drawing/2014/main" id="{F16BE060-4C92-FCCE-2312-3B5163198F8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29510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06EED-239C-F3FA-4765-DF452D0E3A99}"/>
              </a:ext>
            </a:extLst>
          </p:cNvPr>
          <p:cNvSpPr>
            <a:spLocks noGrp="1"/>
          </p:cNvSpPr>
          <p:nvPr>
            <p:ph type="title"/>
          </p:nvPr>
        </p:nvSpPr>
        <p:spPr/>
        <p:txBody>
          <a:bodyPr/>
          <a:lstStyle/>
          <a:p>
            <a:r>
              <a:rPr lang="en-US" dirty="0"/>
              <a:t>10 Ctrl- BMs</a:t>
            </a:r>
          </a:p>
        </p:txBody>
      </p:sp>
      <p:graphicFrame>
        <p:nvGraphicFramePr>
          <p:cNvPr id="5" name="Table 5">
            <a:extLst>
              <a:ext uri="{FF2B5EF4-FFF2-40B4-BE49-F238E27FC236}">
                <a16:creationId xmlns:a16="http://schemas.microsoft.com/office/drawing/2014/main" id="{14445FFF-59EA-8AF8-A7B2-993CF4F38ABA}"/>
              </a:ext>
            </a:extLst>
          </p:cNvPr>
          <p:cNvGraphicFramePr>
            <a:graphicFrameLocks noGrp="1"/>
          </p:cNvGraphicFramePr>
          <p:nvPr>
            <p:ph idx="1"/>
            <p:extLst>
              <p:ext uri="{D42A27DB-BD31-4B8C-83A1-F6EECF244321}">
                <p14:modId xmlns:p14="http://schemas.microsoft.com/office/powerpoint/2010/main" val="1987518227"/>
              </p:ext>
            </p:extLst>
          </p:nvPr>
        </p:nvGraphicFramePr>
        <p:xfrm>
          <a:off x="457200" y="1771196"/>
          <a:ext cx="4302036" cy="4340796"/>
        </p:xfrm>
        <a:graphic>
          <a:graphicData uri="http://schemas.openxmlformats.org/drawingml/2006/table">
            <a:tbl>
              <a:tblPr firstRow="1" bandRow="1">
                <a:tableStyleId>{00A15C55-8517-42AA-B614-E9B94910E393}</a:tableStyleId>
              </a:tblPr>
              <a:tblGrid>
                <a:gridCol w="1075509">
                  <a:extLst>
                    <a:ext uri="{9D8B030D-6E8A-4147-A177-3AD203B41FA5}">
                      <a16:colId xmlns:a16="http://schemas.microsoft.com/office/drawing/2014/main" val="1679723122"/>
                    </a:ext>
                  </a:extLst>
                </a:gridCol>
                <a:gridCol w="1075509">
                  <a:extLst>
                    <a:ext uri="{9D8B030D-6E8A-4147-A177-3AD203B41FA5}">
                      <a16:colId xmlns:a16="http://schemas.microsoft.com/office/drawing/2014/main" val="711570334"/>
                    </a:ext>
                  </a:extLst>
                </a:gridCol>
                <a:gridCol w="1075509">
                  <a:extLst>
                    <a:ext uri="{9D8B030D-6E8A-4147-A177-3AD203B41FA5}">
                      <a16:colId xmlns:a16="http://schemas.microsoft.com/office/drawing/2014/main" val="945130485"/>
                    </a:ext>
                  </a:extLst>
                </a:gridCol>
                <a:gridCol w="1075509">
                  <a:extLst>
                    <a:ext uri="{9D8B030D-6E8A-4147-A177-3AD203B41FA5}">
                      <a16:colId xmlns:a16="http://schemas.microsoft.com/office/drawing/2014/main" val="914364841"/>
                    </a:ext>
                  </a:extLst>
                </a:gridCol>
              </a:tblGrid>
              <a:tr h="354957">
                <a:tc>
                  <a:txBody>
                    <a:bodyPr/>
                    <a:lstStyle/>
                    <a:p>
                      <a:pPr algn="ctr" fontAlgn="b"/>
                      <a:r>
                        <a:rPr lang="en-US" sz="1200" b="1" u="none" strike="noStrike" dirty="0">
                          <a:solidFill>
                            <a:srgbClr val="000000"/>
                          </a:solidFill>
                          <a:effectLst/>
                        </a:rPr>
                        <a:t>Sample</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u="none" strike="noStrike">
                          <a:solidFill>
                            <a:srgbClr val="000000"/>
                          </a:solidFill>
                          <a:effectLst/>
                        </a:rPr>
                        <a:t>Sex</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u="none" strike="noStrike">
                          <a:solidFill>
                            <a:srgbClr val="000000"/>
                          </a:solidFill>
                          <a:effectLst/>
                        </a:rPr>
                        <a:t>Age</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000000"/>
                          </a:solidFill>
                          <a:effectLst/>
                        </a:rPr>
                        <a:t>Sequencing</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01338152"/>
                  </a:ext>
                </a:extLst>
              </a:tr>
              <a:tr h="354957">
                <a:tc>
                  <a:txBody>
                    <a:bodyPr/>
                    <a:lstStyle/>
                    <a:p>
                      <a:pPr algn="ctr" fontAlgn="b"/>
                      <a:r>
                        <a:rPr lang="en-US" sz="1200" b="0" u="none" strike="noStrike" dirty="0">
                          <a:solidFill>
                            <a:srgbClr val="000000"/>
                          </a:solidFill>
                          <a:effectLst/>
                        </a:rPr>
                        <a:t>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0" u="none" strike="noStrike">
                          <a:solidFill>
                            <a:srgbClr val="000000"/>
                          </a:solidFill>
                          <a:effectLst/>
                        </a:rPr>
                        <a:t>F</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0" u="none" strike="noStrike">
                          <a:solidFill>
                            <a:srgbClr val="000000"/>
                          </a:solidFill>
                          <a:effectLst/>
                        </a:rPr>
                        <a:t>26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0" u="none" strike="noStrike">
                          <a:solidFill>
                            <a:srgbClr val="000000"/>
                          </a:solidFill>
                          <a:effectLst/>
                        </a:rPr>
                        <a:t>CITE-Seq</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16860404"/>
                  </a:ext>
                </a:extLst>
              </a:tr>
              <a:tr h="354957">
                <a:tc>
                  <a:txBody>
                    <a:bodyPr/>
                    <a:lstStyle/>
                    <a:p>
                      <a:pPr algn="ctr" fontAlgn="b"/>
                      <a:r>
                        <a:rPr lang="en-US" sz="1200" b="0" u="none" strike="noStrike" dirty="0">
                          <a:solidFill>
                            <a:srgbClr val="000000"/>
                          </a:solidFill>
                          <a:effectLst/>
                        </a:rPr>
                        <a:t>2</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0" u="none" strike="noStrike">
                          <a:solidFill>
                            <a:srgbClr val="000000"/>
                          </a:solidFill>
                          <a:effectLst/>
                        </a:rPr>
                        <a:t>M</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0" u="none" strike="noStrike">
                          <a:solidFill>
                            <a:srgbClr val="000000"/>
                          </a:solidFill>
                          <a:effectLst/>
                        </a:rPr>
                        <a:t>39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0" u="none" strike="noStrike">
                          <a:solidFill>
                            <a:srgbClr val="000000"/>
                          </a:solidFill>
                          <a:effectLst/>
                        </a:rPr>
                        <a:t>CITE-Seq</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54915088"/>
                  </a:ext>
                </a:extLst>
              </a:tr>
              <a:tr h="354957">
                <a:tc>
                  <a:txBody>
                    <a:bodyPr/>
                    <a:lstStyle/>
                    <a:p>
                      <a:pPr algn="ctr" fontAlgn="b"/>
                      <a:r>
                        <a:rPr lang="en-US" sz="1200" b="0" u="none" strike="noStrike">
                          <a:solidFill>
                            <a:srgbClr val="000000"/>
                          </a:solidFill>
                          <a:effectLst/>
                        </a:rPr>
                        <a:t>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0" u="none" strike="noStrike" dirty="0">
                          <a:solidFill>
                            <a:srgbClr val="000000"/>
                          </a:solidFill>
                          <a:effectLst/>
                        </a:rPr>
                        <a:t>F</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0" u="none" strike="noStrike">
                          <a:solidFill>
                            <a:srgbClr val="000000"/>
                          </a:solidFill>
                          <a:effectLst/>
                        </a:rPr>
                        <a:t>50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0" u="none" strike="noStrike">
                          <a:solidFill>
                            <a:srgbClr val="000000"/>
                          </a:solidFill>
                          <a:effectLst/>
                        </a:rPr>
                        <a:t>CITE-Seq</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22642183"/>
                  </a:ext>
                </a:extLst>
              </a:tr>
              <a:tr h="354957">
                <a:tc>
                  <a:txBody>
                    <a:bodyPr/>
                    <a:lstStyle/>
                    <a:p>
                      <a:pPr algn="ctr" fontAlgn="b"/>
                      <a:r>
                        <a:rPr lang="en-US" sz="1200" b="0" u="none" strike="noStrike">
                          <a:solidFill>
                            <a:srgbClr val="000000"/>
                          </a:solidFill>
                          <a:effectLst/>
                        </a:rPr>
                        <a:t>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0" u="none" strike="noStrike" dirty="0">
                          <a:solidFill>
                            <a:srgbClr val="000000"/>
                          </a:solidFill>
                          <a:effectLst/>
                        </a:rPr>
                        <a:t>M</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0" u="none" strike="noStrike">
                          <a:solidFill>
                            <a:srgbClr val="000000"/>
                          </a:solidFill>
                          <a:effectLst/>
                        </a:rPr>
                        <a:t>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0" u="none" strike="noStrike">
                          <a:solidFill>
                            <a:srgbClr val="000000"/>
                          </a:solidFill>
                          <a:effectLst/>
                        </a:rPr>
                        <a:t>CITE-Seq</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14655816"/>
                  </a:ext>
                </a:extLst>
              </a:tr>
              <a:tr h="354957">
                <a:tc>
                  <a:txBody>
                    <a:bodyPr/>
                    <a:lstStyle/>
                    <a:p>
                      <a:pPr algn="ctr" fontAlgn="b"/>
                      <a:r>
                        <a:rPr lang="en-US" sz="1200" b="0" u="none" strike="noStrike">
                          <a:solidFill>
                            <a:srgbClr val="000000"/>
                          </a:solidFill>
                          <a:effectLst/>
                        </a:rPr>
                        <a:t>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0" u="none" strike="noStrike" dirty="0">
                          <a:solidFill>
                            <a:srgbClr val="000000"/>
                          </a:solidFill>
                          <a:effectLst/>
                        </a:rPr>
                        <a:t>M</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0" u="none" strike="noStrike">
                          <a:solidFill>
                            <a:srgbClr val="000000"/>
                          </a:solidFill>
                          <a:effectLst/>
                        </a:rPr>
                        <a:t>47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0" u="none" strike="noStrike">
                          <a:solidFill>
                            <a:srgbClr val="000000"/>
                          </a:solidFill>
                          <a:effectLst/>
                        </a:rPr>
                        <a:t>CITE-Seq</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65388675"/>
                  </a:ext>
                </a:extLst>
              </a:tr>
              <a:tr h="354957">
                <a:tc>
                  <a:txBody>
                    <a:bodyPr/>
                    <a:lstStyle/>
                    <a:p>
                      <a:pPr algn="ctr" fontAlgn="b"/>
                      <a:r>
                        <a:rPr lang="en-US" sz="1200" b="0" u="none" strike="noStrike">
                          <a:solidFill>
                            <a:srgbClr val="000000"/>
                          </a:solidFill>
                          <a:effectLst/>
                        </a:rPr>
                        <a:t>0004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0" u="none" strike="noStrike">
                          <a:solidFill>
                            <a:srgbClr val="000000"/>
                          </a:solidFill>
                          <a:effectLst/>
                        </a:rPr>
                        <a:t>M</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0" u="none" strike="noStrike" dirty="0">
                          <a:solidFill>
                            <a:srgbClr val="000000"/>
                          </a:solidFill>
                          <a:effectLst/>
                        </a:rPr>
                        <a:t>53</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0" u="none" strike="noStrike">
                          <a:solidFill>
                            <a:srgbClr val="000000"/>
                          </a:solidFill>
                          <a:effectLst/>
                        </a:rPr>
                        <a:t>CITE-Seq +scTCR-seq</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75450074"/>
                  </a:ext>
                </a:extLst>
              </a:tr>
              <a:tr h="354957">
                <a:tc>
                  <a:txBody>
                    <a:bodyPr/>
                    <a:lstStyle/>
                    <a:p>
                      <a:pPr algn="ctr" fontAlgn="b"/>
                      <a:r>
                        <a:rPr lang="en-US" sz="1200" b="0" u="none" strike="noStrike">
                          <a:solidFill>
                            <a:srgbClr val="000000"/>
                          </a:solidFill>
                          <a:effectLst/>
                        </a:rPr>
                        <a:t>0005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0" u="none" strike="noStrike">
                          <a:solidFill>
                            <a:srgbClr val="000000"/>
                          </a:solidFill>
                          <a:effectLst/>
                        </a:rPr>
                        <a:t>M</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0" u="none" strike="noStrike" dirty="0">
                          <a:solidFill>
                            <a:srgbClr val="000000"/>
                          </a:solidFill>
                          <a:effectLst/>
                        </a:rPr>
                        <a:t>22</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0" u="none" strike="noStrike" dirty="0">
                          <a:solidFill>
                            <a:srgbClr val="000000"/>
                          </a:solidFill>
                          <a:effectLst/>
                        </a:rPr>
                        <a:t>CITE-Seq + </a:t>
                      </a:r>
                      <a:r>
                        <a:rPr lang="en-US" sz="1200" b="0" u="none" strike="noStrike" dirty="0" err="1">
                          <a:solidFill>
                            <a:srgbClr val="000000"/>
                          </a:solidFill>
                          <a:effectLst/>
                        </a:rPr>
                        <a:t>scTCR</a:t>
                      </a:r>
                      <a:r>
                        <a:rPr lang="en-US" sz="1200" b="0" u="none" strike="noStrike" dirty="0">
                          <a:solidFill>
                            <a:srgbClr val="000000"/>
                          </a:solidFill>
                          <a:effectLst/>
                        </a:rPr>
                        <a:t>-seq</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84527294"/>
                  </a:ext>
                </a:extLst>
              </a:tr>
              <a:tr h="354957">
                <a:tc>
                  <a:txBody>
                    <a:bodyPr/>
                    <a:lstStyle/>
                    <a:p>
                      <a:pPr algn="ctr" fontAlgn="b"/>
                      <a:r>
                        <a:rPr lang="en-US" sz="1200" b="0" u="none" strike="noStrike">
                          <a:solidFill>
                            <a:srgbClr val="000000"/>
                          </a:solidFill>
                          <a:effectLst/>
                        </a:rPr>
                        <a:t>0058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0" u="none" strike="noStrike">
                          <a:solidFill>
                            <a:srgbClr val="000000"/>
                          </a:solidFill>
                          <a:effectLst/>
                        </a:rPr>
                        <a:t>M</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0" u="none" strike="noStrike" dirty="0">
                          <a:solidFill>
                            <a:srgbClr val="000000"/>
                          </a:solidFill>
                          <a:effectLst/>
                        </a:rPr>
                        <a:t>20</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0" u="none" strike="noStrike" dirty="0">
                          <a:solidFill>
                            <a:srgbClr val="000000"/>
                          </a:solidFill>
                          <a:effectLst/>
                        </a:rPr>
                        <a:t>CITE-Seq</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97253258"/>
                  </a:ext>
                </a:extLst>
              </a:tr>
              <a:tr h="354957">
                <a:tc>
                  <a:txBody>
                    <a:bodyPr/>
                    <a:lstStyle/>
                    <a:p>
                      <a:pPr algn="ctr" fontAlgn="b"/>
                      <a:r>
                        <a:rPr lang="en-US" sz="1200" b="0" u="none" strike="noStrike">
                          <a:solidFill>
                            <a:srgbClr val="000000"/>
                          </a:solidFill>
                          <a:effectLst/>
                        </a:rPr>
                        <a:t>0082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0" u="none" strike="noStrike">
                          <a:solidFill>
                            <a:srgbClr val="000000"/>
                          </a:solidFill>
                          <a:effectLst/>
                        </a:rPr>
                        <a:t>M</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0" u="none" strike="noStrike">
                          <a:solidFill>
                            <a:srgbClr val="000000"/>
                          </a:solidFill>
                          <a:effectLst/>
                        </a:rPr>
                        <a:t>19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0" u="none" strike="noStrike" dirty="0">
                          <a:solidFill>
                            <a:srgbClr val="000000"/>
                          </a:solidFill>
                          <a:effectLst/>
                        </a:rPr>
                        <a:t>CITE-Seq + </a:t>
                      </a:r>
                      <a:r>
                        <a:rPr lang="en-US" sz="1200" b="0" u="none" strike="noStrike" dirty="0" err="1">
                          <a:solidFill>
                            <a:srgbClr val="000000"/>
                          </a:solidFill>
                          <a:effectLst/>
                        </a:rPr>
                        <a:t>scTCR</a:t>
                      </a:r>
                      <a:r>
                        <a:rPr lang="en-US" sz="1200" b="0" u="none" strike="noStrike" dirty="0">
                          <a:solidFill>
                            <a:srgbClr val="000000"/>
                          </a:solidFill>
                          <a:effectLst/>
                        </a:rPr>
                        <a:t>-seq</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2635953"/>
                  </a:ext>
                </a:extLst>
              </a:tr>
              <a:tr h="354957">
                <a:tc>
                  <a:txBody>
                    <a:bodyPr/>
                    <a:lstStyle/>
                    <a:p>
                      <a:pPr algn="ctr" fontAlgn="b"/>
                      <a:r>
                        <a:rPr lang="en-US" sz="1200" b="0" u="none" strike="noStrike">
                          <a:solidFill>
                            <a:srgbClr val="000000"/>
                          </a:solidFill>
                          <a:effectLst/>
                        </a:rPr>
                        <a:t>4003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0" u="none" strike="noStrike">
                          <a:solidFill>
                            <a:srgbClr val="000000"/>
                          </a:solidFill>
                          <a:effectLst/>
                        </a:rPr>
                        <a:t>M</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0" u="none" strike="noStrike">
                          <a:solidFill>
                            <a:srgbClr val="000000"/>
                          </a:solidFill>
                          <a:effectLst/>
                        </a:rPr>
                        <a:t>42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0" u="none" strike="noStrike" dirty="0">
                          <a:solidFill>
                            <a:srgbClr val="000000"/>
                          </a:solidFill>
                          <a:effectLst/>
                        </a:rPr>
                        <a:t>CITE-Seq + </a:t>
                      </a:r>
                      <a:r>
                        <a:rPr lang="en-US" sz="1200" b="0" u="none" strike="noStrike" dirty="0" err="1">
                          <a:solidFill>
                            <a:srgbClr val="000000"/>
                          </a:solidFill>
                          <a:effectLst/>
                        </a:rPr>
                        <a:t>scTCR</a:t>
                      </a:r>
                      <a:r>
                        <a:rPr lang="en-US" sz="1200" b="0" u="none" strike="noStrike" dirty="0">
                          <a:solidFill>
                            <a:srgbClr val="000000"/>
                          </a:solidFill>
                          <a:effectLst/>
                        </a:rPr>
                        <a:t>-seq</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60609111"/>
                  </a:ext>
                </a:extLst>
              </a:tr>
              <a:tr h="354957">
                <a:tc>
                  <a:txBody>
                    <a:bodyPr/>
                    <a:lstStyle/>
                    <a:p>
                      <a:pPr algn="ctr" fontAlgn="b"/>
                      <a:r>
                        <a:rPr lang="en-US" sz="1200" b="0" u="none" strike="noStrike">
                          <a:solidFill>
                            <a:srgbClr val="000000"/>
                          </a:solidFill>
                          <a:effectLst/>
                        </a:rPr>
                        <a:t>0182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0" u="none" strike="noStrike">
                          <a:solidFill>
                            <a:srgbClr val="000000"/>
                          </a:solidFill>
                          <a:effectLst/>
                        </a:rPr>
                        <a:t>M</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0" u="none" strike="noStrike">
                          <a:solidFill>
                            <a:srgbClr val="000000"/>
                          </a:solidFill>
                          <a:effectLst/>
                        </a:rPr>
                        <a:t>51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0" u="none" strike="noStrike" dirty="0" err="1">
                          <a:solidFill>
                            <a:srgbClr val="000000"/>
                          </a:solidFill>
                          <a:effectLst/>
                        </a:rPr>
                        <a:t>scTCR</a:t>
                      </a:r>
                      <a:r>
                        <a:rPr lang="en-US" sz="1200" b="0" u="none" strike="noStrike" dirty="0">
                          <a:solidFill>
                            <a:srgbClr val="000000"/>
                          </a:solidFill>
                          <a:effectLst/>
                        </a:rPr>
                        <a:t>-seq</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90000996"/>
                  </a:ext>
                </a:extLst>
              </a:tr>
            </a:tbl>
          </a:graphicData>
        </a:graphic>
      </p:graphicFrame>
    </p:spTree>
    <p:extLst>
      <p:ext uri="{BB962C8B-B14F-4D97-AF65-F5344CB8AC3E}">
        <p14:creationId xmlns:p14="http://schemas.microsoft.com/office/powerpoint/2010/main" val="1003482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90BF2-E7DD-1F85-DCE7-B29D4251DDE4}"/>
              </a:ext>
            </a:extLst>
          </p:cNvPr>
          <p:cNvSpPr>
            <a:spLocks noGrp="1"/>
          </p:cNvSpPr>
          <p:nvPr>
            <p:ph type="title"/>
          </p:nvPr>
        </p:nvSpPr>
        <p:spPr/>
        <p:txBody>
          <a:bodyPr/>
          <a:lstStyle/>
          <a:p>
            <a:r>
              <a:rPr lang="en-US" dirty="0"/>
              <a:t>20 adults and 22 pediatric AMLs </a:t>
            </a:r>
          </a:p>
        </p:txBody>
      </p:sp>
      <p:graphicFrame>
        <p:nvGraphicFramePr>
          <p:cNvPr id="4" name="Content Placeholder 3">
            <a:extLst>
              <a:ext uri="{FF2B5EF4-FFF2-40B4-BE49-F238E27FC236}">
                <a16:creationId xmlns:a16="http://schemas.microsoft.com/office/drawing/2014/main" id="{139EE73B-11C8-9FC9-0440-F74B794182BA}"/>
              </a:ext>
            </a:extLst>
          </p:cNvPr>
          <p:cNvGraphicFramePr>
            <a:graphicFrameLocks noGrp="1"/>
          </p:cNvGraphicFramePr>
          <p:nvPr>
            <p:ph idx="1"/>
            <p:extLst>
              <p:ext uri="{D42A27DB-BD31-4B8C-83A1-F6EECF244321}">
                <p14:modId xmlns:p14="http://schemas.microsoft.com/office/powerpoint/2010/main" val="392485470"/>
              </p:ext>
            </p:extLst>
          </p:nvPr>
        </p:nvGraphicFramePr>
        <p:xfrm>
          <a:off x="1495908" y="1966065"/>
          <a:ext cx="1825023" cy="4384503"/>
        </p:xfrm>
        <a:graphic>
          <a:graphicData uri="http://schemas.openxmlformats.org/drawingml/2006/table">
            <a:tbl>
              <a:tblPr>
                <a:tableStyleId>{5C22544A-7EE6-4342-B048-85BDC9FD1C3A}</a:tableStyleId>
              </a:tblPr>
              <a:tblGrid>
                <a:gridCol w="245087">
                  <a:extLst>
                    <a:ext uri="{9D8B030D-6E8A-4147-A177-3AD203B41FA5}">
                      <a16:colId xmlns:a16="http://schemas.microsoft.com/office/drawing/2014/main" val="2752681928"/>
                    </a:ext>
                  </a:extLst>
                </a:gridCol>
                <a:gridCol w="245087">
                  <a:extLst>
                    <a:ext uri="{9D8B030D-6E8A-4147-A177-3AD203B41FA5}">
                      <a16:colId xmlns:a16="http://schemas.microsoft.com/office/drawing/2014/main" val="1962759752"/>
                    </a:ext>
                  </a:extLst>
                </a:gridCol>
                <a:gridCol w="245087">
                  <a:extLst>
                    <a:ext uri="{9D8B030D-6E8A-4147-A177-3AD203B41FA5}">
                      <a16:colId xmlns:a16="http://schemas.microsoft.com/office/drawing/2014/main" val="2089287748"/>
                    </a:ext>
                  </a:extLst>
                </a:gridCol>
                <a:gridCol w="245087">
                  <a:extLst>
                    <a:ext uri="{9D8B030D-6E8A-4147-A177-3AD203B41FA5}">
                      <a16:colId xmlns:a16="http://schemas.microsoft.com/office/drawing/2014/main" val="2433859930"/>
                    </a:ext>
                  </a:extLst>
                </a:gridCol>
                <a:gridCol w="245087">
                  <a:extLst>
                    <a:ext uri="{9D8B030D-6E8A-4147-A177-3AD203B41FA5}">
                      <a16:colId xmlns:a16="http://schemas.microsoft.com/office/drawing/2014/main" val="4155447140"/>
                    </a:ext>
                  </a:extLst>
                </a:gridCol>
                <a:gridCol w="245087">
                  <a:extLst>
                    <a:ext uri="{9D8B030D-6E8A-4147-A177-3AD203B41FA5}">
                      <a16:colId xmlns:a16="http://schemas.microsoft.com/office/drawing/2014/main" val="1869886393"/>
                    </a:ext>
                  </a:extLst>
                </a:gridCol>
                <a:gridCol w="354501">
                  <a:extLst>
                    <a:ext uri="{9D8B030D-6E8A-4147-A177-3AD203B41FA5}">
                      <a16:colId xmlns:a16="http://schemas.microsoft.com/office/drawing/2014/main" val="1252100260"/>
                    </a:ext>
                  </a:extLst>
                </a:gridCol>
              </a:tblGrid>
              <a:tr h="215430">
                <a:tc>
                  <a:txBody>
                    <a:bodyPr/>
                    <a:lstStyle/>
                    <a:p>
                      <a:pPr algn="ctr" fontAlgn="ctr"/>
                      <a:r>
                        <a:rPr lang="en-US" sz="300" u="none" strike="noStrike">
                          <a:effectLst/>
                        </a:rPr>
                        <a:t>Gender</a:t>
                      </a:r>
                      <a:endParaRPr lang="en-US" sz="300" b="1"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Age</a:t>
                      </a:r>
                      <a:endParaRPr lang="en-US" sz="300" b="1"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Sequencing</a:t>
                      </a:r>
                      <a:endParaRPr lang="en-US" sz="300" b="1"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Dx</a:t>
                      </a:r>
                      <a:endParaRPr lang="en-US" sz="300" b="1"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DxELN_Cytogenetic</a:t>
                      </a:r>
                      <a:endParaRPr lang="en-US" sz="300" b="1"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Cytogenetics</a:t>
                      </a:r>
                      <a:endParaRPr lang="en-US" sz="300" b="1"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Overall survival</a:t>
                      </a:r>
                      <a:endParaRPr lang="en-US" sz="300" b="1" i="0" u="none" strike="noStrike">
                        <a:solidFill>
                          <a:srgbClr val="000000"/>
                        </a:solidFill>
                        <a:effectLst/>
                        <a:latin typeface="Calibri" panose="020F0502020204030204" pitchFamily="34" charset="0"/>
                      </a:endParaRPr>
                    </a:p>
                  </a:txBody>
                  <a:tcPr marL="2627" marR="2627" marT="2627" marB="0" anchor="ctr"/>
                </a:tc>
                <a:extLst>
                  <a:ext uri="{0D108BD9-81ED-4DB2-BD59-A6C34878D82A}">
                    <a16:rowId xmlns:a16="http://schemas.microsoft.com/office/drawing/2014/main" val="214226639"/>
                  </a:ext>
                </a:extLst>
              </a:tr>
              <a:tr h="380943">
                <a:tc>
                  <a:txBody>
                    <a:bodyPr/>
                    <a:lstStyle/>
                    <a:p>
                      <a:pPr algn="ctr" fontAlgn="ctr"/>
                      <a:r>
                        <a:rPr lang="en-US" sz="300" u="none" strike="noStrike">
                          <a:effectLst/>
                        </a:rPr>
                        <a:t>M</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64</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CITE-seq</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AML</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Adverse</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l" fontAlgn="b"/>
                      <a:r>
                        <a:rPr lang="en-US" sz="300" u="none" strike="noStrike">
                          <a:effectLst/>
                        </a:rPr>
                        <a:t>48,XY,+8,+8,i(8)(p10),t(9;15)(q33;q15),del(10)(q22.1q24),del(13)(q14q21)</a:t>
                      </a:r>
                      <a:br>
                        <a:rPr lang="en-US" sz="300" u="none" strike="noStrike">
                          <a:effectLst/>
                        </a:rPr>
                      </a:br>
                      <a:r>
                        <a:rPr lang="en-US" sz="300" u="none" strike="noStrike">
                          <a:effectLst/>
                        </a:rPr>
                        <a:t>(cp14)/44-48,idem,add(13)(p11.2)(cp2)</a:t>
                      </a:r>
                      <a:br>
                        <a:rPr lang="en-US" sz="300" u="none" strike="noStrike">
                          <a:effectLst/>
                        </a:rPr>
                      </a:br>
                      <a:endParaRPr lang="en-US" sz="300" b="0" i="0" u="none" strike="noStrike">
                        <a:solidFill>
                          <a:srgbClr val="000000"/>
                        </a:solidFill>
                        <a:effectLst/>
                        <a:latin typeface="Arial" panose="020B0604020202020204" pitchFamily="34" charset="0"/>
                      </a:endParaRPr>
                    </a:p>
                  </a:txBody>
                  <a:tcPr marL="2627" marR="2627" marT="2627" marB="0" anchor="b"/>
                </a:tc>
                <a:tc>
                  <a:txBody>
                    <a:bodyPr/>
                    <a:lstStyle/>
                    <a:p>
                      <a:pPr algn="ctr" fontAlgn="ctr"/>
                      <a:r>
                        <a:rPr lang="en-US" sz="300" u="none" strike="noStrike">
                          <a:effectLst/>
                        </a:rPr>
                        <a:t>137</a:t>
                      </a:r>
                      <a:endParaRPr lang="en-US" sz="300" b="0" i="0" u="none" strike="noStrike">
                        <a:solidFill>
                          <a:srgbClr val="000000"/>
                        </a:solidFill>
                        <a:effectLst/>
                        <a:latin typeface="Calibri" panose="020F0502020204030204" pitchFamily="34" charset="0"/>
                      </a:endParaRPr>
                    </a:p>
                  </a:txBody>
                  <a:tcPr marL="2627" marR="2627" marT="2627" marB="0" anchor="ctr"/>
                </a:tc>
                <a:extLst>
                  <a:ext uri="{0D108BD9-81ED-4DB2-BD59-A6C34878D82A}">
                    <a16:rowId xmlns:a16="http://schemas.microsoft.com/office/drawing/2014/main" val="864413180"/>
                  </a:ext>
                </a:extLst>
              </a:tr>
              <a:tr h="456607">
                <a:tc>
                  <a:txBody>
                    <a:bodyPr/>
                    <a:lstStyle/>
                    <a:p>
                      <a:pPr algn="ctr" fontAlgn="ctr"/>
                      <a:r>
                        <a:rPr lang="en-US" sz="300" u="none" strike="noStrike">
                          <a:effectLst/>
                        </a:rPr>
                        <a:t>F</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77</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CITE-seq + scTCR-seq</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AML</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Adverse</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74-89&lt;4n&gt;,XXXX,-8,-9,-9,-12,-17,i(17)(q10),+mar1,+mar2,+dmin[cp18]/46,XX[2] .ish dmin(amp CMYC)</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47</a:t>
                      </a:r>
                      <a:endParaRPr lang="en-US" sz="300" b="0" i="0" u="none" strike="noStrike">
                        <a:solidFill>
                          <a:srgbClr val="000000"/>
                        </a:solidFill>
                        <a:effectLst/>
                        <a:latin typeface="Calibri" panose="020F0502020204030204" pitchFamily="34" charset="0"/>
                      </a:endParaRPr>
                    </a:p>
                  </a:txBody>
                  <a:tcPr marL="2627" marR="2627" marT="2627" marB="0" anchor="ctr"/>
                </a:tc>
                <a:extLst>
                  <a:ext uri="{0D108BD9-81ED-4DB2-BD59-A6C34878D82A}">
                    <a16:rowId xmlns:a16="http://schemas.microsoft.com/office/drawing/2014/main" val="1026100904"/>
                  </a:ext>
                </a:extLst>
              </a:tr>
              <a:tr h="73561">
                <a:tc>
                  <a:txBody>
                    <a:bodyPr/>
                    <a:lstStyle/>
                    <a:p>
                      <a:pPr algn="ctr" fontAlgn="ctr"/>
                      <a:r>
                        <a:rPr lang="en-US" sz="300" u="none" strike="noStrike">
                          <a:effectLst/>
                        </a:rPr>
                        <a:t>M</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74</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CITE-seq</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AML</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Adverse</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46,XY[30]</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3</a:t>
                      </a:r>
                      <a:endParaRPr lang="en-US" sz="300" b="0" i="0" u="none" strike="noStrike">
                        <a:solidFill>
                          <a:srgbClr val="000000"/>
                        </a:solidFill>
                        <a:effectLst/>
                        <a:latin typeface="Calibri" panose="020F0502020204030204" pitchFamily="34" charset="0"/>
                      </a:endParaRPr>
                    </a:p>
                  </a:txBody>
                  <a:tcPr marL="2627" marR="2627" marT="2627" marB="0" anchor="ctr"/>
                </a:tc>
                <a:extLst>
                  <a:ext uri="{0D108BD9-81ED-4DB2-BD59-A6C34878D82A}">
                    <a16:rowId xmlns:a16="http://schemas.microsoft.com/office/drawing/2014/main" val="1219730356"/>
                  </a:ext>
                </a:extLst>
              </a:tr>
              <a:tr h="76189">
                <a:tc>
                  <a:txBody>
                    <a:bodyPr/>
                    <a:lstStyle/>
                    <a:p>
                      <a:pPr algn="ctr" fontAlgn="ctr"/>
                      <a:r>
                        <a:rPr lang="en-US" sz="300" u="none" strike="noStrike">
                          <a:effectLst/>
                        </a:rPr>
                        <a:t>F</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71</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CITE-seq</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AML</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Intermediate</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46,XX</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1807</a:t>
                      </a:r>
                      <a:endParaRPr lang="en-US" sz="300" b="0" i="0" u="none" strike="noStrike">
                        <a:solidFill>
                          <a:srgbClr val="000000"/>
                        </a:solidFill>
                        <a:effectLst/>
                        <a:latin typeface="Calibri" panose="020F0502020204030204" pitchFamily="34" charset="0"/>
                      </a:endParaRPr>
                    </a:p>
                  </a:txBody>
                  <a:tcPr marL="2627" marR="2627" marT="2627" marB="0" anchor="ctr"/>
                </a:tc>
                <a:extLst>
                  <a:ext uri="{0D108BD9-81ED-4DB2-BD59-A6C34878D82A}">
                    <a16:rowId xmlns:a16="http://schemas.microsoft.com/office/drawing/2014/main" val="3247153887"/>
                  </a:ext>
                </a:extLst>
              </a:tr>
              <a:tr h="103512">
                <a:tc>
                  <a:txBody>
                    <a:bodyPr/>
                    <a:lstStyle/>
                    <a:p>
                      <a:pPr algn="ctr" fontAlgn="ctr"/>
                      <a:r>
                        <a:rPr lang="en-US" sz="300" u="none" strike="noStrike">
                          <a:effectLst/>
                        </a:rPr>
                        <a:t>M</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57</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CITE-seq</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AML</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Favorable</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46,XY[19]/nonclonal[1]</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170</a:t>
                      </a:r>
                      <a:endParaRPr lang="en-US" sz="300" b="0" i="0" u="none" strike="noStrike">
                        <a:solidFill>
                          <a:srgbClr val="000000"/>
                        </a:solidFill>
                        <a:effectLst/>
                        <a:latin typeface="Calibri" panose="020F0502020204030204" pitchFamily="34" charset="0"/>
                      </a:endParaRPr>
                    </a:p>
                  </a:txBody>
                  <a:tcPr marL="2627" marR="2627" marT="2627" marB="0" anchor="ctr"/>
                </a:tc>
                <a:extLst>
                  <a:ext uri="{0D108BD9-81ED-4DB2-BD59-A6C34878D82A}">
                    <a16:rowId xmlns:a16="http://schemas.microsoft.com/office/drawing/2014/main" val="437089680"/>
                  </a:ext>
                </a:extLst>
              </a:tr>
              <a:tr h="305280">
                <a:tc>
                  <a:txBody>
                    <a:bodyPr/>
                    <a:lstStyle/>
                    <a:p>
                      <a:pPr algn="ctr" fontAlgn="ctr"/>
                      <a:r>
                        <a:rPr lang="en-US" sz="300" u="none" strike="noStrike">
                          <a:effectLst/>
                        </a:rPr>
                        <a:t>F</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32</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CITE-seq</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AML+MS</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Adverse</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46,XX,t(10;11)(p13;q21)[16]/46,XX[4].ish der(10)t(10;11)(5'KMT2A sep 3'KMT2A)</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1189</a:t>
                      </a:r>
                      <a:endParaRPr lang="en-US" sz="300" b="0" i="0" u="none" strike="noStrike">
                        <a:solidFill>
                          <a:srgbClr val="000000"/>
                        </a:solidFill>
                        <a:effectLst/>
                        <a:latin typeface="Calibri" panose="020F0502020204030204" pitchFamily="34" charset="0"/>
                      </a:endParaRPr>
                    </a:p>
                  </a:txBody>
                  <a:tcPr marL="2627" marR="2627" marT="2627" marB="0" anchor="ctr"/>
                </a:tc>
                <a:extLst>
                  <a:ext uri="{0D108BD9-81ED-4DB2-BD59-A6C34878D82A}">
                    <a16:rowId xmlns:a16="http://schemas.microsoft.com/office/drawing/2014/main" val="2646235872"/>
                  </a:ext>
                </a:extLst>
              </a:tr>
              <a:tr h="103512">
                <a:tc>
                  <a:txBody>
                    <a:bodyPr/>
                    <a:lstStyle/>
                    <a:p>
                      <a:pPr algn="ctr" fontAlgn="ctr"/>
                      <a:r>
                        <a:rPr lang="en-US" sz="300" u="none" strike="noStrike">
                          <a:effectLst/>
                        </a:rPr>
                        <a:t>M</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62</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CITE-seq</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sAML</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Adverse</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47,XY,+8[5]/46,XY[5]</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61</a:t>
                      </a:r>
                      <a:endParaRPr lang="en-US" sz="300" b="0" i="0" u="none" strike="noStrike">
                        <a:solidFill>
                          <a:srgbClr val="000000"/>
                        </a:solidFill>
                        <a:effectLst/>
                        <a:latin typeface="Calibri" panose="020F0502020204030204" pitchFamily="34" charset="0"/>
                      </a:endParaRPr>
                    </a:p>
                  </a:txBody>
                  <a:tcPr marL="2627" marR="2627" marT="2627" marB="0" anchor="ctr"/>
                </a:tc>
                <a:extLst>
                  <a:ext uri="{0D108BD9-81ED-4DB2-BD59-A6C34878D82A}">
                    <a16:rowId xmlns:a16="http://schemas.microsoft.com/office/drawing/2014/main" val="3108918041"/>
                  </a:ext>
                </a:extLst>
              </a:tr>
              <a:tr h="103512">
                <a:tc>
                  <a:txBody>
                    <a:bodyPr/>
                    <a:lstStyle/>
                    <a:p>
                      <a:pPr algn="ctr" fontAlgn="ctr"/>
                      <a:r>
                        <a:rPr lang="en-US" sz="300" u="none" strike="noStrike">
                          <a:effectLst/>
                        </a:rPr>
                        <a:t>M</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58</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CITE-seq</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AML+MS</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Favorable</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46,XY[19]/nonclonal[1] </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183</a:t>
                      </a:r>
                      <a:endParaRPr lang="en-US" sz="300" b="0" i="0" u="none" strike="noStrike">
                        <a:solidFill>
                          <a:srgbClr val="000000"/>
                        </a:solidFill>
                        <a:effectLst/>
                        <a:latin typeface="Calibri" panose="020F0502020204030204" pitchFamily="34" charset="0"/>
                      </a:endParaRPr>
                    </a:p>
                  </a:txBody>
                  <a:tcPr marL="2627" marR="2627" marT="2627" marB="0" anchor="ctr"/>
                </a:tc>
                <a:extLst>
                  <a:ext uri="{0D108BD9-81ED-4DB2-BD59-A6C34878D82A}">
                    <a16:rowId xmlns:a16="http://schemas.microsoft.com/office/drawing/2014/main" val="1466108152"/>
                  </a:ext>
                </a:extLst>
              </a:tr>
              <a:tr h="153954">
                <a:tc>
                  <a:txBody>
                    <a:bodyPr/>
                    <a:lstStyle/>
                    <a:p>
                      <a:pPr algn="ctr" fontAlgn="ctr"/>
                      <a:r>
                        <a:rPr lang="en-US" sz="300" u="none" strike="noStrike">
                          <a:effectLst/>
                        </a:rPr>
                        <a:t>F</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64</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CITE-seq</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AML</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Adverse</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47,XX,+8[18]/46,XX[1]/nonclonal[1]</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1485</a:t>
                      </a:r>
                      <a:endParaRPr lang="en-US" sz="300" b="0" i="0" u="none" strike="noStrike">
                        <a:solidFill>
                          <a:srgbClr val="000000"/>
                        </a:solidFill>
                        <a:effectLst/>
                        <a:latin typeface="Calibri" panose="020F0502020204030204" pitchFamily="34" charset="0"/>
                      </a:endParaRPr>
                    </a:p>
                  </a:txBody>
                  <a:tcPr marL="2627" marR="2627" marT="2627" marB="0" anchor="ctr"/>
                </a:tc>
                <a:extLst>
                  <a:ext uri="{0D108BD9-81ED-4DB2-BD59-A6C34878D82A}">
                    <a16:rowId xmlns:a16="http://schemas.microsoft.com/office/drawing/2014/main" val="2236022119"/>
                  </a:ext>
                </a:extLst>
              </a:tr>
              <a:tr h="153954">
                <a:tc>
                  <a:txBody>
                    <a:bodyPr/>
                    <a:lstStyle/>
                    <a:p>
                      <a:pPr algn="ctr" fontAlgn="ctr"/>
                      <a:r>
                        <a:rPr lang="en-US" sz="300" u="none" strike="noStrike">
                          <a:effectLst/>
                        </a:rPr>
                        <a:t>F</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70</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CITE-seq</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sAML</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Intermediate</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47,XX,del(5)(q22q35),+8[20]</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780</a:t>
                      </a:r>
                      <a:endParaRPr lang="en-US" sz="300" b="0" i="0" u="none" strike="noStrike">
                        <a:solidFill>
                          <a:srgbClr val="000000"/>
                        </a:solidFill>
                        <a:effectLst/>
                        <a:latin typeface="Calibri" panose="020F0502020204030204" pitchFamily="34" charset="0"/>
                      </a:endParaRPr>
                    </a:p>
                  </a:txBody>
                  <a:tcPr marL="2627" marR="2627" marT="2627" marB="0" anchor="ctr"/>
                </a:tc>
                <a:extLst>
                  <a:ext uri="{0D108BD9-81ED-4DB2-BD59-A6C34878D82A}">
                    <a16:rowId xmlns:a16="http://schemas.microsoft.com/office/drawing/2014/main" val="1239788252"/>
                  </a:ext>
                </a:extLst>
              </a:tr>
              <a:tr h="80567">
                <a:tc>
                  <a:txBody>
                    <a:bodyPr/>
                    <a:lstStyle/>
                    <a:p>
                      <a:pPr algn="ctr" fontAlgn="ctr"/>
                      <a:r>
                        <a:rPr lang="en-US" sz="300" u="none" strike="noStrike">
                          <a:effectLst/>
                        </a:rPr>
                        <a:t>M</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64</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CITE-seq</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sAML</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Intermediate</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46, XY</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1196</a:t>
                      </a:r>
                      <a:endParaRPr lang="en-US" sz="300" b="0" i="0" u="none" strike="noStrike">
                        <a:solidFill>
                          <a:srgbClr val="000000"/>
                        </a:solidFill>
                        <a:effectLst/>
                        <a:latin typeface="Calibri" panose="020F0502020204030204" pitchFamily="34" charset="0"/>
                      </a:endParaRPr>
                    </a:p>
                  </a:txBody>
                  <a:tcPr marL="2627" marR="2627" marT="2627" marB="0" anchor="ctr"/>
                </a:tc>
                <a:extLst>
                  <a:ext uri="{0D108BD9-81ED-4DB2-BD59-A6C34878D82A}">
                    <a16:rowId xmlns:a16="http://schemas.microsoft.com/office/drawing/2014/main" val="4080919544"/>
                  </a:ext>
                </a:extLst>
              </a:tr>
              <a:tr h="99833">
                <a:tc>
                  <a:txBody>
                    <a:bodyPr/>
                    <a:lstStyle/>
                    <a:p>
                      <a:pPr algn="ctr" fontAlgn="ctr"/>
                      <a:r>
                        <a:rPr lang="en-US" sz="300" u="none" strike="noStrike">
                          <a:effectLst/>
                        </a:rPr>
                        <a:t>M</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74</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CITE-seq</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AML+MS</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Adverse</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46, XY</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479</a:t>
                      </a:r>
                      <a:endParaRPr lang="en-US" sz="300" b="0" i="0" u="none" strike="noStrike">
                        <a:solidFill>
                          <a:srgbClr val="000000"/>
                        </a:solidFill>
                        <a:effectLst/>
                        <a:latin typeface="Calibri" panose="020F0502020204030204" pitchFamily="34" charset="0"/>
                      </a:endParaRPr>
                    </a:p>
                  </a:txBody>
                  <a:tcPr marL="2627" marR="2627" marT="2627" marB="0" anchor="ctr"/>
                </a:tc>
                <a:extLst>
                  <a:ext uri="{0D108BD9-81ED-4DB2-BD59-A6C34878D82A}">
                    <a16:rowId xmlns:a16="http://schemas.microsoft.com/office/drawing/2014/main" val="2583714286"/>
                  </a:ext>
                </a:extLst>
              </a:tr>
              <a:tr h="153954">
                <a:tc>
                  <a:txBody>
                    <a:bodyPr/>
                    <a:lstStyle/>
                    <a:p>
                      <a:pPr algn="ctr" fontAlgn="ctr"/>
                      <a:r>
                        <a:rPr lang="en-US" sz="300" u="none" strike="noStrike">
                          <a:effectLst/>
                        </a:rPr>
                        <a:t>M</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78</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CITE-seq</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AML</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NA</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46,XY (17 metas), -Y in 3 metas</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631</a:t>
                      </a:r>
                      <a:endParaRPr lang="en-US" sz="300" b="0" i="0" u="none" strike="noStrike">
                        <a:solidFill>
                          <a:srgbClr val="000000"/>
                        </a:solidFill>
                        <a:effectLst/>
                        <a:latin typeface="Calibri" panose="020F0502020204030204" pitchFamily="34" charset="0"/>
                      </a:endParaRPr>
                    </a:p>
                  </a:txBody>
                  <a:tcPr marL="2627" marR="2627" marT="2627" marB="0" anchor="ctr"/>
                </a:tc>
                <a:extLst>
                  <a:ext uri="{0D108BD9-81ED-4DB2-BD59-A6C34878D82A}">
                    <a16:rowId xmlns:a16="http://schemas.microsoft.com/office/drawing/2014/main" val="2130325532"/>
                  </a:ext>
                </a:extLst>
              </a:tr>
              <a:tr h="507049">
                <a:tc>
                  <a:txBody>
                    <a:bodyPr/>
                    <a:lstStyle/>
                    <a:p>
                      <a:pPr algn="ctr" fontAlgn="ctr"/>
                      <a:r>
                        <a:rPr lang="en-US" sz="300" u="none" strike="noStrike">
                          <a:effectLst/>
                        </a:rPr>
                        <a:t>F</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78</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CITE-seq + scTCR-seq</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sAML</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Adverse</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t"/>
                      <a:r>
                        <a:rPr lang="en-US" sz="300" u="none" strike="noStrike">
                          <a:effectLst/>
                        </a:rPr>
                        <a:t>45,XX,del(5)(q13q33),der(8)add(8)(p11.2)add(8)(q24),dic(17;18)(p11.2;p11.2)</a:t>
                      </a:r>
                      <a:br>
                        <a:rPr lang="en-US" sz="300" u="none" strike="noStrike">
                          <a:effectLst/>
                        </a:rPr>
                      </a:br>
                      <a:r>
                        <a:rPr lang="en-US" sz="300" u="none" strike="noStrike">
                          <a:effectLst/>
                        </a:rPr>
                        <a:t>,dmin[16,two w/nonclonal abnormalities]/46,XX[4</a:t>
                      </a:r>
                      <a:endParaRPr lang="en-US" sz="300" b="0" i="0" u="none" strike="noStrike">
                        <a:solidFill>
                          <a:srgbClr val="000000"/>
                        </a:solidFill>
                        <a:effectLst/>
                        <a:latin typeface="Calibri" panose="020F0502020204030204" pitchFamily="34" charset="0"/>
                      </a:endParaRPr>
                    </a:p>
                  </a:txBody>
                  <a:tcPr marL="2627" marR="2627" marT="2627" marB="0"/>
                </a:tc>
                <a:tc>
                  <a:txBody>
                    <a:bodyPr/>
                    <a:lstStyle/>
                    <a:p>
                      <a:pPr algn="ctr" fontAlgn="ctr"/>
                      <a:r>
                        <a:rPr lang="en-US" sz="300" u="none" strike="noStrike">
                          <a:effectLst/>
                        </a:rPr>
                        <a:t>42</a:t>
                      </a:r>
                      <a:endParaRPr lang="en-US" sz="300" b="0" i="0" u="none" strike="noStrike">
                        <a:solidFill>
                          <a:srgbClr val="000000"/>
                        </a:solidFill>
                        <a:effectLst/>
                        <a:latin typeface="Calibri" panose="020F0502020204030204" pitchFamily="34" charset="0"/>
                      </a:endParaRPr>
                    </a:p>
                  </a:txBody>
                  <a:tcPr marL="2627" marR="2627" marT="2627" marB="0" anchor="ctr"/>
                </a:tc>
                <a:extLst>
                  <a:ext uri="{0D108BD9-81ED-4DB2-BD59-A6C34878D82A}">
                    <a16:rowId xmlns:a16="http://schemas.microsoft.com/office/drawing/2014/main" val="3280457809"/>
                  </a:ext>
                </a:extLst>
              </a:tr>
              <a:tr h="78816">
                <a:tc>
                  <a:txBody>
                    <a:bodyPr/>
                    <a:lstStyle/>
                    <a:p>
                      <a:pPr algn="ctr" fontAlgn="ctr"/>
                      <a:r>
                        <a:rPr lang="en-US" sz="300" u="none" strike="noStrike">
                          <a:effectLst/>
                        </a:rPr>
                        <a:t>M</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80</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CITE-seq</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AML</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Intermediate</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46,XY</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455</a:t>
                      </a:r>
                      <a:endParaRPr lang="en-US" sz="300" b="0" i="0" u="none" strike="noStrike">
                        <a:solidFill>
                          <a:srgbClr val="000000"/>
                        </a:solidFill>
                        <a:effectLst/>
                        <a:latin typeface="Calibri" panose="020F0502020204030204" pitchFamily="34" charset="0"/>
                      </a:endParaRPr>
                    </a:p>
                  </a:txBody>
                  <a:tcPr marL="2627" marR="2627" marT="2627" marB="0" anchor="ctr"/>
                </a:tc>
                <a:extLst>
                  <a:ext uri="{0D108BD9-81ED-4DB2-BD59-A6C34878D82A}">
                    <a16:rowId xmlns:a16="http://schemas.microsoft.com/office/drawing/2014/main" val="3284088686"/>
                  </a:ext>
                </a:extLst>
              </a:tr>
              <a:tr h="63053">
                <a:tc>
                  <a:txBody>
                    <a:bodyPr/>
                    <a:lstStyle/>
                    <a:p>
                      <a:pPr algn="ctr" fontAlgn="ctr"/>
                      <a:r>
                        <a:rPr lang="en-US" sz="300" u="none" strike="noStrike">
                          <a:effectLst/>
                        </a:rPr>
                        <a:t>F</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65</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CITE-seq</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tAML</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Favorable</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46,XX</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491</a:t>
                      </a:r>
                      <a:endParaRPr lang="en-US" sz="300" b="0" i="0" u="none" strike="noStrike">
                        <a:solidFill>
                          <a:srgbClr val="000000"/>
                        </a:solidFill>
                        <a:effectLst/>
                        <a:latin typeface="Calibri" panose="020F0502020204030204" pitchFamily="34" charset="0"/>
                      </a:endParaRPr>
                    </a:p>
                  </a:txBody>
                  <a:tcPr marL="2627" marR="2627" marT="2627" marB="0" anchor="ctr"/>
                </a:tc>
                <a:extLst>
                  <a:ext uri="{0D108BD9-81ED-4DB2-BD59-A6C34878D82A}">
                    <a16:rowId xmlns:a16="http://schemas.microsoft.com/office/drawing/2014/main" val="1946277545"/>
                  </a:ext>
                </a:extLst>
              </a:tr>
              <a:tr h="73561">
                <a:tc>
                  <a:txBody>
                    <a:bodyPr/>
                    <a:lstStyle/>
                    <a:p>
                      <a:pPr algn="ctr" fontAlgn="ctr"/>
                      <a:r>
                        <a:rPr lang="en-US" sz="300" u="none" strike="noStrike">
                          <a:effectLst/>
                        </a:rPr>
                        <a:t>M</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64</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CITE-seq</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AML+MS</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Favorable</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46,XY</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262</a:t>
                      </a:r>
                      <a:endParaRPr lang="en-US" sz="300" b="0" i="0" u="none" strike="noStrike">
                        <a:solidFill>
                          <a:srgbClr val="000000"/>
                        </a:solidFill>
                        <a:effectLst/>
                        <a:latin typeface="Calibri" panose="020F0502020204030204" pitchFamily="34" charset="0"/>
                      </a:endParaRPr>
                    </a:p>
                  </a:txBody>
                  <a:tcPr marL="2627" marR="2627" marT="2627" marB="0" anchor="ctr"/>
                </a:tc>
                <a:extLst>
                  <a:ext uri="{0D108BD9-81ED-4DB2-BD59-A6C34878D82A}">
                    <a16:rowId xmlns:a16="http://schemas.microsoft.com/office/drawing/2014/main" val="3933792483"/>
                  </a:ext>
                </a:extLst>
              </a:tr>
              <a:tr h="103512">
                <a:tc>
                  <a:txBody>
                    <a:bodyPr/>
                    <a:lstStyle/>
                    <a:p>
                      <a:pPr algn="ctr" fontAlgn="ctr"/>
                      <a:r>
                        <a:rPr lang="en-US" sz="300" u="none" strike="noStrike">
                          <a:effectLst/>
                        </a:rPr>
                        <a:t>M</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73</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CITE-seq + scTCR-seq</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AML+MS</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Adverse</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46,XY</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141</a:t>
                      </a:r>
                      <a:endParaRPr lang="en-US" sz="300" b="0" i="0" u="none" strike="noStrike">
                        <a:solidFill>
                          <a:srgbClr val="000000"/>
                        </a:solidFill>
                        <a:effectLst/>
                        <a:latin typeface="Calibri" panose="020F0502020204030204" pitchFamily="34" charset="0"/>
                      </a:endParaRPr>
                    </a:p>
                  </a:txBody>
                  <a:tcPr marL="2627" marR="2627" marT="2627" marB="0" anchor="ctr"/>
                </a:tc>
                <a:extLst>
                  <a:ext uri="{0D108BD9-81ED-4DB2-BD59-A6C34878D82A}">
                    <a16:rowId xmlns:a16="http://schemas.microsoft.com/office/drawing/2014/main" val="3727344865"/>
                  </a:ext>
                </a:extLst>
              </a:tr>
              <a:tr h="557491">
                <a:tc>
                  <a:txBody>
                    <a:bodyPr/>
                    <a:lstStyle/>
                    <a:p>
                      <a:pPr algn="ctr" fontAlgn="ctr"/>
                      <a:r>
                        <a:rPr lang="en-US" sz="300" u="none" strike="noStrike">
                          <a:effectLst/>
                        </a:rPr>
                        <a:t>F</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81</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CITE-seq</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AML+MS</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Adverse</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t"/>
                      <a:r>
                        <a:rPr lang="en-US" sz="300" u="none" strike="noStrike">
                          <a:effectLst/>
                        </a:rPr>
                        <a:t>49,XX,+1,del(1)(p13),+8,+8[3]/50,sl,+5,del(5)(q13q33)[6,two w/nonclonal </a:t>
                      </a:r>
                      <a:br>
                        <a:rPr lang="en-US" sz="300" u="none" strike="noStrike">
                          <a:effectLst/>
                        </a:rPr>
                      </a:br>
                      <a:r>
                        <a:rPr lang="en-US" sz="300" u="none" strike="noStrike">
                          <a:effectLst/>
                        </a:rPr>
                        <a:t>abnormalities]/51,sld1,+mar[3]/51,sdl1,+6[2]/46,XX[6,one is 4n] </a:t>
                      </a:r>
                      <a:endParaRPr lang="en-US" sz="300" b="0" i="0" u="none" strike="noStrike">
                        <a:solidFill>
                          <a:srgbClr val="000000"/>
                        </a:solidFill>
                        <a:effectLst/>
                        <a:latin typeface="Calibri" panose="020F0502020204030204" pitchFamily="34" charset="0"/>
                      </a:endParaRPr>
                    </a:p>
                  </a:txBody>
                  <a:tcPr marL="2627" marR="2627" marT="2627" marB="0"/>
                </a:tc>
                <a:tc>
                  <a:txBody>
                    <a:bodyPr/>
                    <a:lstStyle/>
                    <a:p>
                      <a:pPr algn="ctr" fontAlgn="ctr"/>
                      <a:r>
                        <a:rPr lang="en-US" sz="300" u="none" strike="noStrike">
                          <a:effectLst/>
                        </a:rPr>
                        <a:t>12</a:t>
                      </a:r>
                      <a:endParaRPr lang="en-US" sz="300" b="0" i="0" u="none" strike="noStrike">
                        <a:solidFill>
                          <a:srgbClr val="000000"/>
                        </a:solidFill>
                        <a:effectLst/>
                        <a:latin typeface="Calibri" panose="020F0502020204030204" pitchFamily="34" charset="0"/>
                      </a:endParaRPr>
                    </a:p>
                  </a:txBody>
                  <a:tcPr marL="2627" marR="2627" marT="2627" marB="0" anchor="ctr"/>
                </a:tc>
                <a:extLst>
                  <a:ext uri="{0D108BD9-81ED-4DB2-BD59-A6C34878D82A}">
                    <a16:rowId xmlns:a16="http://schemas.microsoft.com/office/drawing/2014/main" val="850812910"/>
                  </a:ext>
                </a:extLst>
              </a:tr>
              <a:tr h="507049">
                <a:tc>
                  <a:txBody>
                    <a:bodyPr/>
                    <a:lstStyle/>
                    <a:p>
                      <a:pPr algn="ctr" fontAlgn="ctr"/>
                      <a:r>
                        <a:rPr lang="en-US" sz="300" u="none" strike="noStrike">
                          <a:effectLst/>
                        </a:rPr>
                        <a:t>F</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55</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CITE-seq</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AML+MS</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Adverse</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a:effectLst/>
                        </a:rPr>
                        <a:t>46,XX,cryp der(7)t(7;11)(q22;q13).ish cryp der(7)t(7;11)(KMT2A+) .nuc ish(D7S486x1,D7Z1x2)[183/200]</a:t>
                      </a:r>
                      <a:endParaRPr lang="en-US" sz="300" b="0" i="0" u="none" strike="noStrike">
                        <a:solidFill>
                          <a:srgbClr val="000000"/>
                        </a:solidFill>
                        <a:effectLst/>
                        <a:latin typeface="Calibri" panose="020F0502020204030204" pitchFamily="34" charset="0"/>
                      </a:endParaRPr>
                    </a:p>
                  </a:txBody>
                  <a:tcPr marL="2627" marR="2627" marT="2627" marB="0" anchor="ctr"/>
                </a:tc>
                <a:tc>
                  <a:txBody>
                    <a:bodyPr/>
                    <a:lstStyle/>
                    <a:p>
                      <a:pPr algn="ctr" fontAlgn="ctr"/>
                      <a:r>
                        <a:rPr lang="en-US" sz="300" u="none" strike="noStrike" dirty="0">
                          <a:effectLst/>
                        </a:rPr>
                        <a:t>628</a:t>
                      </a:r>
                      <a:endParaRPr lang="en-US" sz="300" b="0" i="0" u="none" strike="noStrike" dirty="0">
                        <a:solidFill>
                          <a:srgbClr val="000000"/>
                        </a:solidFill>
                        <a:effectLst/>
                        <a:latin typeface="Calibri" panose="020F0502020204030204" pitchFamily="34" charset="0"/>
                      </a:endParaRPr>
                    </a:p>
                  </a:txBody>
                  <a:tcPr marL="2627" marR="2627" marT="2627" marB="0" anchor="ctr"/>
                </a:tc>
                <a:extLst>
                  <a:ext uri="{0D108BD9-81ED-4DB2-BD59-A6C34878D82A}">
                    <a16:rowId xmlns:a16="http://schemas.microsoft.com/office/drawing/2014/main" val="716553620"/>
                  </a:ext>
                </a:extLst>
              </a:tr>
            </a:tbl>
          </a:graphicData>
        </a:graphic>
      </p:graphicFrame>
      <p:graphicFrame>
        <p:nvGraphicFramePr>
          <p:cNvPr id="5" name="Table 4">
            <a:extLst>
              <a:ext uri="{FF2B5EF4-FFF2-40B4-BE49-F238E27FC236}">
                <a16:creationId xmlns:a16="http://schemas.microsoft.com/office/drawing/2014/main" id="{42CBBE23-D7BA-AAEC-BE3C-2748B0E540D7}"/>
              </a:ext>
            </a:extLst>
          </p:cNvPr>
          <p:cNvGraphicFramePr>
            <a:graphicFrameLocks noGrp="1"/>
          </p:cNvGraphicFramePr>
          <p:nvPr>
            <p:extLst>
              <p:ext uri="{D42A27DB-BD31-4B8C-83A1-F6EECF244321}">
                <p14:modId xmlns:p14="http://schemas.microsoft.com/office/powerpoint/2010/main" val="2814598247"/>
              </p:ext>
            </p:extLst>
          </p:nvPr>
        </p:nvGraphicFramePr>
        <p:xfrm>
          <a:off x="5906124" y="1888761"/>
          <a:ext cx="3971153" cy="4351341"/>
        </p:xfrm>
        <a:graphic>
          <a:graphicData uri="http://schemas.openxmlformats.org/drawingml/2006/table">
            <a:tbl>
              <a:tblPr>
                <a:tableStyleId>{5C22544A-7EE6-4342-B048-85BDC9FD1C3A}</a:tableStyleId>
              </a:tblPr>
              <a:tblGrid>
                <a:gridCol w="507692">
                  <a:extLst>
                    <a:ext uri="{9D8B030D-6E8A-4147-A177-3AD203B41FA5}">
                      <a16:colId xmlns:a16="http://schemas.microsoft.com/office/drawing/2014/main" val="510132808"/>
                    </a:ext>
                  </a:extLst>
                </a:gridCol>
                <a:gridCol w="507692">
                  <a:extLst>
                    <a:ext uri="{9D8B030D-6E8A-4147-A177-3AD203B41FA5}">
                      <a16:colId xmlns:a16="http://schemas.microsoft.com/office/drawing/2014/main" val="2455012684"/>
                    </a:ext>
                  </a:extLst>
                </a:gridCol>
                <a:gridCol w="501923">
                  <a:extLst>
                    <a:ext uri="{9D8B030D-6E8A-4147-A177-3AD203B41FA5}">
                      <a16:colId xmlns:a16="http://schemas.microsoft.com/office/drawing/2014/main" val="265377796"/>
                    </a:ext>
                  </a:extLst>
                </a:gridCol>
                <a:gridCol w="2453846">
                  <a:extLst>
                    <a:ext uri="{9D8B030D-6E8A-4147-A177-3AD203B41FA5}">
                      <a16:colId xmlns:a16="http://schemas.microsoft.com/office/drawing/2014/main" val="1610616971"/>
                    </a:ext>
                  </a:extLst>
                </a:gridCol>
              </a:tblGrid>
              <a:tr h="123137">
                <a:tc>
                  <a:txBody>
                    <a:bodyPr/>
                    <a:lstStyle/>
                    <a:p>
                      <a:pPr algn="l" fontAlgn="b"/>
                      <a:r>
                        <a:rPr lang="en-US" sz="700" u="none" strike="noStrike">
                          <a:effectLst/>
                        </a:rPr>
                        <a:t>Site</a:t>
                      </a:r>
                      <a:endParaRPr lang="en-US" sz="700" b="1" i="0" u="none" strike="noStrike">
                        <a:solidFill>
                          <a:srgbClr val="000000"/>
                        </a:solidFill>
                        <a:effectLst/>
                        <a:latin typeface="Calibri" panose="020F0502020204030204" pitchFamily="34" charset="0"/>
                      </a:endParaRPr>
                    </a:p>
                  </a:txBody>
                  <a:tcPr marL="5772" marR="5772" marT="5772" marB="0" anchor="b"/>
                </a:tc>
                <a:tc>
                  <a:txBody>
                    <a:bodyPr/>
                    <a:lstStyle/>
                    <a:p>
                      <a:pPr algn="l" fontAlgn="b"/>
                      <a:r>
                        <a:rPr lang="en-US" sz="700" u="none" strike="noStrike">
                          <a:effectLst/>
                        </a:rPr>
                        <a:t>Gender</a:t>
                      </a:r>
                      <a:endParaRPr lang="en-US" sz="700" b="1" i="0" u="none" strike="noStrike">
                        <a:solidFill>
                          <a:srgbClr val="000000"/>
                        </a:solidFill>
                        <a:effectLst/>
                        <a:latin typeface="Calibri" panose="020F0502020204030204" pitchFamily="34" charset="0"/>
                      </a:endParaRPr>
                    </a:p>
                  </a:txBody>
                  <a:tcPr marL="5772" marR="5772" marT="5772" marB="0" anchor="b"/>
                </a:tc>
                <a:tc>
                  <a:txBody>
                    <a:bodyPr/>
                    <a:lstStyle/>
                    <a:p>
                      <a:pPr algn="l" fontAlgn="b"/>
                      <a:r>
                        <a:rPr lang="en-US" sz="700" u="none" strike="noStrike">
                          <a:effectLst/>
                        </a:rPr>
                        <a:t>Age</a:t>
                      </a:r>
                      <a:endParaRPr lang="en-US" sz="700" b="1" i="0" u="none" strike="noStrike">
                        <a:solidFill>
                          <a:srgbClr val="000000"/>
                        </a:solidFill>
                        <a:effectLst/>
                        <a:latin typeface="Calibri" panose="020F0502020204030204" pitchFamily="34" charset="0"/>
                      </a:endParaRPr>
                    </a:p>
                  </a:txBody>
                  <a:tcPr marL="5772" marR="5772" marT="5772" marB="0" anchor="b"/>
                </a:tc>
                <a:tc>
                  <a:txBody>
                    <a:bodyPr/>
                    <a:lstStyle/>
                    <a:p>
                      <a:pPr algn="l" fontAlgn="b"/>
                      <a:r>
                        <a:rPr lang="en-US" sz="700" u="none" strike="noStrike">
                          <a:effectLst/>
                        </a:rPr>
                        <a:t>Sequencing</a:t>
                      </a:r>
                      <a:endParaRPr lang="en-US" sz="700" b="1" i="0" u="none" strike="noStrike">
                        <a:solidFill>
                          <a:srgbClr val="000000"/>
                        </a:solidFill>
                        <a:effectLst/>
                        <a:latin typeface="Calibri" panose="020F0502020204030204" pitchFamily="34" charset="0"/>
                      </a:endParaRPr>
                    </a:p>
                  </a:txBody>
                  <a:tcPr marL="5772" marR="5772" marT="5772" marB="0" anchor="b"/>
                </a:tc>
                <a:extLst>
                  <a:ext uri="{0D108BD9-81ED-4DB2-BD59-A6C34878D82A}">
                    <a16:rowId xmlns:a16="http://schemas.microsoft.com/office/drawing/2014/main" val="791490932"/>
                  </a:ext>
                </a:extLst>
              </a:tr>
              <a:tr h="227418">
                <a:tc>
                  <a:txBody>
                    <a:bodyPr/>
                    <a:lstStyle/>
                    <a:p>
                      <a:pPr algn="l" fontAlgn="b"/>
                      <a:r>
                        <a:rPr lang="en-US" sz="700" u="none" strike="noStrike">
                          <a:effectLst/>
                        </a:rPr>
                        <a:t>SJ</a:t>
                      </a:r>
                      <a:endParaRPr lang="en-US" sz="700" b="0" i="0" u="none" strike="noStrike">
                        <a:solidFill>
                          <a:srgbClr val="000000"/>
                        </a:solidFill>
                        <a:effectLst/>
                        <a:latin typeface="Calibri" panose="020F0502020204030204" pitchFamily="34" charset="0"/>
                      </a:endParaRPr>
                    </a:p>
                  </a:txBody>
                  <a:tcPr marL="5772" marR="5772" marT="5772" marB="0" anchor="b"/>
                </a:tc>
                <a:tc>
                  <a:txBody>
                    <a:bodyPr/>
                    <a:lstStyle/>
                    <a:p>
                      <a:pPr algn="l" fontAlgn="b"/>
                      <a:r>
                        <a:rPr lang="en-US" sz="700" u="none" strike="noStrike">
                          <a:effectLst/>
                        </a:rPr>
                        <a:t>Male</a:t>
                      </a:r>
                      <a:endParaRPr lang="en-US" sz="700" b="0" i="0" u="none" strike="noStrike">
                        <a:solidFill>
                          <a:srgbClr val="000000"/>
                        </a:solidFill>
                        <a:effectLst/>
                        <a:latin typeface="Calibri" panose="020F0502020204030204" pitchFamily="34" charset="0"/>
                      </a:endParaRPr>
                    </a:p>
                  </a:txBody>
                  <a:tcPr marL="5772" marR="5772" marT="5772" marB="0" anchor="b"/>
                </a:tc>
                <a:tc>
                  <a:txBody>
                    <a:bodyPr/>
                    <a:lstStyle/>
                    <a:p>
                      <a:pPr algn="l" fontAlgn="b"/>
                      <a:r>
                        <a:rPr lang="en-US" sz="700" u="none" strike="noStrike">
                          <a:effectLst/>
                        </a:rPr>
                        <a:t>14 yrs 10 mos</a:t>
                      </a:r>
                      <a:endParaRPr lang="en-US" sz="700" b="0" i="0" u="none" strike="noStrike">
                        <a:solidFill>
                          <a:srgbClr val="000000"/>
                        </a:solidFill>
                        <a:effectLst/>
                        <a:latin typeface="Calibri" panose="020F0502020204030204" pitchFamily="34" charset="0"/>
                      </a:endParaRPr>
                    </a:p>
                  </a:txBody>
                  <a:tcPr marL="5772" marR="5772" marT="5772" marB="0" anchor="b"/>
                </a:tc>
                <a:tc>
                  <a:txBody>
                    <a:bodyPr/>
                    <a:lstStyle/>
                    <a:p>
                      <a:pPr algn="l" fontAlgn="b"/>
                      <a:r>
                        <a:rPr lang="en-US" sz="700" u="none" strike="noStrike">
                          <a:effectLst/>
                        </a:rPr>
                        <a:t>CITE-Seq</a:t>
                      </a:r>
                      <a:endParaRPr lang="en-US" sz="700" b="0" i="0" u="none" strike="noStrike">
                        <a:solidFill>
                          <a:srgbClr val="000000"/>
                        </a:solidFill>
                        <a:effectLst/>
                        <a:latin typeface="Calibri" panose="020F0502020204030204" pitchFamily="34" charset="0"/>
                      </a:endParaRPr>
                    </a:p>
                  </a:txBody>
                  <a:tcPr marL="5772" marR="5772" marT="5772" marB="0" anchor="b"/>
                </a:tc>
                <a:extLst>
                  <a:ext uri="{0D108BD9-81ED-4DB2-BD59-A6C34878D82A}">
                    <a16:rowId xmlns:a16="http://schemas.microsoft.com/office/drawing/2014/main" val="3643590502"/>
                  </a:ext>
                </a:extLst>
              </a:tr>
              <a:tr h="146225">
                <a:tc>
                  <a:txBody>
                    <a:bodyPr/>
                    <a:lstStyle/>
                    <a:p>
                      <a:pPr algn="l" fontAlgn="b"/>
                      <a:r>
                        <a:rPr lang="en-US" sz="700" u="none" strike="noStrike">
                          <a:effectLst/>
                        </a:rPr>
                        <a:t>SJ</a:t>
                      </a:r>
                      <a:endParaRPr lang="en-US" sz="700" b="0" i="0" u="none" strike="noStrike">
                        <a:solidFill>
                          <a:srgbClr val="000000"/>
                        </a:solidFill>
                        <a:effectLst/>
                        <a:latin typeface="Calibri" panose="020F0502020204030204" pitchFamily="34" charset="0"/>
                      </a:endParaRPr>
                    </a:p>
                  </a:txBody>
                  <a:tcPr marL="5772" marR="5772" marT="5772" marB="0" anchor="b"/>
                </a:tc>
                <a:tc>
                  <a:txBody>
                    <a:bodyPr/>
                    <a:lstStyle/>
                    <a:p>
                      <a:pPr algn="l" fontAlgn="b"/>
                      <a:r>
                        <a:rPr lang="en-US" sz="700" u="none" strike="noStrike">
                          <a:effectLst/>
                        </a:rPr>
                        <a:t>Male</a:t>
                      </a:r>
                      <a:endParaRPr lang="en-US" sz="700" b="0" i="0" u="none" strike="noStrike">
                        <a:solidFill>
                          <a:srgbClr val="000000"/>
                        </a:solidFill>
                        <a:effectLst/>
                        <a:latin typeface="Calibri" panose="020F0502020204030204" pitchFamily="34" charset="0"/>
                      </a:endParaRPr>
                    </a:p>
                  </a:txBody>
                  <a:tcPr marL="5772" marR="5772" marT="5772" marB="0" anchor="b"/>
                </a:tc>
                <a:tc>
                  <a:txBody>
                    <a:bodyPr/>
                    <a:lstStyle/>
                    <a:p>
                      <a:pPr algn="l" fontAlgn="b"/>
                      <a:r>
                        <a:rPr lang="en-US" sz="700" u="none" strike="noStrike">
                          <a:effectLst/>
                        </a:rPr>
                        <a:t>3 yrs 3 mos</a:t>
                      </a:r>
                      <a:endParaRPr lang="en-US" sz="700" b="0" i="0" u="none" strike="noStrike">
                        <a:solidFill>
                          <a:srgbClr val="000000"/>
                        </a:solidFill>
                        <a:effectLst/>
                        <a:latin typeface="Calibri" panose="020F0502020204030204" pitchFamily="34" charset="0"/>
                      </a:endParaRPr>
                    </a:p>
                  </a:txBody>
                  <a:tcPr marL="5772" marR="5772" marT="5772" marB="0" anchor="b"/>
                </a:tc>
                <a:tc>
                  <a:txBody>
                    <a:bodyPr/>
                    <a:lstStyle/>
                    <a:p>
                      <a:pPr algn="l" fontAlgn="b"/>
                      <a:r>
                        <a:rPr lang="en-US" sz="700" u="none" strike="noStrike">
                          <a:effectLst/>
                        </a:rPr>
                        <a:t>CITE-Seq + scTCR-seq</a:t>
                      </a:r>
                      <a:endParaRPr lang="en-US" sz="700" b="0" i="0" u="none" strike="noStrike">
                        <a:solidFill>
                          <a:srgbClr val="000000"/>
                        </a:solidFill>
                        <a:effectLst/>
                        <a:latin typeface="Calibri" panose="020F0502020204030204" pitchFamily="34" charset="0"/>
                      </a:endParaRPr>
                    </a:p>
                  </a:txBody>
                  <a:tcPr marL="5772" marR="5772" marT="5772" marB="0" anchor="b"/>
                </a:tc>
                <a:extLst>
                  <a:ext uri="{0D108BD9-81ED-4DB2-BD59-A6C34878D82A}">
                    <a16:rowId xmlns:a16="http://schemas.microsoft.com/office/drawing/2014/main" val="412578145"/>
                  </a:ext>
                </a:extLst>
              </a:tr>
              <a:tr h="153921">
                <a:tc>
                  <a:txBody>
                    <a:bodyPr/>
                    <a:lstStyle/>
                    <a:p>
                      <a:pPr algn="l" fontAlgn="b"/>
                      <a:r>
                        <a:rPr lang="en-US" sz="700" u="none" strike="noStrike">
                          <a:effectLst/>
                        </a:rPr>
                        <a:t>SJ</a:t>
                      </a:r>
                      <a:endParaRPr lang="en-US" sz="700" b="0" i="0" u="none" strike="noStrike">
                        <a:solidFill>
                          <a:srgbClr val="000000"/>
                        </a:solidFill>
                        <a:effectLst/>
                        <a:latin typeface="Calibri" panose="020F0502020204030204" pitchFamily="34" charset="0"/>
                      </a:endParaRPr>
                    </a:p>
                  </a:txBody>
                  <a:tcPr marL="5772" marR="5772" marT="5772" marB="0" anchor="b"/>
                </a:tc>
                <a:tc>
                  <a:txBody>
                    <a:bodyPr/>
                    <a:lstStyle/>
                    <a:p>
                      <a:pPr algn="l" fontAlgn="b"/>
                      <a:r>
                        <a:rPr lang="en-US" sz="700" u="none" strike="noStrike">
                          <a:effectLst/>
                        </a:rPr>
                        <a:t>Male</a:t>
                      </a:r>
                      <a:endParaRPr lang="en-US" sz="700" b="0" i="0" u="none" strike="noStrike">
                        <a:solidFill>
                          <a:srgbClr val="000000"/>
                        </a:solidFill>
                        <a:effectLst/>
                        <a:latin typeface="Calibri" panose="020F0502020204030204" pitchFamily="34" charset="0"/>
                      </a:endParaRPr>
                    </a:p>
                  </a:txBody>
                  <a:tcPr marL="5772" marR="5772" marT="5772" marB="0" anchor="b"/>
                </a:tc>
                <a:tc>
                  <a:txBody>
                    <a:bodyPr/>
                    <a:lstStyle/>
                    <a:p>
                      <a:pPr algn="l" fontAlgn="b"/>
                      <a:r>
                        <a:rPr lang="en-US" sz="700" u="none" strike="noStrike">
                          <a:effectLst/>
                        </a:rPr>
                        <a:t>1 yr 7 mos</a:t>
                      </a:r>
                      <a:endParaRPr lang="en-US" sz="700" b="0" i="0" u="none" strike="noStrike">
                        <a:solidFill>
                          <a:srgbClr val="000000"/>
                        </a:solidFill>
                        <a:effectLst/>
                        <a:latin typeface="Calibri" panose="020F0502020204030204" pitchFamily="34" charset="0"/>
                      </a:endParaRPr>
                    </a:p>
                  </a:txBody>
                  <a:tcPr marL="5772" marR="5772" marT="5772" marB="0" anchor="b"/>
                </a:tc>
                <a:tc>
                  <a:txBody>
                    <a:bodyPr/>
                    <a:lstStyle/>
                    <a:p>
                      <a:pPr algn="l" fontAlgn="b"/>
                      <a:r>
                        <a:rPr lang="en-US" sz="700" u="none" strike="noStrike">
                          <a:effectLst/>
                        </a:rPr>
                        <a:t>CITE-Seq + scTCR-seq</a:t>
                      </a:r>
                      <a:endParaRPr lang="en-US" sz="700" b="0" i="0" u="none" strike="noStrike">
                        <a:solidFill>
                          <a:srgbClr val="000000"/>
                        </a:solidFill>
                        <a:effectLst/>
                        <a:latin typeface="Calibri" panose="020F0502020204030204" pitchFamily="34" charset="0"/>
                      </a:endParaRPr>
                    </a:p>
                  </a:txBody>
                  <a:tcPr marL="5772" marR="5772" marT="5772" marB="0" anchor="b"/>
                </a:tc>
                <a:extLst>
                  <a:ext uri="{0D108BD9-81ED-4DB2-BD59-A6C34878D82A}">
                    <a16:rowId xmlns:a16="http://schemas.microsoft.com/office/drawing/2014/main" val="1032484188"/>
                  </a:ext>
                </a:extLst>
              </a:tr>
              <a:tr h="116595">
                <a:tc>
                  <a:txBody>
                    <a:bodyPr/>
                    <a:lstStyle/>
                    <a:p>
                      <a:pPr algn="l" fontAlgn="b"/>
                      <a:r>
                        <a:rPr lang="en-US" sz="700" u="none" strike="noStrike">
                          <a:effectLst/>
                        </a:rPr>
                        <a:t>SJ</a:t>
                      </a:r>
                      <a:endParaRPr lang="en-US" sz="700" b="0" i="0" u="none" strike="noStrike">
                        <a:solidFill>
                          <a:srgbClr val="000000"/>
                        </a:solidFill>
                        <a:effectLst/>
                        <a:latin typeface="Calibri" panose="020F0502020204030204" pitchFamily="34" charset="0"/>
                      </a:endParaRPr>
                    </a:p>
                  </a:txBody>
                  <a:tcPr marL="5772" marR="5772" marT="5772" marB="0" anchor="b"/>
                </a:tc>
                <a:tc>
                  <a:txBody>
                    <a:bodyPr/>
                    <a:lstStyle/>
                    <a:p>
                      <a:pPr algn="l" fontAlgn="b"/>
                      <a:r>
                        <a:rPr lang="en-US" sz="700" u="none" strike="noStrike">
                          <a:effectLst/>
                        </a:rPr>
                        <a:t>Female</a:t>
                      </a:r>
                      <a:endParaRPr lang="en-US" sz="700" b="0" i="0" u="none" strike="noStrike">
                        <a:solidFill>
                          <a:srgbClr val="000000"/>
                        </a:solidFill>
                        <a:effectLst/>
                        <a:latin typeface="Calibri" panose="020F0502020204030204" pitchFamily="34" charset="0"/>
                      </a:endParaRPr>
                    </a:p>
                  </a:txBody>
                  <a:tcPr marL="5772" marR="5772" marT="5772" marB="0" anchor="b"/>
                </a:tc>
                <a:tc>
                  <a:txBody>
                    <a:bodyPr/>
                    <a:lstStyle/>
                    <a:p>
                      <a:pPr algn="l" fontAlgn="b"/>
                      <a:r>
                        <a:rPr lang="en-US" sz="700" u="none" strike="noStrike">
                          <a:effectLst/>
                        </a:rPr>
                        <a:t>8 mos</a:t>
                      </a:r>
                      <a:endParaRPr lang="en-US" sz="700" b="0" i="0" u="none" strike="noStrike">
                        <a:solidFill>
                          <a:srgbClr val="000000"/>
                        </a:solidFill>
                        <a:effectLst/>
                        <a:latin typeface="Calibri" panose="020F0502020204030204" pitchFamily="34" charset="0"/>
                      </a:endParaRPr>
                    </a:p>
                  </a:txBody>
                  <a:tcPr marL="5772" marR="5772" marT="5772" marB="0" anchor="b"/>
                </a:tc>
                <a:tc>
                  <a:txBody>
                    <a:bodyPr/>
                    <a:lstStyle/>
                    <a:p>
                      <a:pPr algn="l" fontAlgn="b"/>
                      <a:r>
                        <a:rPr lang="en-US" sz="700" u="none" strike="noStrike">
                          <a:effectLst/>
                        </a:rPr>
                        <a:t>CITE-Seq</a:t>
                      </a:r>
                      <a:endParaRPr lang="en-US" sz="700" b="0" i="0" u="none" strike="noStrike">
                        <a:solidFill>
                          <a:srgbClr val="000000"/>
                        </a:solidFill>
                        <a:effectLst/>
                        <a:latin typeface="Calibri" panose="020F0502020204030204" pitchFamily="34" charset="0"/>
                      </a:endParaRPr>
                    </a:p>
                  </a:txBody>
                  <a:tcPr marL="5772" marR="5772" marT="5772" marB="0" anchor="b"/>
                </a:tc>
                <a:extLst>
                  <a:ext uri="{0D108BD9-81ED-4DB2-BD59-A6C34878D82A}">
                    <a16:rowId xmlns:a16="http://schemas.microsoft.com/office/drawing/2014/main" val="4023758701"/>
                  </a:ext>
                </a:extLst>
              </a:tr>
              <a:tr h="184705">
                <a:tc>
                  <a:txBody>
                    <a:bodyPr/>
                    <a:lstStyle/>
                    <a:p>
                      <a:pPr algn="l" fontAlgn="b"/>
                      <a:r>
                        <a:rPr lang="en-US" sz="700" u="none" strike="noStrike">
                          <a:effectLst/>
                        </a:rPr>
                        <a:t>SJ</a:t>
                      </a:r>
                      <a:endParaRPr lang="en-US" sz="700" b="0" i="0" u="none" strike="noStrike">
                        <a:solidFill>
                          <a:srgbClr val="000000"/>
                        </a:solidFill>
                        <a:effectLst/>
                        <a:latin typeface="Calibri" panose="020F0502020204030204" pitchFamily="34" charset="0"/>
                      </a:endParaRPr>
                    </a:p>
                  </a:txBody>
                  <a:tcPr marL="5772" marR="5772" marT="5772" marB="0" anchor="b"/>
                </a:tc>
                <a:tc>
                  <a:txBody>
                    <a:bodyPr/>
                    <a:lstStyle/>
                    <a:p>
                      <a:pPr algn="l" fontAlgn="b"/>
                      <a:r>
                        <a:rPr lang="en-US" sz="700" u="none" strike="noStrike">
                          <a:effectLst/>
                        </a:rPr>
                        <a:t>Male</a:t>
                      </a:r>
                      <a:endParaRPr lang="en-US" sz="700" b="0" i="0" u="none" strike="noStrike">
                        <a:solidFill>
                          <a:srgbClr val="000000"/>
                        </a:solidFill>
                        <a:effectLst/>
                        <a:latin typeface="Calibri" panose="020F0502020204030204" pitchFamily="34" charset="0"/>
                      </a:endParaRPr>
                    </a:p>
                  </a:txBody>
                  <a:tcPr marL="5772" marR="5772" marT="5772" marB="0" anchor="b"/>
                </a:tc>
                <a:tc>
                  <a:txBody>
                    <a:bodyPr/>
                    <a:lstStyle/>
                    <a:p>
                      <a:pPr algn="l" fontAlgn="b"/>
                      <a:r>
                        <a:rPr lang="en-US" sz="700" u="none" strike="noStrike">
                          <a:effectLst/>
                        </a:rPr>
                        <a:t>4 yrs 6 mos</a:t>
                      </a:r>
                      <a:endParaRPr lang="en-US" sz="700" b="0" i="0" u="none" strike="noStrike">
                        <a:solidFill>
                          <a:srgbClr val="000000"/>
                        </a:solidFill>
                        <a:effectLst/>
                        <a:latin typeface="Calibri" panose="020F0502020204030204" pitchFamily="34" charset="0"/>
                      </a:endParaRPr>
                    </a:p>
                  </a:txBody>
                  <a:tcPr marL="5772" marR="5772" marT="5772" marB="0" anchor="b"/>
                </a:tc>
                <a:tc>
                  <a:txBody>
                    <a:bodyPr/>
                    <a:lstStyle/>
                    <a:p>
                      <a:pPr algn="l" fontAlgn="b"/>
                      <a:r>
                        <a:rPr lang="en-US" sz="700" u="none" strike="noStrike">
                          <a:effectLst/>
                        </a:rPr>
                        <a:t>CITE-Seq + scTCR-seq</a:t>
                      </a:r>
                      <a:endParaRPr lang="en-US" sz="700" b="0" i="0" u="none" strike="noStrike">
                        <a:solidFill>
                          <a:srgbClr val="000000"/>
                        </a:solidFill>
                        <a:effectLst/>
                        <a:latin typeface="Calibri" panose="020F0502020204030204" pitchFamily="34" charset="0"/>
                      </a:endParaRPr>
                    </a:p>
                  </a:txBody>
                  <a:tcPr marL="5772" marR="5772" marT="5772" marB="0" anchor="b"/>
                </a:tc>
                <a:extLst>
                  <a:ext uri="{0D108BD9-81ED-4DB2-BD59-A6C34878D82A}">
                    <a16:rowId xmlns:a16="http://schemas.microsoft.com/office/drawing/2014/main" val="2343421552"/>
                  </a:ext>
                </a:extLst>
              </a:tr>
              <a:tr h="192401">
                <a:tc>
                  <a:txBody>
                    <a:bodyPr/>
                    <a:lstStyle/>
                    <a:p>
                      <a:pPr algn="l" fontAlgn="b"/>
                      <a:r>
                        <a:rPr lang="en-US" sz="700" u="none" strike="noStrike">
                          <a:effectLst/>
                        </a:rPr>
                        <a:t>SJ</a:t>
                      </a:r>
                      <a:endParaRPr lang="en-US" sz="700" b="0" i="0" u="none" strike="noStrike">
                        <a:solidFill>
                          <a:srgbClr val="000000"/>
                        </a:solidFill>
                        <a:effectLst/>
                        <a:latin typeface="Calibri" panose="020F0502020204030204" pitchFamily="34" charset="0"/>
                      </a:endParaRPr>
                    </a:p>
                  </a:txBody>
                  <a:tcPr marL="5772" marR="5772" marT="5772" marB="0" anchor="b"/>
                </a:tc>
                <a:tc>
                  <a:txBody>
                    <a:bodyPr/>
                    <a:lstStyle/>
                    <a:p>
                      <a:pPr algn="l" fontAlgn="b"/>
                      <a:r>
                        <a:rPr lang="en-US" sz="700" u="none" strike="noStrike">
                          <a:effectLst/>
                        </a:rPr>
                        <a:t>Male</a:t>
                      </a:r>
                      <a:endParaRPr lang="en-US" sz="700" b="0" i="0" u="none" strike="noStrike">
                        <a:solidFill>
                          <a:srgbClr val="000000"/>
                        </a:solidFill>
                        <a:effectLst/>
                        <a:latin typeface="Calibri" panose="020F0502020204030204" pitchFamily="34" charset="0"/>
                      </a:endParaRPr>
                    </a:p>
                  </a:txBody>
                  <a:tcPr marL="5772" marR="5772" marT="5772"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5772" marR="5772" marT="5772" marB="0" anchor="b"/>
                </a:tc>
                <a:tc>
                  <a:txBody>
                    <a:bodyPr/>
                    <a:lstStyle/>
                    <a:p>
                      <a:pPr algn="l" fontAlgn="b"/>
                      <a:r>
                        <a:rPr lang="en-US" sz="700" u="none" strike="noStrike">
                          <a:effectLst/>
                        </a:rPr>
                        <a:t>CITE-Seq</a:t>
                      </a:r>
                      <a:endParaRPr lang="en-US" sz="700" b="0" i="0" u="none" strike="noStrike">
                        <a:solidFill>
                          <a:srgbClr val="000000"/>
                        </a:solidFill>
                        <a:effectLst/>
                        <a:latin typeface="Calibri" panose="020F0502020204030204" pitchFamily="34" charset="0"/>
                      </a:endParaRPr>
                    </a:p>
                  </a:txBody>
                  <a:tcPr marL="5772" marR="5772" marT="5772" marB="0" anchor="b"/>
                </a:tc>
                <a:extLst>
                  <a:ext uri="{0D108BD9-81ED-4DB2-BD59-A6C34878D82A}">
                    <a16:rowId xmlns:a16="http://schemas.microsoft.com/office/drawing/2014/main" val="1813470156"/>
                  </a:ext>
                </a:extLst>
              </a:tr>
              <a:tr h="153921">
                <a:tc>
                  <a:txBody>
                    <a:bodyPr/>
                    <a:lstStyle/>
                    <a:p>
                      <a:pPr algn="l" fontAlgn="b"/>
                      <a:r>
                        <a:rPr lang="en-US" sz="700" u="none" strike="noStrike">
                          <a:effectLst/>
                        </a:rPr>
                        <a:t>SJ</a:t>
                      </a:r>
                      <a:endParaRPr lang="en-US" sz="700" b="0" i="0" u="none" strike="noStrike">
                        <a:solidFill>
                          <a:srgbClr val="000000"/>
                        </a:solidFill>
                        <a:effectLst/>
                        <a:latin typeface="Calibri" panose="020F0502020204030204" pitchFamily="34" charset="0"/>
                      </a:endParaRPr>
                    </a:p>
                  </a:txBody>
                  <a:tcPr marL="5772" marR="5772" marT="5772" marB="0" anchor="b"/>
                </a:tc>
                <a:tc>
                  <a:txBody>
                    <a:bodyPr/>
                    <a:lstStyle/>
                    <a:p>
                      <a:pPr algn="l" fontAlgn="b"/>
                      <a:r>
                        <a:rPr lang="en-US" sz="700" u="none" strike="noStrike">
                          <a:effectLst/>
                        </a:rPr>
                        <a:t>Male</a:t>
                      </a:r>
                      <a:endParaRPr lang="en-US" sz="700" b="0" i="0" u="none" strike="noStrike">
                        <a:solidFill>
                          <a:srgbClr val="000000"/>
                        </a:solidFill>
                        <a:effectLst/>
                        <a:latin typeface="Calibri" panose="020F0502020204030204" pitchFamily="34" charset="0"/>
                      </a:endParaRPr>
                    </a:p>
                  </a:txBody>
                  <a:tcPr marL="5772" marR="5772" marT="5772" marB="0" anchor="b"/>
                </a:tc>
                <a:tc>
                  <a:txBody>
                    <a:bodyPr/>
                    <a:lstStyle/>
                    <a:p>
                      <a:pPr algn="l" fontAlgn="b"/>
                      <a:r>
                        <a:rPr lang="en-US" sz="700" u="none" strike="noStrike">
                          <a:effectLst/>
                        </a:rPr>
                        <a:t>19 yrs 7 mos</a:t>
                      </a:r>
                      <a:endParaRPr lang="en-US" sz="700" b="0" i="0" u="none" strike="noStrike">
                        <a:solidFill>
                          <a:srgbClr val="000000"/>
                        </a:solidFill>
                        <a:effectLst/>
                        <a:latin typeface="Calibri" panose="020F0502020204030204" pitchFamily="34" charset="0"/>
                      </a:endParaRPr>
                    </a:p>
                  </a:txBody>
                  <a:tcPr marL="5772" marR="5772" marT="5772" marB="0" anchor="b"/>
                </a:tc>
                <a:tc>
                  <a:txBody>
                    <a:bodyPr/>
                    <a:lstStyle/>
                    <a:p>
                      <a:pPr algn="l" fontAlgn="b"/>
                      <a:r>
                        <a:rPr lang="en-US" sz="700" u="none" strike="noStrike">
                          <a:effectLst/>
                        </a:rPr>
                        <a:t>CITE-Seq</a:t>
                      </a:r>
                      <a:endParaRPr lang="en-US" sz="700" b="0" i="0" u="none" strike="noStrike">
                        <a:solidFill>
                          <a:srgbClr val="000000"/>
                        </a:solidFill>
                        <a:effectLst/>
                        <a:latin typeface="Calibri" panose="020F0502020204030204" pitchFamily="34" charset="0"/>
                      </a:endParaRPr>
                    </a:p>
                  </a:txBody>
                  <a:tcPr marL="5772" marR="5772" marT="5772" marB="0" anchor="b"/>
                </a:tc>
                <a:extLst>
                  <a:ext uri="{0D108BD9-81ED-4DB2-BD59-A6C34878D82A}">
                    <a16:rowId xmlns:a16="http://schemas.microsoft.com/office/drawing/2014/main" val="1622712978"/>
                  </a:ext>
                </a:extLst>
              </a:tr>
              <a:tr h="207793">
                <a:tc>
                  <a:txBody>
                    <a:bodyPr/>
                    <a:lstStyle/>
                    <a:p>
                      <a:pPr algn="l" fontAlgn="b"/>
                      <a:r>
                        <a:rPr lang="en-US" sz="700" u="none" strike="noStrike">
                          <a:effectLst/>
                        </a:rPr>
                        <a:t>COG</a:t>
                      </a:r>
                      <a:endParaRPr lang="en-US" sz="700" b="0" i="0" u="none" strike="noStrike">
                        <a:solidFill>
                          <a:srgbClr val="000000"/>
                        </a:solidFill>
                        <a:effectLst/>
                        <a:latin typeface="Calibri" panose="020F0502020204030204" pitchFamily="34" charset="0"/>
                      </a:endParaRPr>
                    </a:p>
                  </a:txBody>
                  <a:tcPr marL="5772" marR="5772" marT="5772" marB="0" anchor="b"/>
                </a:tc>
                <a:tc>
                  <a:txBody>
                    <a:bodyPr/>
                    <a:lstStyle/>
                    <a:p>
                      <a:pPr algn="l" fontAlgn="b"/>
                      <a:r>
                        <a:rPr lang="en-US" sz="700" u="none" strike="noStrike">
                          <a:effectLst/>
                        </a:rPr>
                        <a:t>Male</a:t>
                      </a:r>
                      <a:endParaRPr lang="en-US" sz="700" b="0" i="0" u="none" strike="noStrike">
                        <a:solidFill>
                          <a:srgbClr val="000000"/>
                        </a:solidFill>
                        <a:effectLst/>
                        <a:latin typeface="Calibri" panose="020F0502020204030204" pitchFamily="34" charset="0"/>
                      </a:endParaRPr>
                    </a:p>
                  </a:txBody>
                  <a:tcPr marL="5772" marR="5772" marT="5772" marB="0" anchor="b"/>
                </a:tc>
                <a:tc>
                  <a:txBody>
                    <a:bodyPr/>
                    <a:lstStyle/>
                    <a:p>
                      <a:pPr algn="l" fontAlgn="b"/>
                      <a:r>
                        <a:rPr lang="en-US" sz="700" u="none" strike="noStrike">
                          <a:effectLst/>
                        </a:rPr>
                        <a:t>9 yrs 11 mos</a:t>
                      </a:r>
                      <a:endParaRPr lang="en-US" sz="700" b="0" i="0" u="none" strike="noStrike">
                        <a:solidFill>
                          <a:srgbClr val="000000"/>
                        </a:solidFill>
                        <a:effectLst/>
                        <a:latin typeface="Calibri" panose="020F0502020204030204" pitchFamily="34" charset="0"/>
                      </a:endParaRPr>
                    </a:p>
                  </a:txBody>
                  <a:tcPr marL="5772" marR="5772" marT="5772" marB="0" anchor="b"/>
                </a:tc>
                <a:tc>
                  <a:txBody>
                    <a:bodyPr/>
                    <a:lstStyle/>
                    <a:p>
                      <a:pPr algn="l" fontAlgn="b"/>
                      <a:r>
                        <a:rPr lang="en-US" sz="700" u="none" strike="noStrike">
                          <a:effectLst/>
                        </a:rPr>
                        <a:t>CITE-Seq</a:t>
                      </a:r>
                      <a:endParaRPr lang="en-US" sz="700" b="0" i="0" u="none" strike="noStrike">
                        <a:solidFill>
                          <a:srgbClr val="000000"/>
                        </a:solidFill>
                        <a:effectLst/>
                        <a:latin typeface="Calibri" panose="020F0502020204030204" pitchFamily="34" charset="0"/>
                      </a:endParaRPr>
                    </a:p>
                  </a:txBody>
                  <a:tcPr marL="5772" marR="5772" marT="5772" marB="0" anchor="b"/>
                </a:tc>
                <a:extLst>
                  <a:ext uri="{0D108BD9-81ED-4DB2-BD59-A6C34878D82A}">
                    <a16:rowId xmlns:a16="http://schemas.microsoft.com/office/drawing/2014/main" val="979385791"/>
                  </a:ext>
                </a:extLst>
              </a:tr>
              <a:tr h="200097">
                <a:tc>
                  <a:txBody>
                    <a:bodyPr/>
                    <a:lstStyle/>
                    <a:p>
                      <a:pPr algn="l" fontAlgn="b"/>
                      <a:r>
                        <a:rPr lang="en-US" sz="700" u="none" strike="noStrike">
                          <a:effectLst/>
                        </a:rPr>
                        <a:t>SJ</a:t>
                      </a:r>
                      <a:endParaRPr lang="en-US" sz="700" b="0" i="0" u="none" strike="noStrike">
                        <a:solidFill>
                          <a:srgbClr val="000000"/>
                        </a:solidFill>
                        <a:effectLst/>
                        <a:latin typeface="Calibri" panose="020F0502020204030204" pitchFamily="34" charset="0"/>
                      </a:endParaRPr>
                    </a:p>
                  </a:txBody>
                  <a:tcPr marL="5772" marR="5772" marT="5772" marB="0" anchor="b"/>
                </a:tc>
                <a:tc>
                  <a:txBody>
                    <a:bodyPr/>
                    <a:lstStyle/>
                    <a:p>
                      <a:pPr algn="l" fontAlgn="b"/>
                      <a:r>
                        <a:rPr lang="en-US" sz="700" u="none" strike="noStrike">
                          <a:effectLst/>
                        </a:rPr>
                        <a:t>Female</a:t>
                      </a:r>
                      <a:endParaRPr lang="en-US" sz="700" b="0" i="0" u="none" strike="noStrike">
                        <a:solidFill>
                          <a:srgbClr val="000000"/>
                        </a:solidFill>
                        <a:effectLst/>
                        <a:latin typeface="Calibri" panose="020F0502020204030204" pitchFamily="34" charset="0"/>
                      </a:endParaRPr>
                    </a:p>
                  </a:txBody>
                  <a:tcPr marL="5772" marR="5772" marT="5772" marB="0" anchor="b"/>
                </a:tc>
                <a:tc>
                  <a:txBody>
                    <a:bodyPr/>
                    <a:lstStyle/>
                    <a:p>
                      <a:pPr algn="l" fontAlgn="b"/>
                      <a:r>
                        <a:rPr lang="en-US" sz="700" u="none" strike="noStrike">
                          <a:effectLst/>
                        </a:rPr>
                        <a:t>15 yrs 7 mos</a:t>
                      </a:r>
                      <a:endParaRPr lang="en-US" sz="700" b="0" i="0" u="none" strike="noStrike">
                        <a:solidFill>
                          <a:srgbClr val="000000"/>
                        </a:solidFill>
                        <a:effectLst/>
                        <a:latin typeface="Calibri" panose="020F0502020204030204" pitchFamily="34" charset="0"/>
                      </a:endParaRPr>
                    </a:p>
                  </a:txBody>
                  <a:tcPr marL="5772" marR="5772" marT="5772" marB="0" anchor="b"/>
                </a:tc>
                <a:tc>
                  <a:txBody>
                    <a:bodyPr/>
                    <a:lstStyle/>
                    <a:p>
                      <a:pPr algn="l" fontAlgn="b"/>
                      <a:r>
                        <a:rPr lang="en-US" sz="700" u="none" strike="noStrike">
                          <a:effectLst/>
                        </a:rPr>
                        <a:t>CITE-Seq</a:t>
                      </a:r>
                      <a:endParaRPr lang="en-US" sz="700" b="0" i="0" u="none" strike="noStrike">
                        <a:solidFill>
                          <a:srgbClr val="000000"/>
                        </a:solidFill>
                        <a:effectLst/>
                        <a:latin typeface="Calibri" panose="020F0502020204030204" pitchFamily="34" charset="0"/>
                      </a:endParaRPr>
                    </a:p>
                  </a:txBody>
                  <a:tcPr marL="5772" marR="5772" marT="5772" marB="0" anchor="b"/>
                </a:tc>
                <a:extLst>
                  <a:ext uri="{0D108BD9-81ED-4DB2-BD59-A6C34878D82A}">
                    <a16:rowId xmlns:a16="http://schemas.microsoft.com/office/drawing/2014/main" val="3145694253"/>
                  </a:ext>
                </a:extLst>
              </a:tr>
              <a:tr h="207793">
                <a:tc>
                  <a:txBody>
                    <a:bodyPr/>
                    <a:lstStyle/>
                    <a:p>
                      <a:pPr algn="l" fontAlgn="b"/>
                      <a:r>
                        <a:rPr lang="en-US" sz="700" u="none" strike="noStrike">
                          <a:effectLst/>
                        </a:rPr>
                        <a:t>SJ</a:t>
                      </a:r>
                      <a:endParaRPr lang="en-US" sz="700" b="0" i="0" u="none" strike="noStrike">
                        <a:solidFill>
                          <a:srgbClr val="000000"/>
                        </a:solidFill>
                        <a:effectLst/>
                        <a:latin typeface="Calibri" panose="020F0502020204030204" pitchFamily="34" charset="0"/>
                      </a:endParaRPr>
                    </a:p>
                  </a:txBody>
                  <a:tcPr marL="5772" marR="5772" marT="5772" marB="0" anchor="b"/>
                </a:tc>
                <a:tc>
                  <a:txBody>
                    <a:bodyPr/>
                    <a:lstStyle/>
                    <a:p>
                      <a:pPr algn="l" fontAlgn="b"/>
                      <a:r>
                        <a:rPr lang="en-US" sz="700" u="none" strike="noStrike">
                          <a:effectLst/>
                        </a:rPr>
                        <a:t>Male</a:t>
                      </a:r>
                      <a:endParaRPr lang="en-US" sz="700" b="0" i="0" u="none" strike="noStrike">
                        <a:solidFill>
                          <a:srgbClr val="000000"/>
                        </a:solidFill>
                        <a:effectLst/>
                        <a:latin typeface="Calibri" panose="020F0502020204030204" pitchFamily="34" charset="0"/>
                      </a:endParaRPr>
                    </a:p>
                  </a:txBody>
                  <a:tcPr marL="5772" marR="5772" marT="5772" marB="0" anchor="b"/>
                </a:tc>
                <a:tc>
                  <a:txBody>
                    <a:bodyPr/>
                    <a:lstStyle/>
                    <a:p>
                      <a:pPr algn="l" fontAlgn="b"/>
                      <a:r>
                        <a:rPr lang="en-US" sz="700" u="none" strike="noStrike">
                          <a:effectLst/>
                        </a:rPr>
                        <a:t>14 yrs 2 mos</a:t>
                      </a:r>
                      <a:endParaRPr lang="en-US" sz="700" b="0" i="0" u="none" strike="noStrike">
                        <a:solidFill>
                          <a:srgbClr val="000000"/>
                        </a:solidFill>
                        <a:effectLst/>
                        <a:latin typeface="Calibri" panose="020F0502020204030204" pitchFamily="34" charset="0"/>
                      </a:endParaRPr>
                    </a:p>
                  </a:txBody>
                  <a:tcPr marL="5772" marR="5772" marT="5772" marB="0" anchor="b"/>
                </a:tc>
                <a:tc>
                  <a:txBody>
                    <a:bodyPr/>
                    <a:lstStyle/>
                    <a:p>
                      <a:pPr algn="l" fontAlgn="b"/>
                      <a:r>
                        <a:rPr lang="en-US" sz="700" u="none" strike="noStrike">
                          <a:effectLst/>
                        </a:rPr>
                        <a:t>CITE-Seq</a:t>
                      </a:r>
                      <a:endParaRPr lang="en-US" sz="700" b="0" i="0" u="none" strike="noStrike">
                        <a:solidFill>
                          <a:srgbClr val="000000"/>
                        </a:solidFill>
                        <a:effectLst/>
                        <a:latin typeface="Calibri" panose="020F0502020204030204" pitchFamily="34" charset="0"/>
                      </a:endParaRPr>
                    </a:p>
                  </a:txBody>
                  <a:tcPr marL="5772" marR="5772" marT="5772" marB="0" anchor="b"/>
                </a:tc>
                <a:extLst>
                  <a:ext uri="{0D108BD9-81ED-4DB2-BD59-A6C34878D82A}">
                    <a16:rowId xmlns:a16="http://schemas.microsoft.com/office/drawing/2014/main" val="4155891316"/>
                  </a:ext>
                </a:extLst>
              </a:tr>
              <a:tr h="207793">
                <a:tc>
                  <a:txBody>
                    <a:bodyPr/>
                    <a:lstStyle/>
                    <a:p>
                      <a:pPr algn="l" fontAlgn="b"/>
                      <a:r>
                        <a:rPr lang="en-US" sz="700" u="none" strike="noStrike">
                          <a:effectLst/>
                        </a:rPr>
                        <a:t>SJ</a:t>
                      </a:r>
                      <a:endParaRPr lang="en-US" sz="700" b="0" i="0" u="none" strike="noStrike">
                        <a:solidFill>
                          <a:srgbClr val="000000"/>
                        </a:solidFill>
                        <a:effectLst/>
                        <a:latin typeface="Calibri" panose="020F0502020204030204" pitchFamily="34" charset="0"/>
                      </a:endParaRPr>
                    </a:p>
                  </a:txBody>
                  <a:tcPr marL="5772" marR="5772" marT="5772" marB="0" anchor="b"/>
                </a:tc>
                <a:tc>
                  <a:txBody>
                    <a:bodyPr/>
                    <a:lstStyle/>
                    <a:p>
                      <a:pPr algn="l" fontAlgn="b"/>
                      <a:r>
                        <a:rPr lang="en-US" sz="700" u="none" strike="noStrike">
                          <a:effectLst/>
                        </a:rPr>
                        <a:t>Male</a:t>
                      </a:r>
                      <a:endParaRPr lang="en-US" sz="700" b="0" i="0" u="none" strike="noStrike">
                        <a:solidFill>
                          <a:srgbClr val="000000"/>
                        </a:solidFill>
                        <a:effectLst/>
                        <a:latin typeface="Calibri" panose="020F0502020204030204" pitchFamily="34" charset="0"/>
                      </a:endParaRPr>
                    </a:p>
                  </a:txBody>
                  <a:tcPr marL="5772" marR="5772" marT="5772" marB="0" anchor="b"/>
                </a:tc>
                <a:tc>
                  <a:txBody>
                    <a:bodyPr/>
                    <a:lstStyle/>
                    <a:p>
                      <a:pPr algn="l" fontAlgn="b"/>
                      <a:r>
                        <a:rPr lang="en-US" sz="700" u="none" strike="noStrike">
                          <a:effectLst/>
                        </a:rPr>
                        <a:t>2 mos</a:t>
                      </a:r>
                      <a:endParaRPr lang="en-US" sz="700" b="0" i="0" u="none" strike="noStrike">
                        <a:solidFill>
                          <a:srgbClr val="000000"/>
                        </a:solidFill>
                        <a:effectLst/>
                        <a:latin typeface="Calibri" panose="020F0502020204030204" pitchFamily="34" charset="0"/>
                      </a:endParaRPr>
                    </a:p>
                  </a:txBody>
                  <a:tcPr marL="5772" marR="5772" marT="5772" marB="0" anchor="b"/>
                </a:tc>
                <a:tc>
                  <a:txBody>
                    <a:bodyPr/>
                    <a:lstStyle/>
                    <a:p>
                      <a:pPr algn="l" fontAlgn="b"/>
                      <a:r>
                        <a:rPr lang="en-US" sz="700" u="none" strike="noStrike">
                          <a:effectLst/>
                        </a:rPr>
                        <a:t>CITE-Seq</a:t>
                      </a:r>
                      <a:endParaRPr lang="en-US" sz="700" b="0" i="0" u="none" strike="noStrike">
                        <a:solidFill>
                          <a:srgbClr val="000000"/>
                        </a:solidFill>
                        <a:effectLst/>
                        <a:latin typeface="Calibri" panose="020F0502020204030204" pitchFamily="34" charset="0"/>
                      </a:endParaRPr>
                    </a:p>
                  </a:txBody>
                  <a:tcPr marL="5772" marR="5772" marT="5772" marB="0" anchor="b"/>
                </a:tc>
                <a:extLst>
                  <a:ext uri="{0D108BD9-81ED-4DB2-BD59-A6C34878D82A}">
                    <a16:rowId xmlns:a16="http://schemas.microsoft.com/office/drawing/2014/main" val="3276616979"/>
                  </a:ext>
                </a:extLst>
              </a:tr>
              <a:tr h="161617">
                <a:tc>
                  <a:txBody>
                    <a:bodyPr/>
                    <a:lstStyle/>
                    <a:p>
                      <a:pPr algn="l" fontAlgn="b"/>
                      <a:r>
                        <a:rPr lang="en-US" sz="700" u="none" strike="noStrike">
                          <a:effectLst/>
                        </a:rPr>
                        <a:t>SJ</a:t>
                      </a:r>
                      <a:endParaRPr lang="en-US" sz="700" b="0" i="0" u="none" strike="noStrike">
                        <a:solidFill>
                          <a:srgbClr val="000000"/>
                        </a:solidFill>
                        <a:effectLst/>
                        <a:latin typeface="Calibri" panose="020F0502020204030204" pitchFamily="34" charset="0"/>
                      </a:endParaRPr>
                    </a:p>
                  </a:txBody>
                  <a:tcPr marL="5772" marR="5772" marT="5772" marB="0" anchor="b"/>
                </a:tc>
                <a:tc>
                  <a:txBody>
                    <a:bodyPr/>
                    <a:lstStyle/>
                    <a:p>
                      <a:pPr algn="l" fontAlgn="b"/>
                      <a:r>
                        <a:rPr lang="en-US" sz="700" u="none" strike="noStrike">
                          <a:effectLst/>
                        </a:rPr>
                        <a:t>Female</a:t>
                      </a:r>
                      <a:endParaRPr lang="en-US" sz="700" b="0" i="0" u="none" strike="noStrike">
                        <a:solidFill>
                          <a:srgbClr val="000000"/>
                        </a:solidFill>
                        <a:effectLst/>
                        <a:latin typeface="Calibri" panose="020F0502020204030204" pitchFamily="34" charset="0"/>
                      </a:endParaRPr>
                    </a:p>
                  </a:txBody>
                  <a:tcPr marL="5772" marR="5772" marT="5772" marB="0" anchor="b"/>
                </a:tc>
                <a:tc>
                  <a:txBody>
                    <a:bodyPr/>
                    <a:lstStyle/>
                    <a:p>
                      <a:pPr algn="l" fontAlgn="b"/>
                      <a:r>
                        <a:rPr lang="en-US" sz="700" u="none" strike="noStrike">
                          <a:effectLst/>
                        </a:rPr>
                        <a:t>21 yrs 1 mos</a:t>
                      </a:r>
                      <a:endParaRPr lang="en-US" sz="700" b="0" i="0" u="none" strike="noStrike">
                        <a:solidFill>
                          <a:srgbClr val="000000"/>
                        </a:solidFill>
                        <a:effectLst/>
                        <a:latin typeface="Calibri" panose="020F0502020204030204" pitchFamily="34" charset="0"/>
                      </a:endParaRPr>
                    </a:p>
                  </a:txBody>
                  <a:tcPr marL="5772" marR="5772" marT="5772" marB="0" anchor="b"/>
                </a:tc>
                <a:tc>
                  <a:txBody>
                    <a:bodyPr/>
                    <a:lstStyle/>
                    <a:p>
                      <a:pPr algn="l" fontAlgn="b"/>
                      <a:r>
                        <a:rPr lang="en-US" sz="700" u="none" strike="noStrike">
                          <a:effectLst/>
                        </a:rPr>
                        <a:t>CITE-Seq</a:t>
                      </a:r>
                      <a:endParaRPr lang="en-US" sz="700" b="0" i="0" u="none" strike="noStrike">
                        <a:solidFill>
                          <a:srgbClr val="000000"/>
                        </a:solidFill>
                        <a:effectLst/>
                        <a:latin typeface="Calibri" panose="020F0502020204030204" pitchFamily="34" charset="0"/>
                      </a:endParaRPr>
                    </a:p>
                  </a:txBody>
                  <a:tcPr marL="5772" marR="5772" marT="5772" marB="0" anchor="b"/>
                </a:tc>
                <a:extLst>
                  <a:ext uri="{0D108BD9-81ED-4DB2-BD59-A6C34878D82A}">
                    <a16:rowId xmlns:a16="http://schemas.microsoft.com/office/drawing/2014/main" val="4147213188"/>
                  </a:ext>
                </a:extLst>
              </a:tr>
              <a:tr h="169313">
                <a:tc>
                  <a:txBody>
                    <a:bodyPr/>
                    <a:lstStyle/>
                    <a:p>
                      <a:pPr algn="l" fontAlgn="b"/>
                      <a:r>
                        <a:rPr lang="en-US" sz="700" u="none" strike="noStrike">
                          <a:effectLst/>
                        </a:rPr>
                        <a:t>SJ</a:t>
                      </a:r>
                      <a:endParaRPr lang="en-US" sz="700" b="0" i="0" u="none" strike="noStrike">
                        <a:solidFill>
                          <a:srgbClr val="000000"/>
                        </a:solidFill>
                        <a:effectLst/>
                        <a:latin typeface="Calibri" panose="020F0502020204030204" pitchFamily="34" charset="0"/>
                      </a:endParaRPr>
                    </a:p>
                  </a:txBody>
                  <a:tcPr marL="5772" marR="5772" marT="5772" marB="0" anchor="b"/>
                </a:tc>
                <a:tc>
                  <a:txBody>
                    <a:bodyPr/>
                    <a:lstStyle/>
                    <a:p>
                      <a:pPr algn="l" fontAlgn="b"/>
                      <a:r>
                        <a:rPr lang="en-US" sz="700" u="none" strike="noStrike">
                          <a:effectLst/>
                        </a:rPr>
                        <a:t>Female</a:t>
                      </a:r>
                      <a:endParaRPr lang="en-US" sz="700" b="0" i="0" u="none" strike="noStrike">
                        <a:solidFill>
                          <a:srgbClr val="000000"/>
                        </a:solidFill>
                        <a:effectLst/>
                        <a:latin typeface="Calibri" panose="020F0502020204030204" pitchFamily="34" charset="0"/>
                      </a:endParaRPr>
                    </a:p>
                  </a:txBody>
                  <a:tcPr marL="5772" marR="5772" marT="5772" marB="0" anchor="b"/>
                </a:tc>
                <a:tc>
                  <a:txBody>
                    <a:bodyPr/>
                    <a:lstStyle/>
                    <a:p>
                      <a:pPr algn="l" fontAlgn="b"/>
                      <a:r>
                        <a:rPr lang="en-US" sz="700" u="none" strike="noStrike">
                          <a:effectLst/>
                        </a:rPr>
                        <a:t>6 yrs 7 mos</a:t>
                      </a:r>
                      <a:endParaRPr lang="en-US" sz="700" b="0" i="0" u="none" strike="noStrike">
                        <a:solidFill>
                          <a:srgbClr val="000000"/>
                        </a:solidFill>
                        <a:effectLst/>
                        <a:latin typeface="Calibri" panose="020F0502020204030204" pitchFamily="34" charset="0"/>
                      </a:endParaRPr>
                    </a:p>
                  </a:txBody>
                  <a:tcPr marL="5772" marR="5772" marT="5772" marB="0" anchor="b"/>
                </a:tc>
                <a:tc>
                  <a:txBody>
                    <a:bodyPr/>
                    <a:lstStyle/>
                    <a:p>
                      <a:pPr algn="l" fontAlgn="b"/>
                      <a:r>
                        <a:rPr lang="en-US" sz="700" u="none" strike="noStrike">
                          <a:effectLst/>
                        </a:rPr>
                        <a:t>CITE-Seq</a:t>
                      </a:r>
                      <a:endParaRPr lang="en-US" sz="700" b="0" i="0" u="none" strike="noStrike">
                        <a:solidFill>
                          <a:srgbClr val="000000"/>
                        </a:solidFill>
                        <a:effectLst/>
                        <a:latin typeface="Calibri" panose="020F0502020204030204" pitchFamily="34" charset="0"/>
                      </a:endParaRPr>
                    </a:p>
                  </a:txBody>
                  <a:tcPr marL="5772" marR="5772" marT="5772" marB="0" anchor="b"/>
                </a:tc>
                <a:extLst>
                  <a:ext uri="{0D108BD9-81ED-4DB2-BD59-A6C34878D82A}">
                    <a16:rowId xmlns:a16="http://schemas.microsoft.com/office/drawing/2014/main" val="708616447"/>
                  </a:ext>
                </a:extLst>
              </a:tr>
              <a:tr h="192401">
                <a:tc>
                  <a:txBody>
                    <a:bodyPr/>
                    <a:lstStyle/>
                    <a:p>
                      <a:pPr algn="l" fontAlgn="b"/>
                      <a:r>
                        <a:rPr lang="en-US" sz="700" u="none" strike="noStrike">
                          <a:effectLst/>
                        </a:rPr>
                        <a:t>SJ</a:t>
                      </a:r>
                      <a:endParaRPr lang="en-US" sz="700" b="0" i="0" u="none" strike="noStrike">
                        <a:solidFill>
                          <a:srgbClr val="000000"/>
                        </a:solidFill>
                        <a:effectLst/>
                        <a:latin typeface="Calibri" panose="020F0502020204030204" pitchFamily="34" charset="0"/>
                      </a:endParaRPr>
                    </a:p>
                  </a:txBody>
                  <a:tcPr marL="5772" marR="5772" marT="5772" marB="0" anchor="b"/>
                </a:tc>
                <a:tc>
                  <a:txBody>
                    <a:bodyPr/>
                    <a:lstStyle/>
                    <a:p>
                      <a:pPr algn="l" fontAlgn="b"/>
                      <a:r>
                        <a:rPr lang="en-US" sz="700" u="none" strike="noStrike">
                          <a:effectLst/>
                        </a:rPr>
                        <a:t>Male</a:t>
                      </a:r>
                      <a:endParaRPr lang="en-US" sz="700" b="0" i="0" u="none" strike="noStrike">
                        <a:solidFill>
                          <a:srgbClr val="000000"/>
                        </a:solidFill>
                        <a:effectLst/>
                        <a:latin typeface="Calibri" panose="020F0502020204030204" pitchFamily="34" charset="0"/>
                      </a:endParaRPr>
                    </a:p>
                  </a:txBody>
                  <a:tcPr marL="5772" marR="5772" marT="5772" marB="0" anchor="b"/>
                </a:tc>
                <a:tc>
                  <a:txBody>
                    <a:bodyPr/>
                    <a:lstStyle/>
                    <a:p>
                      <a:pPr algn="l" fontAlgn="b"/>
                      <a:r>
                        <a:rPr lang="en-US" sz="700" u="none" strike="noStrike">
                          <a:effectLst/>
                        </a:rPr>
                        <a:t>2 yrs 11 mos</a:t>
                      </a:r>
                      <a:endParaRPr lang="en-US" sz="700" b="0" i="0" u="none" strike="noStrike">
                        <a:solidFill>
                          <a:srgbClr val="000000"/>
                        </a:solidFill>
                        <a:effectLst/>
                        <a:latin typeface="Calibri" panose="020F0502020204030204" pitchFamily="34" charset="0"/>
                      </a:endParaRPr>
                    </a:p>
                  </a:txBody>
                  <a:tcPr marL="5772" marR="5772" marT="5772" marB="0" anchor="b"/>
                </a:tc>
                <a:tc>
                  <a:txBody>
                    <a:bodyPr/>
                    <a:lstStyle/>
                    <a:p>
                      <a:pPr algn="l" fontAlgn="b"/>
                      <a:r>
                        <a:rPr lang="en-US" sz="700" u="none" strike="noStrike">
                          <a:effectLst/>
                        </a:rPr>
                        <a:t>CITE-Seq</a:t>
                      </a:r>
                      <a:endParaRPr lang="en-US" sz="700" b="0" i="0" u="none" strike="noStrike">
                        <a:solidFill>
                          <a:srgbClr val="000000"/>
                        </a:solidFill>
                        <a:effectLst/>
                        <a:latin typeface="Calibri" panose="020F0502020204030204" pitchFamily="34" charset="0"/>
                      </a:endParaRPr>
                    </a:p>
                  </a:txBody>
                  <a:tcPr marL="5772" marR="5772" marT="5772" marB="0" anchor="b"/>
                </a:tc>
                <a:extLst>
                  <a:ext uri="{0D108BD9-81ED-4DB2-BD59-A6C34878D82A}">
                    <a16:rowId xmlns:a16="http://schemas.microsoft.com/office/drawing/2014/main" val="1036913140"/>
                  </a:ext>
                </a:extLst>
              </a:tr>
              <a:tr h="116595">
                <a:tc>
                  <a:txBody>
                    <a:bodyPr/>
                    <a:lstStyle/>
                    <a:p>
                      <a:pPr algn="l" fontAlgn="b"/>
                      <a:r>
                        <a:rPr lang="en-US" sz="700" u="none" strike="noStrike">
                          <a:effectLst/>
                        </a:rPr>
                        <a:t>SJ</a:t>
                      </a:r>
                      <a:endParaRPr lang="en-US" sz="700" b="0" i="0" u="none" strike="noStrike">
                        <a:solidFill>
                          <a:srgbClr val="000000"/>
                        </a:solidFill>
                        <a:effectLst/>
                        <a:latin typeface="Calibri" panose="020F0502020204030204" pitchFamily="34" charset="0"/>
                      </a:endParaRPr>
                    </a:p>
                  </a:txBody>
                  <a:tcPr marL="5772" marR="5772" marT="5772" marB="0" anchor="b"/>
                </a:tc>
                <a:tc>
                  <a:txBody>
                    <a:bodyPr/>
                    <a:lstStyle/>
                    <a:p>
                      <a:pPr algn="l" fontAlgn="b"/>
                      <a:r>
                        <a:rPr lang="en-US" sz="700" u="none" strike="noStrike">
                          <a:effectLst/>
                        </a:rPr>
                        <a:t>Female</a:t>
                      </a:r>
                      <a:endParaRPr lang="en-US" sz="700" b="0" i="0" u="none" strike="noStrike">
                        <a:solidFill>
                          <a:srgbClr val="000000"/>
                        </a:solidFill>
                        <a:effectLst/>
                        <a:latin typeface="Calibri" panose="020F0502020204030204" pitchFamily="34" charset="0"/>
                      </a:endParaRPr>
                    </a:p>
                  </a:txBody>
                  <a:tcPr marL="5772" marR="5772" marT="5772" marB="0" anchor="b"/>
                </a:tc>
                <a:tc>
                  <a:txBody>
                    <a:bodyPr/>
                    <a:lstStyle/>
                    <a:p>
                      <a:pPr algn="l" fontAlgn="b"/>
                      <a:r>
                        <a:rPr lang="en-US" sz="700" u="none" strike="noStrike">
                          <a:effectLst/>
                        </a:rPr>
                        <a:t>19 yrs 9 mos</a:t>
                      </a:r>
                      <a:endParaRPr lang="en-US" sz="700" b="0" i="0" u="none" strike="noStrike">
                        <a:solidFill>
                          <a:srgbClr val="000000"/>
                        </a:solidFill>
                        <a:effectLst/>
                        <a:latin typeface="Calibri" panose="020F0502020204030204" pitchFamily="34" charset="0"/>
                      </a:endParaRPr>
                    </a:p>
                  </a:txBody>
                  <a:tcPr marL="5772" marR="5772" marT="5772" marB="0" anchor="b"/>
                </a:tc>
                <a:tc>
                  <a:txBody>
                    <a:bodyPr/>
                    <a:lstStyle/>
                    <a:p>
                      <a:pPr algn="l" fontAlgn="b"/>
                      <a:r>
                        <a:rPr lang="en-US" sz="700" u="none" strike="noStrike">
                          <a:effectLst/>
                        </a:rPr>
                        <a:t>CITE-Seq</a:t>
                      </a:r>
                      <a:endParaRPr lang="en-US" sz="700" b="0" i="0" u="none" strike="noStrike">
                        <a:solidFill>
                          <a:srgbClr val="000000"/>
                        </a:solidFill>
                        <a:effectLst/>
                        <a:latin typeface="Calibri" panose="020F0502020204030204" pitchFamily="34" charset="0"/>
                      </a:endParaRPr>
                    </a:p>
                  </a:txBody>
                  <a:tcPr marL="5772" marR="5772" marT="5772" marB="0" anchor="b"/>
                </a:tc>
                <a:extLst>
                  <a:ext uri="{0D108BD9-81ED-4DB2-BD59-A6C34878D82A}">
                    <a16:rowId xmlns:a16="http://schemas.microsoft.com/office/drawing/2014/main" val="941890181"/>
                  </a:ext>
                </a:extLst>
              </a:tr>
              <a:tr h="227418">
                <a:tc>
                  <a:txBody>
                    <a:bodyPr/>
                    <a:lstStyle/>
                    <a:p>
                      <a:pPr algn="l" fontAlgn="b"/>
                      <a:r>
                        <a:rPr lang="en-US" sz="700" u="none" strike="noStrike">
                          <a:effectLst/>
                        </a:rPr>
                        <a:t>SJ</a:t>
                      </a:r>
                      <a:endParaRPr lang="en-US" sz="700" b="0" i="0" u="none" strike="noStrike">
                        <a:solidFill>
                          <a:srgbClr val="000000"/>
                        </a:solidFill>
                        <a:effectLst/>
                        <a:latin typeface="Calibri" panose="020F0502020204030204" pitchFamily="34" charset="0"/>
                      </a:endParaRPr>
                    </a:p>
                  </a:txBody>
                  <a:tcPr marL="5772" marR="5772" marT="5772" marB="0" anchor="b"/>
                </a:tc>
                <a:tc>
                  <a:txBody>
                    <a:bodyPr/>
                    <a:lstStyle/>
                    <a:p>
                      <a:pPr algn="l" fontAlgn="b"/>
                      <a:r>
                        <a:rPr lang="en-US" sz="700" u="none" strike="noStrike">
                          <a:effectLst/>
                        </a:rPr>
                        <a:t>Female</a:t>
                      </a:r>
                      <a:endParaRPr lang="en-US" sz="700" b="0" i="0" u="none" strike="noStrike">
                        <a:solidFill>
                          <a:srgbClr val="000000"/>
                        </a:solidFill>
                        <a:effectLst/>
                        <a:latin typeface="Calibri" panose="020F0502020204030204" pitchFamily="34" charset="0"/>
                      </a:endParaRPr>
                    </a:p>
                  </a:txBody>
                  <a:tcPr marL="5772" marR="5772" marT="5772" marB="0" anchor="b"/>
                </a:tc>
                <a:tc>
                  <a:txBody>
                    <a:bodyPr/>
                    <a:lstStyle/>
                    <a:p>
                      <a:pPr algn="l" fontAlgn="b"/>
                      <a:r>
                        <a:rPr lang="en-US" sz="700" u="none" strike="noStrike">
                          <a:effectLst/>
                        </a:rPr>
                        <a:t>11 yrs 10 mos</a:t>
                      </a:r>
                      <a:endParaRPr lang="en-US" sz="700" b="0" i="0" u="none" strike="noStrike">
                        <a:solidFill>
                          <a:srgbClr val="000000"/>
                        </a:solidFill>
                        <a:effectLst/>
                        <a:latin typeface="Calibri" panose="020F0502020204030204" pitchFamily="34" charset="0"/>
                      </a:endParaRPr>
                    </a:p>
                  </a:txBody>
                  <a:tcPr marL="5772" marR="5772" marT="5772" marB="0" anchor="b"/>
                </a:tc>
                <a:tc>
                  <a:txBody>
                    <a:bodyPr/>
                    <a:lstStyle/>
                    <a:p>
                      <a:pPr algn="l" fontAlgn="b"/>
                      <a:r>
                        <a:rPr lang="en-US" sz="700" u="none" strike="noStrike">
                          <a:effectLst/>
                        </a:rPr>
                        <a:t>CITE-Seq</a:t>
                      </a:r>
                      <a:endParaRPr lang="en-US" sz="700" b="0" i="0" u="none" strike="noStrike">
                        <a:solidFill>
                          <a:srgbClr val="000000"/>
                        </a:solidFill>
                        <a:effectLst/>
                        <a:latin typeface="Calibri" panose="020F0502020204030204" pitchFamily="34" charset="0"/>
                      </a:endParaRPr>
                    </a:p>
                  </a:txBody>
                  <a:tcPr marL="5772" marR="5772" marT="5772" marB="0" anchor="b"/>
                </a:tc>
                <a:extLst>
                  <a:ext uri="{0D108BD9-81ED-4DB2-BD59-A6C34878D82A}">
                    <a16:rowId xmlns:a16="http://schemas.microsoft.com/office/drawing/2014/main" val="4031793225"/>
                  </a:ext>
                </a:extLst>
              </a:tr>
              <a:tr h="184705">
                <a:tc>
                  <a:txBody>
                    <a:bodyPr/>
                    <a:lstStyle/>
                    <a:p>
                      <a:pPr algn="l" fontAlgn="b"/>
                      <a:r>
                        <a:rPr lang="en-US" sz="700" u="none" strike="noStrike">
                          <a:effectLst/>
                        </a:rPr>
                        <a:t>SJ</a:t>
                      </a:r>
                      <a:endParaRPr lang="en-US" sz="700" b="0" i="0" u="none" strike="noStrike">
                        <a:solidFill>
                          <a:srgbClr val="000000"/>
                        </a:solidFill>
                        <a:effectLst/>
                        <a:latin typeface="Calibri" panose="020F0502020204030204" pitchFamily="34" charset="0"/>
                      </a:endParaRPr>
                    </a:p>
                  </a:txBody>
                  <a:tcPr marL="5772" marR="5772" marT="5772" marB="0" anchor="b"/>
                </a:tc>
                <a:tc>
                  <a:txBody>
                    <a:bodyPr/>
                    <a:lstStyle/>
                    <a:p>
                      <a:pPr algn="l" fontAlgn="b"/>
                      <a:r>
                        <a:rPr lang="en-US" sz="700" u="none" strike="noStrike">
                          <a:effectLst/>
                        </a:rPr>
                        <a:t>Female</a:t>
                      </a:r>
                      <a:endParaRPr lang="en-US" sz="700" b="0" i="0" u="none" strike="noStrike">
                        <a:solidFill>
                          <a:srgbClr val="000000"/>
                        </a:solidFill>
                        <a:effectLst/>
                        <a:latin typeface="Calibri" panose="020F0502020204030204" pitchFamily="34" charset="0"/>
                      </a:endParaRPr>
                    </a:p>
                  </a:txBody>
                  <a:tcPr marL="5772" marR="5772" marT="5772" marB="0" anchor="b"/>
                </a:tc>
                <a:tc>
                  <a:txBody>
                    <a:bodyPr/>
                    <a:lstStyle/>
                    <a:p>
                      <a:pPr algn="l" fontAlgn="b"/>
                      <a:r>
                        <a:rPr lang="en-US" sz="700" u="none" strike="noStrike">
                          <a:effectLst/>
                        </a:rPr>
                        <a:t>12 yrs 7 mos</a:t>
                      </a:r>
                      <a:endParaRPr lang="en-US" sz="700" b="0" i="0" u="none" strike="noStrike">
                        <a:solidFill>
                          <a:srgbClr val="000000"/>
                        </a:solidFill>
                        <a:effectLst/>
                        <a:latin typeface="Calibri" panose="020F0502020204030204" pitchFamily="34" charset="0"/>
                      </a:endParaRPr>
                    </a:p>
                  </a:txBody>
                  <a:tcPr marL="5772" marR="5772" marT="5772" marB="0" anchor="b"/>
                </a:tc>
                <a:tc>
                  <a:txBody>
                    <a:bodyPr/>
                    <a:lstStyle/>
                    <a:p>
                      <a:pPr algn="l" fontAlgn="b"/>
                      <a:r>
                        <a:rPr lang="en-US" sz="700" u="none" strike="noStrike">
                          <a:effectLst/>
                        </a:rPr>
                        <a:t>CITE-Seq</a:t>
                      </a:r>
                      <a:endParaRPr lang="en-US" sz="700" b="0" i="0" u="none" strike="noStrike">
                        <a:solidFill>
                          <a:srgbClr val="000000"/>
                        </a:solidFill>
                        <a:effectLst/>
                        <a:latin typeface="Calibri" panose="020F0502020204030204" pitchFamily="34" charset="0"/>
                      </a:endParaRPr>
                    </a:p>
                  </a:txBody>
                  <a:tcPr marL="5772" marR="5772" marT="5772" marB="0" anchor="b"/>
                </a:tc>
                <a:extLst>
                  <a:ext uri="{0D108BD9-81ED-4DB2-BD59-A6C34878D82A}">
                    <a16:rowId xmlns:a16="http://schemas.microsoft.com/office/drawing/2014/main" val="1117539340"/>
                  </a:ext>
                </a:extLst>
              </a:tr>
              <a:tr h="1177493">
                <a:tc>
                  <a:txBody>
                    <a:bodyPr/>
                    <a:lstStyle/>
                    <a:p>
                      <a:pPr algn="l" fontAlgn="b"/>
                      <a:r>
                        <a:rPr lang="en-US" sz="700" u="none" strike="noStrike">
                          <a:effectLst/>
                        </a:rPr>
                        <a:t>SJ</a:t>
                      </a:r>
                      <a:endParaRPr lang="en-US" sz="700" b="0" i="0" u="none" strike="noStrike">
                        <a:solidFill>
                          <a:srgbClr val="000000"/>
                        </a:solidFill>
                        <a:effectLst/>
                        <a:latin typeface="Calibri" panose="020F0502020204030204" pitchFamily="34" charset="0"/>
                      </a:endParaRPr>
                    </a:p>
                  </a:txBody>
                  <a:tcPr marL="5772" marR="5772" marT="5772" marB="0" anchor="b"/>
                </a:tc>
                <a:tc>
                  <a:txBody>
                    <a:bodyPr/>
                    <a:lstStyle/>
                    <a:p>
                      <a:pPr algn="l" fontAlgn="b"/>
                      <a:r>
                        <a:rPr lang="en-US" sz="700" u="none" strike="noStrike">
                          <a:effectLst/>
                        </a:rPr>
                        <a:t>Female</a:t>
                      </a:r>
                      <a:endParaRPr lang="en-US" sz="700" b="0" i="0" u="none" strike="noStrike">
                        <a:solidFill>
                          <a:srgbClr val="000000"/>
                        </a:solidFill>
                        <a:effectLst/>
                        <a:latin typeface="Calibri" panose="020F0502020204030204" pitchFamily="34" charset="0"/>
                      </a:endParaRPr>
                    </a:p>
                  </a:txBody>
                  <a:tcPr marL="5772" marR="5772" marT="5772" marB="0" anchor="b"/>
                </a:tc>
                <a:tc>
                  <a:txBody>
                    <a:bodyPr/>
                    <a:lstStyle/>
                    <a:p>
                      <a:pPr algn="l" fontAlgn="b"/>
                      <a:r>
                        <a:rPr lang="en-US" sz="700" u="none" strike="noStrike">
                          <a:effectLst/>
                        </a:rPr>
                        <a:t>16 yrs 11 mos</a:t>
                      </a:r>
                      <a:endParaRPr lang="en-US" sz="700" b="0" i="0" u="none" strike="noStrike">
                        <a:solidFill>
                          <a:srgbClr val="000000"/>
                        </a:solidFill>
                        <a:effectLst/>
                        <a:latin typeface="Calibri" panose="020F0502020204030204" pitchFamily="34" charset="0"/>
                      </a:endParaRPr>
                    </a:p>
                  </a:txBody>
                  <a:tcPr marL="5772" marR="5772" marT="5772" marB="0" anchor="b"/>
                </a:tc>
                <a:tc>
                  <a:txBody>
                    <a:bodyPr/>
                    <a:lstStyle/>
                    <a:p>
                      <a:pPr algn="l" fontAlgn="b"/>
                      <a:r>
                        <a:rPr lang="en-US" sz="700" u="none" strike="noStrike" dirty="0">
                          <a:effectLst/>
                        </a:rPr>
                        <a:t>CITE-Seq</a:t>
                      </a:r>
                      <a:endParaRPr lang="en-US" sz="700" b="0" i="0" u="none" strike="noStrike" dirty="0">
                        <a:solidFill>
                          <a:srgbClr val="000000"/>
                        </a:solidFill>
                        <a:effectLst/>
                        <a:latin typeface="Calibri" panose="020F0502020204030204" pitchFamily="34" charset="0"/>
                      </a:endParaRPr>
                    </a:p>
                  </a:txBody>
                  <a:tcPr marL="5772" marR="5772" marT="5772" marB="0" anchor="b"/>
                </a:tc>
                <a:extLst>
                  <a:ext uri="{0D108BD9-81ED-4DB2-BD59-A6C34878D82A}">
                    <a16:rowId xmlns:a16="http://schemas.microsoft.com/office/drawing/2014/main" val="855222425"/>
                  </a:ext>
                </a:extLst>
              </a:tr>
            </a:tbl>
          </a:graphicData>
        </a:graphic>
      </p:graphicFrame>
    </p:spTree>
    <p:extLst>
      <p:ext uri="{BB962C8B-B14F-4D97-AF65-F5344CB8AC3E}">
        <p14:creationId xmlns:p14="http://schemas.microsoft.com/office/powerpoint/2010/main" val="1560947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6BA43-C8DA-9657-7976-28ABBEAA00EC}"/>
              </a:ext>
            </a:extLst>
          </p:cNvPr>
          <p:cNvSpPr>
            <a:spLocks noGrp="1"/>
          </p:cNvSpPr>
          <p:nvPr>
            <p:ph type="title"/>
          </p:nvPr>
        </p:nvSpPr>
        <p:spPr/>
        <p:txBody>
          <a:bodyPr>
            <a:normAutofit/>
          </a:bodyPr>
          <a:lstStyle/>
          <a:p>
            <a:r>
              <a:rPr lang="en-US" sz="3200" dirty="0" err="1"/>
              <a:t>DecontPro</a:t>
            </a:r>
            <a:r>
              <a:rPr lang="en-US" sz="3200" dirty="0"/>
              <a:t> removes contamination in CITE-seq datasets</a:t>
            </a:r>
          </a:p>
        </p:txBody>
      </p:sp>
      <p:pic>
        <p:nvPicPr>
          <p:cNvPr id="7" name="Picture 6">
            <a:extLst>
              <a:ext uri="{FF2B5EF4-FFF2-40B4-BE49-F238E27FC236}">
                <a16:creationId xmlns:a16="http://schemas.microsoft.com/office/drawing/2014/main" id="{CCADBCDA-9E21-420C-DD96-40B8FCD2BF85}"/>
              </a:ext>
            </a:extLst>
          </p:cNvPr>
          <p:cNvPicPr>
            <a:picLocks noChangeAspect="1"/>
          </p:cNvPicPr>
          <p:nvPr/>
        </p:nvPicPr>
        <p:blipFill>
          <a:blip r:embed="rId3"/>
          <a:stretch>
            <a:fillRect/>
          </a:stretch>
        </p:blipFill>
        <p:spPr>
          <a:xfrm>
            <a:off x="2542310" y="4476998"/>
            <a:ext cx="6133290" cy="2179122"/>
          </a:xfrm>
          <a:prstGeom prst="rect">
            <a:avLst/>
          </a:prstGeom>
        </p:spPr>
      </p:pic>
      <p:pic>
        <p:nvPicPr>
          <p:cNvPr id="8" name="Picture 7">
            <a:extLst>
              <a:ext uri="{FF2B5EF4-FFF2-40B4-BE49-F238E27FC236}">
                <a16:creationId xmlns:a16="http://schemas.microsoft.com/office/drawing/2014/main" id="{742C9989-F22A-9BC5-85FA-6802B7D13ABD}"/>
              </a:ext>
            </a:extLst>
          </p:cNvPr>
          <p:cNvPicPr>
            <a:picLocks noChangeAspect="1"/>
          </p:cNvPicPr>
          <p:nvPr/>
        </p:nvPicPr>
        <p:blipFill>
          <a:blip r:embed="rId4"/>
          <a:stretch>
            <a:fillRect/>
          </a:stretch>
        </p:blipFill>
        <p:spPr>
          <a:xfrm>
            <a:off x="2671948" y="1300508"/>
            <a:ext cx="6096000" cy="3059394"/>
          </a:xfrm>
          <a:prstGeom prst="rect">
            <a:avLst/>
          </a:prstGeom>
        </p:spPr>
      </p:pic>
    </p:spTree>
    <p:extLst>
      <p:ext uri="{BB962C8B-B14F-4D97-AF65-F5344CB8AC3E}">
        <p14:creationId xmlns:p14="http://schemas.microsoft.com/office/powerpoint/2010/main" val="1748077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2422E-ED85-3D5C-4223-2916BC749F82}"/>
              </a:ext>
            </a:extLst>
          </p:cNvPr>
          <p:cNvSpPr>
            <a:spLocks noGrp="1"/>
          </p:cNvSpPr>
          <p:nvPr>
            <p:ph type="title"/>
          </p:nvPr>
        </p:nvSpPr>
        <p:spPr/>
        <p:txBody>
          <a:bodyPr/>
          <a:lstStyle/>
          <a:p>
            <a:r>
              <a:rPr lang="en-US" dirty="0"/>
              <a:t>Mair et al., (</a:t>
            </a:r>
            <a:r>
              <a:rPr lang="en-US" dirty="0" err="1"/>
              <a:t>Abseq</a:t>
            </a:r>
            <a:r>
              <a:rPr lang="en-US" dirty="0"/>
              <a:t>) </a:t>
            </a:r>
          </a:p>
        </p:txBody>
      </p:sp>
      <p:sp>
        <p:nvSpPr>
          <p:cNvPr id="3" name="Content Placeholder 2">
            <a:extLst>
              <a:ext uri="{FF2B5EF4-FFF2-40B4-BE49-F238E27FC236}">
                <a16:creationId xmlns:a16="http://schemas.microsoft.com/office/drawing/2014/main" id="{223DDBD6-BBF4-8081-4E98-6788B9E37D18}"/>
              </a:ext>
            </a:extLst>
          </p:cNvPr>
          <p:cNvSpPr>
            <a:spLocks noGrp="1"/>
          </p:cNvSpPr>
          <p:nvPr>
            <p:ph idx="1"/>
          </p:nvPr>
        </p:nvSpPr>
        <p:spPr>
          <a:xfrm>
            <a:off x="838200" y="1805049"/>
            <a:ext cx="5135088" cy="4371914"/>
          </a:xfrm>
        </p:spPr>
        <p:txBody>
          <a:bodyPr/>
          <a:lstStyle/>
          <a:p>
            <a:endParaRPr lang="en-US" dirty="0"/>
          </a:p>
        </p:txBody>
      </p:sp>
      <p:pic>
        <p:nvPicPr>
          <p:cNvPr id="4" name="Picture 3">
            <a:extLst>
              <a:ext uri="{FF2B5EF4-FFF2-40B4-BE49-F238E27FC236}">
                <a16:creationId xmlns:a16="http://schemas.microsoft.com/office/drawing/2014/main" id="{4C718E64-1947-81B3-3E08-02A1C5DD6CAD}"/>
              </a:ext>
            </a:extLst>
          </p:cNvPr>
          <p:cNvPicPr>
            <a:picLocks noChangeAspect="1"/>
          </p:cNvPicPr>
          <p:nvPr/>
        </p:nvPicPr>
        <p:blipFill>
          <a:blip r:embed="rId2"/>
          <a:stretch>
            <a:fillRect/>
          </a:stretch>
        </p:blipFill>
        <p:spPr>
          <a:xfrm>
            <a:off x="6507679" y="118753"/>
            <a:ext cx="5577444" cy="1616495"/>
          </a:xfrm>
          <a:prstGeom prst="rect">
            <a:avLst/>
          </a:prstGeom>
        </p:spPr>
      </p:pic>
      <p:pic>
        <p:nvPicPr>
          <p:cNvPr id="5" name="Picture 4">
            <a:extLst>
              <a:ext uri="{FF2B5EF4-FFF2-40B4-BE49-F238E27FC236}">
                <a16:creationId xmlns:a16="http://schemas.microsoft.com/office/drawing/2014/main" id="{B6742B3B-6B6E-F4F1-B0F3-89089E704F78}"/>
              </a:ext>
            </a:extLst>
          </p:cNvPr>
          <p:cNvPicPr>
            <a:picLocks noChangeAspect="1"/>
          </p:cNvPicPr>
          <p:nvPr/>
        </p:nvPicPr>
        <p:blipFill>
          <a:blip r:embed="rId3"/>
          <a:stretch>
            <a:fillRect/>
          </a:stretch>
        </p:blipFill>
        <p:spPr>
          <a:xfrm>
            <a:off x="6096000" y="1674420"/>
            <a:ext cx="5873337" cy="4837775"/>
          </a:xfrm>
          <a:prstGeom prst="rect">
            <a:avLst/>
          </a:prstGeom>
        </p:spPr>
      </p:pic>
    </p:spTree>
    <p:extLst>
      <p:ext uri="{BB962C8B-B14F-4D97-AF65-F5344CB8AC3E}">
        <p14:creationId xmlns:p14="http://schemas.microsoft.com/office/powerpoint/2010/main" val="3414089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BF43E-0B8D-CF0B-9882-05D152668FE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8C4E41D-5869-3F42-E4FD-6F70AF52B0B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313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BAB28-A819-6A58-F854-0B4FEFE345E7}"/>
              </a:ext>
            </a:extLst>
          </p:cNvPr>
          <p:cNvSpPr>
            <a:spLocks noGrp="1"/>
          </p:cNvSpPr>
          <p:nvPr>
            <p:ph type="title"/>
          </p:nvPr>
        </p:nvSpPr>
        <p:spPr/>
        <p:txBody>
          <a:bodyPr/>
          <a:lstStyle/>
          <a:p>
            <a:r>
              <a:rPr lang="en-US" dirty="0"/>
              <a:t>Benchmark </a:t>
            </a:r>
          </a:p>
        </p:txBody>
      </p:sp>
      <p:sp>
        <p:nvSpPr>
          <p:cNvPr id="3" name="Content Placeholder 2">
            <a:extLst>
              <a:ext uri="{FF2B5EF4-FFF2-40B4-BE49-F238E27FC236}">
                <a16:creationId xmlns:a16="http://schemas.microsoft.com/office/drawing/2014/main" id="{FB08B463-619E-0E6F-665C-C639C7E2812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518817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8101</TotalTime>
  <Words>804</Words>
  <Application>Microsoft Macintosh PowerPoint</Application>
  <PresentationFormat>Widescreen</PresentationFormat>
  <Paragraphs>278</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10 BM</vt:lpstr>
      <vt:lpstr>10 Ctrl- BMs</vt:lpstr>
      <vt:lpstr>20 adults and 22 pediatric AMLs </vt:lpstr>
      <vt:lpstr>DecontPro removes contamination in CITE-seq datasets</vt:lpstr>
      <vt:lpstr>Mair et al., (Abseq) </vt:lpstr>
      <vt:lpstr>PowerPoint Presentation</vt:lpstr>
      <vt:lpstr>Benchmark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 BM</dc:title>
  <dc:creator>Park, JaeMin</dc:creator>
  <cp:lastModifiedBy>Park, Jae Min</cp:lastModifiedBy>
  <cp:revision>1</cp:revision>
  <dcterms:created xsi:type="dcterms:W3CDTF">2023-06-21T22:54:34Z</dcterms:created>
  <dcterms:modified xsi:type="dcterms:W3CDTF">2023-06-27T13:55:35Z</dcterms:modified>
</cp:coreProperties>
</file>