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5A0CEF-0A84-4214-8238-4387D3EBF1C8}">
  <a:tblStyle styleId="{445A0CEF-0A84-4214-8238-4387D3EBF1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cdf0cd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cdf0cd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1aeee491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1aeee491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1aeee49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1aeee49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1aeee49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1aeee49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cdf0cd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7cdf0cd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3ca5e79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3ca5e79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3ca5e79b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3ca5e79b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1aeee491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1aeee491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8362ac4d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8362ac4d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90af263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90af263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7cdf0cde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7cdf0cde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1aeee49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1aeee49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7cdf0cde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7cdf0cde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7cdf0cde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7cdf0cde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7cdf0cde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7cdf0cde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8362ac4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8362ac4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1aeee491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1aeee491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3ca5e79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3ca5e79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891350" y="3294451"/>
            <a:ext cx="53613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233A44"/>
                </a:solidFill>
              </a:rPr>
              <a:t>Guilherme Moura Baccarin</a:t>
            </a:r>
            <a:endParaRPr sz="1700">
              <a:solidFill>
                <a:srgbClr val="233A44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831800" y="287575"/>
            <a:ext cx="54804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233A4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Universidade Católica de Pelotas</a:t>
            </a:r>
            <a:endParaRPr sz="1700">
              <a:solidFill>
                <a:srgbClr val="233A4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233A4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Engenharia de Computação</a:t>
            </a:r>
            <a:endParaRPr sz="1700">
              <a:solidFill>
                <a:srgbClr val="233A4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950625" y="4126650"/>
            <a:ext cx="72429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33A4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Disciplina: Trabalho de Conclusão de Curso II</a:t>
            </a:r>
            <a:endParaRPr sz="1600">
              <a:solidFill>
                <a:srgbClr val="233A4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33A4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Orientadora: Fernanda Pinto Mota</a:t>
            </a:r>
            <a:endParaRPr sz="1600">
              <a:solidFill>
                <a:srgbClr val="233A4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33A4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Pelotas, Outubro de 2022.</a:t>
            </a:r>
            <a:endParaRPr sz="1600">
              <a:solidFill>
                <a:srgbClr val="233A4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175725" y="1380475"/>
            <a:ext cx="4694400" cy="18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233A4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Uma Contribuição à Integração de Ferramentas de Engenharia de Software Voltadas para Metodologias Ágeis</a:t>
            </a:r>
            <a:endParaRPr b="1" sz="2800">
              <a:solidFill>
                <a:srgbClr val="233A4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67275" y="216850"/>
            <a:ext cx="2143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0" y="4669225"/>
            <a:ext cx="2310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33A44"/>
                </a:solidFill>
              </a:rPr>
              <a:t>Guilherme Moura Baccarin</a:t>
            </a:r>
            <a:endParaRPr sz="1200">
              <a:solidFill>
                <a:srgbClr val="233A44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00" y="1103539"/>
            <a:ext cx="3950800" cy="33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03550"/>
            <a:ext cx="4397250" cy="338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Parciais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Parciais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0" y="4569025"/>
            <a:ext cx="2310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33A44"/>
                </a:solidFill>
              </a:rPr>
              <a:t>Guilherme Moura Baccarin</a:t>
            </a:r>
            <a:endParaRPr sz="1200">
              <a:solidFill>
                <a:srgbClr val="233A44"/>
              </a:solidFill>
            </a:endParaRPr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25" y="1544275"/>
            <a:ext cx="5529227" cy="248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164" y="943763"/>
            <a:ext cx="247045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Parciais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0" y="4569025"/>
            <a:ext cx="2310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33A44"/>
                </a:solidFill>
              </a:rPr>
              <a:t>Guilherme Moura Baccarin</a:t>
            </a:r>
            <a:endParaRPr sz="1200">
              <a:solidFill>
                <a:srgbClr val="233A44"/>
              </a:solidFill>
            </a:endParaRPr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475" y="1152425"/>
            <a:ext cx="3866810" cy="323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00" y="1152426"/>
            <a:ext cx="4611685" cy="32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Parciais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0" y="4569025"/>
            <a:ext cx="2310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33A44"/>
                </a:solidFill>
              </a:rPr>
              <a:t>Guilherme Moura Baccarin</a:t>
            </a:r>
            <a:endParaRPr sz="1200">
              <a:solidFill>
                <a:srgbClr val="233A44"/>
              </a:solidFill>
            </a:endParaRPr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4475"/>
            <a:ext cx="4511224" cy="25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850" y="208900"/>
            <a:ext cx="2895600" cy="20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3175" y="2279900"/>
            <a:ext cx="2699278" cy="22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167275" y="216850"/>
            <a:ext cx="2143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92" name="Google Shape;192;p29"/>
          <p:cNvGraphicFramePr/>
          <p:nvPr/>
        </p:nvGraphicFramePr>
        <p:xfrm>
          <a:off x="167275" y="9302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{445A0CEF-0A84-4214-8238-4387D3EBF1C8}</a:tableStyleId>
              </a:tblPr>
              <a:tblGrid>
                <a:gridCol w="1226950"/>
                <a:gridCol w="740325"/>
                <a:gridCol w="783550"/>
                <a:gridCol w="801650"/>
                <a:gridCol w="812975"/>
                <a:gridCol w="676075"/>
                <a:gridCol w="835925"/>
                <a:gridCol w="1001275"/>
                <a:gridCol w="943625"/>
                <a:gridCol w="1031525"/>
              </a:tblGrid>
              <a:tr h="477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Atividade</a:t>
                      </a:r>
                      <a:endParaRPr b="1"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Março</a:t>
                      </a:r>
                      <a:endParaRPr b="1"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Abril</a:t>
                      </a:r>
                      <a:endParaRPr b="1"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  Maio</a:t>
                      </a:r>
                      <a:endParaRPr b="1"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Junho</a:t>
                      </a:r>
                      <a:endParaRPr b="1"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Julho</a:t>
                      </a:r>
                      <a:endParaRPr b="1"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Agosto</a:t>
                      </a:r>
                      <a:endParaRPr b="1"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Setembro</a:t>
                      </a:r>
                      <a:endParaRPr b="1"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Outubro</a:t>
                      </a:r>
                      <a:endParaRPr b="1"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Novembro </a:t>
                      </a:r>
                      <a:endParaRPr b="1"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Fundamentação teórica</a:t>
                      </a:r>
                      <a:endParaRPr b="1" sz="1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Trabalhos relacionados</a:t>
                      </a:r>
                      <a:endParaRPr sz="1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Funcionalidades / Requisitos</a:t>
                      </a:r>
                      <a:endParaRPr sz="1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Tecnologias</a:t>
                      </a:r>
                      <a:endParaRPr b="1" sz="1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/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Desenvolvimento Sistema</a:t>
                      </a:r>
                      <a:endParaRPr sz="1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Escrita TCC</a:t>
                      </a:r>
                      <a:endParaRPr sz="1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/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Defesa TCC</a:t>
                      </a:r>
                      <a:endParaRPr sz="11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FFE5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29"/>
          <p:cNvSpPr txBox="1"/>
          <p:nvPr/>
        </p:nvSpPr>
        <p:spPr>
          <a:xfrm>
            <a:off x="0" y="4669225"/>
            <a:ext cx="2310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33A44"/>
                </a:solidFill>
              </a:rPr>
              <a:t>Guilherme Moura Baccarin</a:t>
            </a:r>
            <a:endParaRPr sz="1200">
              <a:solidFill>
                <a:srgbClr val="233A44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7123700" y="109050"/>
            <a:ext cx="412500" cy="135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7123700" y="323275"/>
            <a:ext cx="412500" cy="135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7123700" y="530763"/>
            <a:ext cx="412500" cy="1359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7665850" y="0"/>
            <a:ext cx="111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Open Sans"/>
                <a:ea typeface="Open Sans"/>
                <a:cs typeface="Open Sans"/>
                <a:sym typeface="Open Sans"/>
              </a:rPr>
              <a:t>Finalizado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7665850" y="214225"/>
            <a:ext cx="140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Open Sans"/>
                <a:ea typeface="Open Sans"/>
                <a:cs typeface="Open Sans"/>
                <a:sym typeface="Open Sans"/>
              </a:rPr>
              <a:t>Em andamento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7665850" y="421725"/>
            <a:ext cx="111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Open Sans"/>
                <a:ea typeface="Open Sans"/>
                <a:cs typeface="Open Sans"/>
                <a:sym typeface="Open Sans"/>
              </a:rPr>
              <a:t>A fazer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5879149" y="241525"/>
            <a:ext cx="74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Open Sans"/>
                <a:ea typeface="Open Sans"/>
                <a:cs typeface="Open Sans"/>
                <a:sym typeface="Open Sans"/>
              </a:rPr>
              <a:t>Legenda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1" name="Google Shape;201;p29"/>
          <p:cNvCxnSpPr>
            <a:stCxn id="200" idx="3"/>
            <a:endCxn id="194" idx="1"/>
          </p:cNvCxnSpPr>
          <p:nvPr/>
        </p:nvCxnSpPr>
        <p:spPr>
          <a:xfrm flipH="1" rot="10800000">
            <a:off x="6627349" y="177025"/>
            <a:ext cx="496500" cy="2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9"/>
          <p:cNvCxnSpPr>
            <a:stCxn id="200" idx="3"/>
            <a:endCxn id="195" idx="1"/>
          </p:cNvCxnSpPr>
          <p:nvPr/>
        </p:nvCxnSpPr>
        <p:spPr>
          <a:xfrm flipH="1" rot="10800000">
            <a:off x="6627349" y="391225"/>
            <a:ext cx="4965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9"/>
          <p:cNvCxnSpPr>
            <a:stCxn id="200" idx="3"/>
            <a:endCxn id="196" idx="1"/>
          </p:cNvCxnSpPr>
          <p:nvPr/>
        </p:nvCxnSpPr>
        <p:spPr>
          <a:xfrm>
            <a:off x="6627349" y="418525"/>
            <a:ext cx="496500" cy="1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/>
        </p:nvSpPr>
        <p:spPr>
          <a:xfrm>
            <a:off x="1891350" y="3294451"/>
            <a:ext cx="53613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233A44"/>
                </a:solidFill>
              </a:rPr>
              <a:t>Guilherme Moura Baccarin</a:t>
            </a:r>
            <a:endParaRPr sz="1700">
              <a:solidFill>
                <a:srgbClr val="233A44"/>
              </a:solidFill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1831800" y="287575"/>
            <a:ext cx="54804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233A4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Universidade Católica de Pelotas</a:t>
            </a:r>
            <a:endParaRPr sz="1700">
              <a:solidFill>
                <a:srgbClr val="233A4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233A4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Engenharia de Computação</a:t>
            </a:r>
            <a:endParaRPr sz="1700">
              <a:solidFill>
                <a:srgbClr val="233A4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950625" y="4126650"/>
            <a:ext cx="72429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33A4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Disciplina: Trabalho de Conclusão de Curso II</a:t>
            </a:r>
            <a:endParaRPr sz="1600">
              <a:solidFill>
                <a:srgbClr val="233A4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33A4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Orientadora: Fernanda Pinto Mota</a:t>
            </a:r>
            <a:endParaRPr sz="1600">
              <a:solidFill>
                <a:srgbClr val="233A4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33A4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Pelotas, Outubro de 2022.</a:t>
            </a:r>
            <a:endParaRPr sz="1600">
              <a:solidFill>
                <a:srgbClr val="233A4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2175725" y="1380475"/>
            <a:ext cx="4694400" cy="18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233A4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Uma Contribuição à Integração de Ferramentas de Engenharia de Software Voltadas para Metodologias Ágeis</a:t>
            </a:r>
            <a:endParaRPr b="1" sz="2800">
              <a:solidFill>
                <a:srgbClr val="233A4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➢"/>
            </a:pPr>
            <a:r>
              <a:rPr lang="pt-BR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Introdução.</a:t>
            </a:r>
            <a:endParaRPr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➢"/>
            </a:pPr>
            <a:r>
              <a:rPr lang="pt-BR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Fundamentação Teórica.</a:t>
            </a:r>
            <a:endParaRPr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➢"/>
            </a:pPr>
            <a:r>
              <a:rPr lang="pt-BR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Trabalhos relacionados.</a:t>
            </a:r>
            <a:endParaRPr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➢"/>
            </a:pPr>
            <a:r>
              <a:rPr lang="pt-BR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Metodologia.</a:t>
            </a:r>
            <a:endParaRPr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➢"/>
            </a:pPr>
            <a:r>
              <a:rPr lang="pt-BR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Resultados parciais.</a:t>
            </a:r>
            <a:endParaRPr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➢"/>
            </a:pPr>
            <a:r>
              <a:rPr lang="pt-BR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Cronograma.</a:t>
            </a:r>
            <a:endParaRPr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➢"/>
            </a:pPr>
            <a:r>
              <a:rPr lang="pt-BR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Referências.</a:t>
            </a:r>
            <a:endParaRPr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0" y="4569025"/>
            <a:ext cx="2310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33A44"/>
                </a:solidFill>
              </a:rPr>
              <a:t>Guilherme Moura Baccarin</a:t>
            </a:r>
            <a:endParaRPr sz="12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45625" y="1313250"/>
            <a:ext cx="4864800" cy="3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➢"/>
            </a:pPr>
            <a:r>
              <a:rPr lang="pt-BR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Falhas na obtenção desses requisitos podem causar sérios problemas.</a:t>
            </a:r>
            <a:endParaRPr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➢"/>
            </a:pPr>
            <a:r>
              <a:rPr lang="pt-BR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Ferramentas foram produzidas, mas são aplicadas de forma independente e isolada.</a:t>
            </a:r>
            <a:endParaRPr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3A4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0" y="4569025"/>
            <a:ext cx="2310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33A44"/>
                </a:solidFill>
              </a:rPr>
              <a:t>Guilherme Moura Baccarin</a:t>
            </a:r>
            <a:endParaRPr sz="1200">
              <a:solidFill>
                <a:srgbClr val="233A44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100" y="1423375"/>
            <a:ext cx="3668051" cy="2747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20700"/>
            <a:ext cx="199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961463"/>
            <a:ext cx="8520600" cy="3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T Sans Narrow"/>
              <a:buChar char="➢"/>
            </a:pPr>
            <a:r>
              <a:rPr b="1" lang="pt-BR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Objetivo Geral:</a:t>
            </a:r>
            <a:endParaRPr b="1" sz="17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T Sans Narrow"/>
              <a:buChar char="○"/>
            </a:pPr>
            <a:r>
              <a:rPr lang="pt-BR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Desenvolver uma aplicação que possa ser aplicada em diversas fases do desenvolvimento do software, desde o primeiro contato do responsável para obtenção dos requisitos para com o cliente, até as fases finais de validação e disponibilização do produto para o usuário final. </a:t>
            </a:r>
            <a:endParaRPr sz="17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T Sans Narrow"/>
              <a:buChar char="➢"/>
            </a:pPr>
            <a:r>
              <a:rPr b="1" lang="pt-BR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Objetivos Específicos:</a:t>
            </a:r>
            <a:endParaRPr b="1" sz="17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T Sans Narrow"/>
              <a:buChar char="○"/>
            </a:pPr>
            <a:r>
              <a:rPr lang="pt-BR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Realizar um estudo sobre os conceitos de Engenharia de Software.</a:t>
            </a:r>
            <a:endParaRPr sz="17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T Sans Narrow"/>
              <a:buChar char="○"/>
            </a:pPr>
            <a:r>
              <a:rPr lang="pt-BR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Estudar os principais conceitos relacionados a Metodologias Ágeis.</a:t>
            </a:r>
            <a:endParaRPr sz="17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T Sans Narrow"/>
              <a:buChar char="○"/>
            </a:pPr>
            <a:r>
              <a:rPr lang="pt-BR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Pesquisar sobre API’s  (Interface de Programação de Aplicação) relacionadas a Metodologias Ágeis.</a:t>
            </a:r>
            <a:endParaRPr sz="17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T Sans Narrow"/>
              <a:buChar char="○"/>
            </a:pPr>
            <a:r>
              <a:rPr lang="pt-BR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Desenvolver um </a:t>
            </a:r>
            <a:r>
              <a:rPr i="1" lang="pt-BR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framework </a:t>
            </a:r>
            <a:r>
              <a:rPr lang="pt-BR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para auxiliar no desenvolvimento de projetos que utilizam Metodologias Ágeis.</a:t>
            </a:r>
            <a:endParaRPr sz="17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T Sans Narrow"/>
              <a:buChar char="○"/>
            </a:pPr>
            <a:r>
              <a:rPr lang="pt-BR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Construir estudo de caso utilizando o </a:t>
            </a:r>
            <a:r>
              <a:rPr i="1" lang="pt-BR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framework</a:t>
            </a:r>
            <a:r>
              <a:rPr lang="pt-BR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  <a:endParaRPr sz="17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365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T Sans Narrow"/>
              <a:buChar char="○"/>
            </a:pPr>
            <a:r>
              <a:rPr lang="pt-BR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Analisar e discutir os resultados obtidos no estudo de caso.</a:t>
            </a:r>
            <a:endParaRPr sz="17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0" y="4569025"/>
            <a:ext cx="2310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33A44"/>
                </a:solidFill>
              </a:rPr>
              <a:t>Guilherme Moura Baccarin</a:t>
            </a:r>
            <a:endParaRPr sz="12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➢"/>
            </a:pPr>
            <a:r>
              <a:rPr lang="pt-BR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Facilitar a organização e construção de projetos utilizando Metodologias Ágeis.</a:t>
            </a:r>
            <a:endParaRPr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➢"/>
            </a:pPr>
            <a:r>
              <a:rPr lang="pt-BR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Construção de uma ferramenta educativa para o desenvolvimento de projetos ágeis.</a:t>
            </a:r>
            <a:endParaRPr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➢"/>
            </a:pPr>
            <a:r>
              <a:rPr lang="pt-BR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União de diferentes API’s utilizadas em Metodologias Ágeis.</a:t>
            </a:r>
            <a:endParaRPr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4569025"/>
            <a:ext cx="2310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33A44"/>
                </a:solidFill>
              </a:rPr>
              <a:t>Guilherme Moura Baccarin</a:t>
            </a:r>
            <a:endParaRPr sz="12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➢"/>
            </a:pPr>
            <a:r>
              <a:rPr b="1" lang="pt-BR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Engenharia de Software</a:t>
            </a:r>
            <a:endParaRPr b="1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○"/>
            </a:pPr>
            <a:r>
              <a:rPr lang="pt-BR" sz="18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Área do conhecimento que fornece toda a estrutura para o desenvolvimento e manutenção de software.</a:t>
            </a:r>
            <a:endParaRPr sz="18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➢"/>
            </a:pPr>
            <a:r>
              <a:rPr b="1" lang="pt-BR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Evolução da Engenharia de Software</a:t>
            </a:r>
            <a:endParaRPr b="1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○"/>
            </a:pPr>
            <a:r>
              <a:rPr lang="pt-BR" sz="18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</a:t>
            </a:r>
            <a:r>
              <a:rPr i="1" lang="pt-BR" sz="18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Produza software como você produz hardware</a:t>
            </a:r>
            <a:r>
              <a:rPr lang="pt-BR" sz="18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”.</a:t>
            </a:r>
            <a:endParaRPr sz="18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➢"/>
            </a:pPr>
            <a:r>
              <a:rPr b="1" lang="pt-BR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Metodologias Ágeis</a:t>
            </a:r>
            <a:endParaRPr b="1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○"/>
            </a:pPr>
            <a:r>
              <a:rPr lang="pt-BR" sz="18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12 princípios.</a:t>
            </a:r>
            <a:endParaRPr sz="18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➢"/>
            </a:pPr>
            <a:r>
              <a:rPr b="1" lang="pt-BR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Principais Metodologias Ágeis</a:t>
            </a:r>
            <a:endParaRPr b="1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Narrow"/>
              <a:buChar char="○"/>
            </a:pPr>
            <a:r>
              <a:rPr lang="pt-BR" sz="18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Scrum, XP, Lean, Kanban, Crystal e FDD.</a:t>
            </a:r>
            <a:endParaRPr sz="18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0" y="4569025"/>
            <a:ext cx="2310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33A44"/>
                </a:solidFill>
              </a:rPr>
              <a:t>Guilherme Moura Baccarin</a:t>
            </a:r>
            <a:endParaRPr sz="1200">
              <a:solidFill>
                <a:srgbClr val="233A4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Relacionados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PT Sans Narrow"/>
              <a:buChar char="➢"/>
            </a:pPr>
            <a:r>
              <a:rPr b="1" lang="pt-BR" sz="1500">
                <a:solidFill>
                  <a:srgbClr val="233A44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Oliveira, S. R. B., &amp; Castro, V. de S. (2015). Um Framework de Práticas Ágeis para Apoio à Implementação do Processo de Projeto e Construção do Produto. </a:t>
            </a:r>
            <a:r>
              <a:rPr b="1" i="1" lang="pt-BR" sz="1500">
                <a:solidFill>
                  <a:srgbClr val="233A44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ISys - Brazilian Journal of Information Systems</a:t>
            </a:r>
            <a:r>
              <a:rPr b="1" lang="pt-BR" sz="1500">
                <a:solidFill>
                  <a:srgbClr val="233A44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b="1" i="1" lang="pt-BR" sz="1500">
                <a:solidFill>
                  <a:srgbClr val="233A44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r>
              <a:rPr b="1" lang="pt-BR" sz="1500">
                <a:solidFill>
                  <a:srgbClr val="233A44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(2), 78–97.</a:t>
            </a:r>
            <a:endParaRPr b="1" sz="1500">
              <a:solidFill>
                <a:srgbClr val="233A44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PT Sans Narrow"/>
              <a:buChar char="○"/>
            </a:pPr>
            <a:r>
              <a:rPr lang="pt-BR" sz="1300">
                <a:solidFill>
                  <a:srgbClr val="233A44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Visa apresentar um framework contendo práticas ágeis oriundas das metodologias Crystal, FDD, TDD e eXtreme Programming para apoio à implementação do processo de Projeto e Construção do Produto constante no programa MPS.BR.</a:t>
            </a:r>
            <a:r>
              <a:rPr b="1" lang="pt-BR" sz="1300">
                <a:solidFill>
                  <a:srgbClr val="233A4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b="1" sz="1300">
              <a:solidFill>
                <a:srgbClr val="233A4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33A4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PT Sans Narrow"/>
              <a:buChar char="➢"/>
            </a:pPr>
            <a:r>
              <a:rPr b="1" lang="pt-BR" sz="1500">
                <a:solidFill>
                  <a:srgbClr val="233A44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Schoepping, Guilherme. "Um estudo exploratório a partir de um framework para seleção de práticas ágeis." (2012).</a:t>
            </a:r>
            <a:endParaRPr b="1" sz="1500">
              <a:solidFill>
                <a:srgbClr val="233A44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PT Sans Narrow"/>
              <a:buChar char="○"/>
            </a:pPr>
            <a:r>
              <a:rPr lang="pt-BR" sz="1300">
                <a:solidFill>
                  <a:srgbClr val="233A4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combinação de práticas de diferentes métodos ágeis não garante, necessariamente, que o novo processo definido seja ágil</a:t>
            </a:r>
            <a:endParaRPr sz="1300">
              <a:solidFill>
                <a:srgbClr val="233A4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PT Sans Narrow"/>
              <a:buChar char="○"/>
            </a:pPr>
            <a:r>
              <a:rPr lang="pt-BR" sz="1300">
                <a:solidFill>
                  <a:srgbClr val="233A44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Visa avaliar a agilidade do conjunto de práticas de um framework de práticas ágeis e busca identificar quais práticas apresentam maior harmonia quando usadas no mesmo processo.</a:t>
            </a:r>
            <a:endParaRPr sz="1300">
              <a:solidFill>
                <a:srgbClr val="233A44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0" y="4569025"/>
            <a:ext cx="2310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33A44"/>
                </a:solidFill>
              </a:rPr>
              <a:t>Guilherme Moura Baccarin</a:t>
            </a:r>
            <a:endParaRPr sz="1200">
              <a:solidFill>
                <a:srgbClr val="233A44"/>
              </a:solidFill>
            </a:endParaRPr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