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6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86152" autoAdjust="0"/>
  </p:normalViewPr>
  <p:slideViewPr>
    <p:cSldViewPr>
      <p:cViewPr varScale="1">
        <p:scale>
          <a:sx n="74" d="100"/>
          <a:sy n="74" d="100"/>
        </p:scale>
        <p:origin x="-42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697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explicit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함부로 컴파일러에게 변환하지 못하도록 막으면 모호성을 줄일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51ABA-6434-462B-8F28-565603D6AD2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a    </a:t>
            </a:r>
            <a:r>
              <a:rPr lang="ko-KR" altLang="en-US" dirty="0" smtClean="0"/>
              <a:t>이렇게 쓰고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싶으</a:t>
            </a:r>
            <a:r>
              <a:rPr lang="ko-KR" altLang="en-US" dirty="0" smtClean="0"/>
              <a:t>면 </a:t>
            </a:r>
            <a:r>
              <a:rPr lang="ko-KR" altLang="en-US" baseline="0" dirty="0" smtClean="0"/>
              <a:t>  </a:t>
            </a:r>
            <a:r>
              <a:rPr lang="en-US" altLang="ko-KR" baseline="0" dirty="0" err="1" smtClean="0"/>
              <a:t>cout</a:t>
            </a:r>
            <a:r>
              <a:rPr lang="en-US" altLang="ko-KR" baseline="0" dirty="0" smtClean="0"/>
              <a:t> &lt;&lt;  (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) a   </a:t>
            </a:r>
            <a:r>
              <a:rPr lang="ko-KR" altLang="en-US" baseline="0" dirty="0" smtClean="0"/>
              <a:t>이렇게 되야 되는 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그때 </a:t>
            </a:r>
            <a:r>
              <a:rPr lang="en-US" altLang="ko-KR" baseline="0" dirty="0" err="1" smtClean="0"/>
              <a:t>opeartor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불리게 되므로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정의해 주면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51ABA-6434-462B-8F28-565603D6AD2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깊은 복사와 얕은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깊은 복사는 포인터가 가리키는 메모리에 대한 별도의 사본을 만드는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272480" y="1783269"/>
            <a:ext cx="6856364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복사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생성자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선언 및 정의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(const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메모리를 할당한다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포인터가 가리키는 위치에 값을 복사한다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*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.m_pnData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깊은 복사와 얕은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단순 대입 연산자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에서도 동일한 문제가 발생한다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즉</a:t>
            </a:r>
            <a:r>
              <a:rPr lang="en-US" altLang="ko-KR" dirty="0" smtClean="0">
                <a:solidFill>
                  <a:srgbClr val="C00000"/>
                </a:solidFill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깊은 복사가 필요하다면 복사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smtClean="0">
                <a:solidFill>
                  <a:srgbClr val="C00000"/>
                </a:solidFill>
              </a:rPr>
              <a:t> 외에 </a:t>
            </a:r>
            <a:r>
              <a:rPr lang="ko-KR" altLang="en-US" u="sng" dirty="0" smtClean="0">
                <a:solidFill>
                  <a:srgbClr val="C00000"/>
                </a:solidFill>
              </a:rPr>
              <a:t>대입 연산자</a:t>
            </a:r>
            <a:r>
              <a:rPr lang="ko-KR" altLang="en-US" dirty="0" smtClean="0">
                <a:solidFill>
                  <a:srgbClr val="C00000"/>
                </a:solidFill>
              </a:rPr>
              <a:t>도 </a:t>
            </a:r>
            <a:r>
              <a:rPr lang="ko-KR" altLang="en-US" dirty="0" smtClean="0">
                <a:solidFill>
                  <a:srgbClr val="C00000"/>
                </a:solidFill>
              </a:rPr>
              <a:t>함께 정의해야 </a:t>
            </a:r>
            <a:r>
              <a:rPr lang="en-US" altLang="ko-KR" dirty="0" smtClean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0" y="2396302"/>
            <a:ext cx="7810151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a(10);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b(20);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단순 대입을 시도하면 모든 멤버의 값을 그대로 복사한다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 = b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r>
              <a:rPr kumimoji="1" lang="en-US" altLang="ko-KR" sz="2400" b="1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// </a:t>
            </a:r>
            <a:r>
              <a:rPr kumimoji="1" lang="en-US" altLang="ko-KR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b(a) </a:t>
            </a:r>
            <a:r>
              <a:rPr kumimoji="1" lang="ko-KR" altLang="en-US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와 같은 효과</a:t>
            </a:r>
            <a:endParaRPr kumimoji="1" lang="en-US" altLang="ko-KR" sz="140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a.GetData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깊은 복사와 얕은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단순 대입 연산자의 코드는 비슷한 구조를 갖는다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272480" y="1783269"/>
            <a:ext cx="593303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복사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생성자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선언 및 정의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(const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메모리를 할당한다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포인터가 가리키는 위치에 값을 복사한다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*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.m_pnData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단순 대입 연산자 함수를 정의한다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 operator=(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*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.m_pnData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객체 자신에 대한 참조를 반환한다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매개변수가 한 개인 </a:t>
            </a:r>
            <a:r>
              <a:rPr lang="ko-KR" altLang="en-US" dirty="0" err="1" smtClean="0"/>
              <a:t>생성자이다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이 코드는 형식인수와 </a:t>
            </a:r>
            <a:r>
              <a:rPr lang="ko-KR" altLang="en-US" dirty="0" err="1" smtClean="0">
                <a:solidFill>
                  <a:srgbClr val="C00000"/>
                </a:solidFill>
              </a:rPr>
              <a:t>실인수</a:t>
            </a:r>
            <a:r>
              <a:rPr lang="ko-KR" altLang="en-US" dirty="0" smtClean="0">
                <a:solidFill>
                  <a:srgbClr val="C00000"/>
                </a:solidFill>
              </a:rPr>
              <a:t> 형식이 다름에도 컴파일 오류가 발생하지 않는다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250718" y="1879181"/>
            <a:ext cx="850104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(int)"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(): 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.GetData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(5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r>
              <a:rPr kumimoji="1" lang="en-US" altLang="ko-KR" sz="2000" b="1" i="0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  // </a:t>
            </a:r>
            <a:r>
              <a:rPr kumimoji="1" lang="ko-KR" altLang="en-US" sz="1600" dirty="0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변환이 컴파일러에 의해 </a:t>
            </a:r>
            <a:r>
              <a:rPr kumimoji="1" lang="en-US" altLang="ko-KR" sz="1600" dirty="0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implicit </a:t>
            </a:r>
            <a:r>
              <a:rPr kumimoji="1" lang="ko-KR" altLang="en-US" sz="1600" dirty="0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하게 발생한다</a:t>
            </a:r>
            <a:r>
              <a:rPr kumimoji="1" lang="en-US" altLang="ko-KR" sz="1600" dirty="0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웃는 얼굴 4"/>
          <p:cNvSpPr/>
          <p:nvPr/>
        </p:nvSpPr>
        <p:spPr>
          <a:xfrm>
            <a:off x="8667776" y="5715016"/>
            <a:ext cx="285752" cy="28575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매개변수가 한 개인 </a:t>
            </a:r>
            <a:r>
              <a:rPr lang="ko-KR" altLang="en-US" dirty="0" err="1" smtClean="0"/>
              <a:t>생성자이다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이 코드에 등장하는 </a:t>
            </a:r>
            <a:r>
              <a:rPr lang="en-US" altLang="ko-KR" dirty="0" err="1" smtClean="0">
                <a:solidFill>
                  <a:srgbClr val="C00000"/>
                </a:solidFill>
              </a:rPr>
              <a:t>CTestData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클래스의 인스턴스 수는</a:t>
            </a:r>
            <a:r>
              <a:rPr lang="en-US" altLang="ko-KR" dirty="0" smtClean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250718" y="1848403"/>
            <a:ext cx="671850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(int)"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u="sng" dirty="0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const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(): 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.GetData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(5);</a:t>
            </a:r>
            <a:endParaRPr kumimoji="1" lang="en-US" altLang="ko-KR" sz="800" b="1" i="0" u="sng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위로 구부러진 화살표 4"/>
          <p:cNvSpPr/>
          <p:nvPr/>
        </p:nvSpPr>
        <p:spPr>
          <a:xfrm rot="10612635">
            <a:off x="2448929" y="3779465"/>
            <a:ext cx="1718409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</p:spPr>
        <p:txBody>
          <a:bodyPr/>
          <a:lstStyle/>
          <a:p>
            <a:r>
              <a:rPr lang="ko-KR" altLang="en-US" dirty="0" smtClean="0"/>
              <a:t>변환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선언할 때는 반드시 </a:t>
            </a:r>
            <a:r>
              <a:rPr lang="en-US" altLang="ko-KR" dirty="0" smtClean="0"/>
              <a:t>explicit</a:t>
            </a:r>
            <a:r>
              <a:rPr lang="ko-KR" altLang="en-US" dirty="0" smtClean="0"/>
              <a:t>로 선언한다</a:t>
            </a:r>
            <a:r>
              <a:rPr lang="en-US" altLang="ko-KR" dirty="0" smtClean="0"/>
              <a:t>.</a:t>
            </a: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250718" y="1848403"/>
            <a:ext cx="7808548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8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맑은 고딕" pitchFamily="50" charset="-127"/>
                <a:cs typeface="Consolas" pitchFamily="49" charset="0"/>
              </a:rPr>
              <a:t>explicit</a:t>
            </a:r>
            <a:r>
              <a:rPr kumimoji="1" lang="en-US" altLang="ko-KR" sz="2000" dirty="0" smtClean="0">
                <a:solidFill>
                  <a:srgbClr val="0000FF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(int)"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1" dirty="0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const </a:t>
            </a:r>
            <a:r>
              <a:rPr kumimoji="1" lang="en-US" altLang="ko-KR" sz="1600" b="1" i="0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1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 </a:t>
            </a:r>
            <a:r>
              <a:rPr kumimoji="1" lang="en-US" altLang="ko-KR" sz="1600" b="1" i="0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(): 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.GetData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1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(5</a:t>
            </a:r>
            <a:r>
              <a:rPr kumimoji="1" lang="en-US" altLang="ko-KR" sz="1600" b="1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  // </a:t>
            </a:r>
            <a:r>
              <a:rPr kumimoji="1" lang="en-US" altLang="ko-KR" sz="1600" b="1" dirty="0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error !!! By compiler !!!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1" dirty="0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 </a:t>
            </a:r>
            <a:r>
              <a:rPr kumimoji="1" lang="en-US" altLang="ko-KR" sz="1600" b="1" dirty="0" err="1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1600" b="1" dirty="0" smtClean="0">
                <a:solidFill>
                  <a:srgbClr val="C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(5) )  // no error !!!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웃는 얼굴 4"/>
          <p:cNvSpPr/>
          <p:nvPr/>
        </p:nvSpPr>
        <p:spPr>
          <a:xfrm>
            <a:off x="809596" y="2786058"/>
            <a:ext cx="285752" cy="28575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웃는 얼굴 5"/>
          <p:cNvSpPr/>
          <p:nvPr/>
        </p:nvSpPr>
        <p:spPr>
          <a:xfrm>
            <a:off x="6096008" y="5715016"/>
            <a:ext cx="285752" cy="28575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허용되는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허용되는 변환 형식을 규정하면 형식간의 호환성이 생긴다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284204" y="1681646"/>
            <a:ext cx="8991564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explicit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클래스는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자료형식으로 변환될 수 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!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operator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{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{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800" dirty="0" smtClean="0">
              <a:solidFill>
                <a:srgbClr val="00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72480" y="5311661"/>
            <a:ext cx="422423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a &lt;&lt; 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sng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웃는 얼굴 5"/>
          <p:cNvSpPr/>
          <p:nvPr/>
        </p:nvSpPr>
        <p:spPr>
          <a:xfrm>
            <a:off x="2381232" y="5643578"/>
            <a:ext cx="285752" cy="28575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/>
          <p:cNvSpPr/>
          <p:nvPr/>
        </p:nvSpPr>
        <p:spPr>
          <a:xfrm>
            <a:off x="881034" y="3429000"/>
            <a:ext cx="285752" cy="28575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4738686" y="6143644"/>
            <a:ext cx="285752" cy="2143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 없는 임시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u="sng" dirty="0" smtClean="0">
                <a:solidFill>
                  <a:srgbClr val="C00000"/>
                </a:solidFill>
              </a:rPr>
              <a:t>함수 반환</a:t>
            </a:r>
            <a:r>
              <a:rPr lang="ko-KR" altLang="en-US" dirty="0" smtClean="0"/>
              <a:t>이나 </a:t>
            </a:r>
            <a:r>
              <a:rPr lang="ko-KR" altLang="en-US" u="sng" dirty="0" smtClean="0">
                <a:solidFill>
                  <a:srgbClr val="C00000"/>
                </a:solidFill>
              </a:rPr>
              <a:t>연산 과정</a:t>
            </a:r>
            <a:r>
              <a:rPr lang="ko-KR" altLang="en-US" dirty="0" smtClean="0"/>
              <a:t>에서 코드에 보이지 않는 인스턴스가 생겼다 사라진다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2349" y="1925347"/>
            <a:ext cx="851707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객체를 반환하는 함수다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클래스 인스턴스인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는 지역변수지역 변수다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따라서 함수가 반환되면 소멸한다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"a"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b(5,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"b"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"*****Before*****"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함수가 반환하면서 임시 객체가 생성됐다가 대입 연산 후 즉시 소멸한다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!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b =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(10);</a:t>
            </a:r>
            <a:endParaRPr kumimoji="1" lang="en-US" altLang="ko-KR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"*****After*****"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b.GetData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 없는 임시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임시 객체는 </a:t>
            </a:r>
            <a:r>
              <a:rPr lang="ko-KR" altLang="en-US" sz="2400" u="sng" dirty="0" smtClean="0"/>
              <a:t>함수 반환이나 연산 과정</a:t>
            </a:r>
            <a:r>
              <a:rPr lang="ko-KR" altLang="en-US" sz="2400" dirty="0" smtClean="0"/>
              <a:t>에서 생겨난다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임시 객체는 모두 </a:t>
            </a:r>
            <a:r>
              <a:rPr lang="en-US" altLang="ko-KR" sz="2400" dirty="0" smtClean="0">
                <a:solidFill>
                  <a:srgbClr val="FF0000"/>
                </a:solidFill>
              </a:rPr>
              <a:t>r-value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임시 객체는 이어지는 연산에 참여직후 </a:t>
            </a:r>
            <a:r>
              <a:rPr lang="ko-KR" altLang="en-US" sz="2400" u="sng" dirty="0" smtClean="0"/>
              <a:t>자동으로 소멸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만일 이름 없는 임시 객체에 대해 </a:t>
            </a:r>
            <a:r>
              <a:rPr lang="ko-KR" altLang="en-US" sz="2400" dirty="0" err="1" smtClean="0"/>
              <a:t>참조자를</a:t>
            </a:r>
            <a:r>
              <a:rPr lang="ko-KR" altLang="en-US" sz="2400" dirty="0" smtClean="0"/>
              <a:t> 선언할 경우 참조자가 속한 </a:t>
            </a:r>
            <a:r>
              <a:rPr lang="en-US" altLang="ko-KR" sz="2400" dirty="0" smtClean="0"/>
              <a:t>scope</a:t>
            </a:r>
            <a:r>
              <a:rPr lang="ko-KR" altLang="en-US" sz="2400" dirty="0" smtClean="0"/>
              <a:t>가 닫힐 때까지 임시 객체도 살아 남는다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임시 객체의 생성과 소멸 규칙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r-value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int &amp;&amp;</a:t>
            </a:r>
            <a:r>
              <a:rPr lang="en-US" altLang="ko-KR" dirty="0" err="1" smtClean="0"/>
              <a:t>nData</a:t>
            </a:r>
            <a:r>
              <a:rPr lang="en-US" altLang="ko-KR" dirty="0" smtClean="0"/>
              <a:t> = 3 + 7;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임시 결과에 대한 참조자 선언이다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72480" y="1844824"/>
            <a:ext cx="8622873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&amp;&amp;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(int &amp;&amp;)"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3 + 4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연산 결과는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r-value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이다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절대로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l-value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가 될 수 없다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3 + 4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임시 객체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</a:t>
            </a:r>
            <a:r>
              <a:rPr lang="ko-KR" altLang="en-US" dirty="0" err="1" smtClean="0"/>
              <a:t>시맨틱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대입 연산자에 </a:t>
            </a:r>
            <a:r>
              <a:rPr lang="en-US" altLang="ko-KR" dirty="0" smtClean="0"/>
              <a:t>r-value  </a:t>
            </a:r>
            <a:r>
              <a:rPr lang="ko-KR" altLang="en-US" dirty="0" smtClean="0"/>
              <a:t>참조를 조합해서</a:t>
            </a:r>
            <a:endParaRPr lang="en-US" altLang="ko-KR" dirty="0" smtClean="0"/>
          </a:p>
          <a:p>
            <a:r>
              <a:rPr lang="ko-KR" altLang="en-US" dirty="0" smtClean="0"/>
              <a:t>새로운 생성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대입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 대입 연산자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경우를 만들어 낸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271889" y="1988840"/>
            <a:ext cx="741741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	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~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"~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: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(const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이동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생성자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&amp;&amp;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.m_nData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(const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&amp;&amp;)"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{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</a:t>
            </a:r>
            <a:r>
              <a:rPr lang="ko-KR" altLang="en-US" dirty="0" err="1" smtClean="0"/>
              <a:t>시맨틱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TestFunc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반환한 임시 객체에 대한 이동 생성자가 호출된다</a:t>
            </a:r>
            <a:r>
              <a:rPr lang="en-US" altLang="ko-KR" dirty="0" smtClean="0"/>
              <a:t>.</a:t>
            </a:r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곧 사라질 임시 객체에 대해 </a:t>
            </a:r>
            <a:r>
              <a:rPr lang="ko-KR" altLang="en-US" sz="1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얕은 복사를 수행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하여 성능을 높이는 것이 핵심이다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252498" y="1991156"/>
            <a:ext cx="5708614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(): Begin***"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a.SetData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(): End*****"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i="0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b;</a:t>
            </a:r>
            <a:endParaRPr kumimoji="1" lang="en-US" altLang="ko-KR" sz="9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"*Before***************"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b = 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(20);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"*After****************"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c(b);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복사 </a:t>
            </a:r>
            <a:r>
              <a:rPr lang="ko-KR" altLang="en-US" sz="2400" b="1" dirty="0" err="1" smtClean="0"/>
              <a:t>생성자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객체의 복사본을 생성할 때 호출되는 </a:t>
            </a:r>
            <a:r>
              <a:rPr lang="ko-KR" altLang="en-US" sz="2000" dirty="0" err="1" smtClean="0"/>
              <a:t>생성자이다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깊은 복사와 얕은 복사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실제 값을 두 개로 만드는 깊은 복사와 값은 하나이나 포인터만 두 개를 생성하는 얕은 복사의 차이를 배운다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임시 객체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컴파일러가 임의로 생성했다가 바로 소멸시키는 객체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이동 </a:t>
            </a:r>
            <a:r>
              <a:rPr lang="ko-KR" altLang="en-US" sz="2400" b="1" dirty="0" err="1" smtClean="0"/>
              <a:t>시맨틱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임시 객체가 생성됐을 때 부하를 최소화 하기 위한 문법으로 </a:t>
            </a:r>
            <a:r>
              <a:rPr lang="en-US" altLang="ko-KR" sz="2000" dirty="0" smtClean="0"/>
              <a:t>C++11</a:t>
            </a:r>
            <a:r>
              <a:rPr lang="ko-KR" altLang="en-US" sz="2000" dirty="0" smtClean="0"/>
              <a:t>부터 지원한다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깊은 복사와 얕은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임시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</a:t>
            </a:r>
            <a:r>
              <a:rPr lang="ko-KR" altLang="en-US" dirty="0" err="1" smtClean="0"/>
              <a:t>시맨틱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객체의 복사본을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선언 및 정의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때 호출되는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class-name(const class-name &amp;</a:t>
            </a:r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rhs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6876" y="1927286"/>
            <a:ext cx="764845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복사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생성자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선언 및 정의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: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rhs.m_nData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-&gt;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복사 생성자가 호출되는 경우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b(a);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b.GetData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36576" y="5661248"/>
            <a:ext cx="2016224" cy="43204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호출과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이 코드 등장하는 </a:t>
            </a:r>
            <a:r>
              <a:rPr lang="en-US" altLang="ko-KR" dirty="0" err="1" smtClean="0"/>
              <a:t>CTest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인스턴스는 모두 몇 개 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344488" y="1988690"/>
            <a:ext cx="5404043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TestFunc1() { ... 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(a);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호출과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이 코드에서는 쓸데없이 </a:t>
            </a:r>
            <a:r>
              <a:rPr lang="en-US" altLang="ko-KR" dirty="0" err="1" smtClean="0"/>
              <a:t>CTestData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두 개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276443" y="1593909"/>
            <a:ext cx="7556877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피호출자 함수에서 매개변수 인스턴스의 값을 변경한다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.SetData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(20);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"*****Begin*****"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a(10);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(a);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함수 호출 후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의 값을 출력한다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"a: 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a.GetData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"******End******"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호출과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단 한 글자만 추가함으로써 객체의 개수를 하나로 줄일 수 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276443" y="1532355"/>
            <a:ext cx="7556877" cy="497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32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</a:t>
            </a:r>
            <a:r>
              <a:rPr kumimoji="1" lang="en-US" altLang="ko-KR" sz="2400" b="1" i="0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피호출자 함수에서 매개변수 인스턴스의 값을 변경한다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param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.SetData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(20);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"*****Begin*****"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i="0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CTestData</a:t>
            </a:r>
            <a:r>
              <a:rPr kumimoji="1" lang="en-US" altLang="ko-KR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a(10);</a:t>
            </a:r>
            <a:endParaRPr kumimoji="1" lang="en-US" altLang="ko-KR" sz="7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(a);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함수 호출 후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의 값을 출력한다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"a: 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a.GetData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"******End******"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깊은 복사와 얕은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아래 코드는 메모리가 해제될 때 </a:t>
            </a:r>
            <a:r>
              <a:rPr lang="en-US" altLang="ko-KR" dirty="0" smtClean="0"/>
              <a:t>Crash</a:t>
            </a:r>
            <a:r>
              <a:rPr lang="ko-KR" altLang="en-US" dirty="0" smtClean="0"/>
              <a:t>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256876" y="1714841"/>
            <a:ext cx="685636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그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한 친구의 그녀 탄생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자기 여자 친구 놔두고 친구의 친구를 마음에 담은 바보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pB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pB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sng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그렇게 모두 잘 지내는 것처럼 보인다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그럼 이건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?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delete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pA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delete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pB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깊은 복사와 얕은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포인터에 대해 단순 대입한다고 해서 대상 메모리까지 대입되는 것이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4688" y="2420888"/>
            <a:ext cx="2088232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동적 생성한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60512" y="242088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6" idx="6"/>
            <a:endCxn id="5" idx="1"/>
          </p:cNvCxnSpPr>
          <p:nvPr/>
        </p:nvCxnSpPr>
        <p:spPr>
          <a:xfrm flipV="1">
            <a:off x="1496616" y="2878088"/>
            <a:ext cx="648072" cy="1085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144688" y="3429000"/>
            <a:ext cx="2088232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동적 생성한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0512" y="342900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6"/>
            <a:endCxn id="8" idx="1"/>
          </p:cNvCxnSpPr>
          <p:nvPr/>
        </p:nvCxnSpPr>
        <p:spPr>
          <a:xfrm flipV="1">
            <a:off x="1496616" y="3886200"/>
            <a:ext cx="648072" cy="1085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85248" y="2420888"/>
            <a:ext cx="2088232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동적 생성한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601072" y="242088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6"/>
            <a:endCxn id="11" idx="1"/>
          </p:cNvCxnSpPr>
          <p:nvPr/>
        </p:nvCxnSpPr>
        <p:spPr>
          <a:xfrm flipV="1">
            <a:off x="6537176" y="2878088"/>
            <a:ext cx="648072" cy="1085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185248" y="3429000"/>
            <a:ext cx="2088232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접근 불가능한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601072" y="342900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pB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6"/>
          </p:cNvCxnSpPr>
          <p:nvPr/>
        </p:nvCxnSpPr>
        <p:spPr>
          <a:xfrm flipV="1">
            <a:off x="6537176" y="3284984"/>
            <a:ext cx="648072" cy="61206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4592960" y="2924944"/>
            <a:ext cx="57606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폭발 1 17"/>
          <p:cNvSpPr/>
          <p:nvPr/>
        </p:nvSpPr>
        <p:spPr>
          <a:xfrm>
            <a:off x="8769424" y="3356992"/>
            <a:ext cx="432048" cy="504056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631</Words>
  <Application>Microsoft Office PowerPoint</Application>
  <PresentationFormat>A4 용지(210x297mm)</PresentationFormat>
  <Paragraphs>341</Paragraphs>
  <Slides>21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[이것이 C++ 이다]</vt:lpstr>
      <vt:lpstr>복사 생성자와 임시 객체</vt:lpstr>
      <vt:lpstr>4장의 핵심 개념</vt:lpstr>
      <vt:lpstr>복사 생성자</vt:lpstr>
      <vt:lpstr>함수 호출과 복사 생성자</vt:lpstr>
      <vt:lpstr>함수 호출과 복사 생성자</vt:lpstr>
      <vt:lpstr>함수 호출과 복사 생성자</vt:lpstr>
      <vt:lpstr>깊은 복사와 얕은 복사</vt:lpstr>
      <vt:lpstr>깊은 복사와 얕은 복사</vt:lpstr>
      <vt:lpstr>깊은 복사와 얕은 복사</vt:lpstr>
      <vt:lpstr>깊은 복사와 얕은 복사</vt:lpstr>
      <vt:lpstr>깊은 복사와 얕은 복사</vt:lpstr>
      <vt:lpstr>변환 생성자</vt:lpstr>
      <vt:lpstr>변환 생성자</vt:lpstr>
      <vt:lpstr>변환 생성자</vt:lpstr>
      <vt:lpstr>허용되는 변환</vt:lpstr>
      <vt:lpstr>이름 없는 임시 객체</vt:lpstr>
      <vt:lpstr>이름 없는 임시 객체</vt:lpstr>
      <vt:lpstr>r-value 참조</vt:lpstr>
      <vt:lpstr>이동 시맨틱</vt:lpstr>
      <vt:lpstr>이동 시맨틱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830</cp:revision>
  <dcterms:created xsi:type="dcterms:W3CDTF">2014-03-07T11:38:06Z</dcterms:created>
  <dcterms:modified xsi:type="dcterms:W3CDTF">2019-05-27T17:08:41Z</dcterms:modified>
</cp:coreProperties>
</file>