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616" r:id="rId2"/>
    <p:sldId id="703" r:id="rId3"/>
    <p:sldId id="704" r:id="rId4"/>
    <p:sldId id="705" r:id="rId5"/>
    <p:sldId id="706" r:id="rId6"/>
    <p:sldId id="707" r:id="rId7"/>
    <p:sldId id="708" r:id="rId8"/>
    <p:sldId id="709" r:id="rId9"/>
    <p:sldId id="710" r:id="rId10"/>
    <p:sldId id="712" r:id="rId11"/>
    <p:sldId id="711" r:id="rId12"/>
    <p:sldId id="713" r:id="rId13"/>
    <p:sldId id="714" r:id="rId14"/>
    <p:sldId id="715" r:id="rId15"/>
    <p:sldId id="716" r:id="rId16"/>
    <p:sldId id="717" r:id="rId17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2E5CB8"/>
    <a:srgbClr val="005DA2"/>
    <a:srgbClr val="3366CC"/>
    <a:srgbClr val="003399"/>
    <a:srgbClr val="0000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0" autoAdjust="0"/>
    <p:restoredTop sz="92674" autoAdjust="0"/>
  </p:normalViewPr>
  <p:slideViewPr>
    <p:cSldViewPr>
      <p:cViewPr varScale="1">
        <p:scale>
          <a:sx n="103" d="100"/>
          <a:sy n="103" d="100"/>
        </p:scale>
        <p:origin x="-1500" y="-9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250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16F4C6-E93B-4806-81D2-F114C867E49D}" type="datetimeFigureOut">
              <a:rPr lang="ko-KR" altLang="en-US" smtClean="0"/>
              <a:pPr/>
              <a:t>2019-05-20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251ABA-6434-462B-8F28-565603D6AD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19761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CFA91-85CD-4D72-92C3-B74620E8A17C}" type="datetimeFigureOut">
              <a:rPr lang="ko-KR" altLang="en-US" smtClean="0"/>
              <a:pPr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9087-78B5-4F35-98B4-B0F02024898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2480" y="116632"/>
            <a:ext cx="9505056" cy="792088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CFA91-85CD-4D72-92C3-B74620E8A17C}" type="datetimeFigureOut">
              <a:rPr lang="ko-KR" altLang="en-US" smtClean="0"/>
              <a:pPr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9087-78B5-4F35-98B4-B0F02024898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2"/>
          <p:cNvSpPr>
            <a:spLocks noGrp="1"/>
          </p:cNvSpPr>
          <p:nvPr>
            <p:ph idx="13"/>
          </p:nvPr>
        </p:nvSpPr>
        <p:spPr>
          <a:xfrm>
            <a:off x="272480" y="1052736"/>
            <a:ext cx="9505056" cy="432048"/>
          </a:xfrm>
          <a:solidFill>
            <a:schemeClr val="bg2">
              <a:lumMod val="75000"/>
            </a:schemeClr>
          </a:solidFill>
        </p:spPr>
        <p:txBody>
          <a:bodyPr anchor="ctr" anchorCtr="0">
            <a:normAutofit/>
          </a:bodyPr>
          <a:lstStyle>
            <a:lvl1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1pPr>
            <a:lvl2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3pPr>
            <a:lvl4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4pPr>
            <a:lvl5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ctr">
              <a:defRPr sz="4000" b="1" cap="all">
                <a:solidFill>
                  <a:srgbClr val="2E5CB8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CFA91-85CD-4D72-92C3-B74620E8A17C}" type="datetimeFigureOut">
              <a:rPr lang="ko-KR" altLang="en-US" smtClean="0"/>
              <a:pPr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9087-78B5-4F35-98B4-B0F02024898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272480" y="2924944"/>
            <a:ext cx="216024" cy="28803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272480" y="5589240"/>
            <a:ext cx="432048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272480" y="2924944"/>
            <a:ext cx="432048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9491204" y="2924944"/>
            <a:ext cx="216024" cy="28803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 userDrawn="1"/>
        </p:nvSpPr>
        <p:spPr>
          <a:xfrm>
            <a:off x="9273480" y="5589240"/>
            <a:ext cx="432048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 userDrawn="1"/>
        </p:nvSpPr>
        <p:spPr>
          <a:xfrm>
            <a:off x="9273480" y="2924944"/>
            <a:ext cx="432048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2480" y="116632"/>
            <a:ext cx="9505056" cy="792088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CFA91-85CD-4D72-92C3-B74620E8A17C}" type="datetimeFigureOut">
              <a:rPr lang="ko-KR" altLang="en-US" smtClean="0"/>
              <a:pPr/>
              <a:t>2019-05-20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9087-78B5-4F35-98B4-B0F02024898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3"/>
          </p:nvPr>
        </p:nvSpPr>
        <p:spPr>
          <a:xfrm>
            <a:off x="272480" y="1052736"/>
            <a:ext cx="9505056" cy="432048"/>
          </a:xfrm>
          <a:solidFill>
            <a:schemeClr val="bg2">
              <a:lumMod val="75000"/>
            </a:schemeClr>
          </a:solidFill>
        </p:spPr>
        <p:txBody>
          <a:bodyPr anchor="ctr" anchorCtr="0">
            <a:normAutofit/>
          </a:bodyPr>
          <a:lstStyle>
            <a:lvl1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1pPr>
            <a:lvl2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3pPr>
            <a:lvl4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4pPr>
            <a:lvl5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CFA91-85CD-4D72-92C3-B74620E8A17C}" type="datetimeFigureOut">
              <a:rPr lang="ko-KR" altLang="en-US" smtClean="0"/>
              <a:pPr/>
              <a:t>2019-05-20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9087-78B5-4F35-98B4-B0F02024898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72480" y="116632"/>
            <a:ext cx="9505056" cy="792088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3"/>
          </p:nvPr>
        </p:nvSpPr>
        <p:spPr>
          <a:xfrm>
            <a:off x="272480" y="1052736"/>
            <a:ext cx="9505056" cy="432048"/>
          </a:xfrm>
          <a:solidFill>
            <a:schemeClr val="bg2">
              <a:lumMod val="75000"/>
            </a:schemeClr>
          </a:solidFill>
        </p:spPr>
        <p:txBody>
          <a:bodyPr anchor="ctr" anchorCtr="0">
            <a:normAutofit/>
          </a:bodyPr>
          <a:lstStyle>
            <a:lvl1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1pPr>
            <a:lvl2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3pPr>
            <a:lvl4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4pPr>
            <a:lvl5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906000" cy="980728"/>
          </a:xfrm>
          <a:prstGeom prst="rect">
            <a:avLst/>
          </a:prstGeom>
          <a:gradFill>
            <a:gsLst>
              <a:gs pos="0">
                <a:schemeClr val="tx2">
                  <a:lumMod val="75000"/>
                </a:schemeClr>
              </a:gs>
              <a:gs pos="50000">
                <a:schemeClr val="accent1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72480" y="116632"/>
            <a:ext cx="913822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CFA91-85CD-4D72-92C3-B74620E8A17C}" type="datetimeFigureOut">
              <a:rPr lang="ko-KR" altLang="en-US" smtClean="0"/>
              <a:pPr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A9087-78B5-4F35-98B4-B0F0202489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Backgrou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0" y="2276872"/>
            <a:ext cx="9906000" cy="1080120"/>
          </a:xfrm>
          <a:prstGeom prst="rect">
            <a:avLst/>
          </a:prstGeom>
          <a:solidFill>
            <a:schemeClr val="bg1">
              <a:lumMod val="85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[</a:t>
            </a:r>
            <a:r>
              <a:rPr lang="ko-KR" altLang="en-US" sz="4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이것이 </a:t>
            </a:r>
            <a:r>
              <a:rPr lang="en-US" altLang="ko-KR" sz="4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C++ </a:t>
            </a:r>
            <a:r>
              <a:rPr lang="ko-KR" altLang="en-US" sz="4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이다</a:t>
            </a:r>
            <a:r>
              <a:rPr lang="en-US" altLang="ko-KR" sz="4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]</a:t>
            </a:r>
            <a:endParaRPr lang="ko-KR" altLang="en-US" sz="4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메서드</a:t>
            </a:r>
            <a:r>
              <a:rPr lang="ko-KR" altLang="en-US" dirty="0" smtClean="0"/>
              <a:t> 재정의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R" altLang="en-US" dirty="0" err="1" smtClean="0"/>
              <a:t>메서드를</a:t>
            </a:r>
            <a:r>
              <a:rPr lang="ko-KR" altLang="en-US" dirty="0" smtClean="0"/>
              <a:t> 재정의하면 기존의 것이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무시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529064" y="2420888"/>
            <a:ext cx="2376264" cy="100811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CMyData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이등변 삼각형 5"/>
          <p:cNvSpPr/>
          <p:nvPr/>
        </p:nvSpPr>
        <p:spPr>
          <a:xfrm>
            <a:off x="6609184" y="3429000"/>
            <a:ext cx="216024" cy="216024"/>
          </a:xfrm>
          <a:prstGeom prst="triangl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393160" y="4077072"/>
            <a:ext cx="2376264" cy="100811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CMyDataEx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꺾인 연결선 7"/>
          <p:cNvCxnSpPr>
            <a:stCxn id="6" idx="3"/>
            <a:endCxn id="7" idx="0"/>
          </p:cNvCxnSpPr>
          <p:nvPr/>
        </p:nvCxnSpPr>
        <p:spPr>
          <a:xfrm rot="16200000" flipH="1">
            <a:off x="6933220" y="3429000"/>
            <a:ext cx="432048" cy="864096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http://www.fancyicons.com/free-icons/108/office/png/256/client_male_light_25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0592" y="3563724"/>
            <a:ext cx="1296144" cy="1296144"/>
          </a:xfrm>
          <a:prstGeom prst="rect">
            <a:avLst/>
          </a:prstGeom>
          <a:noFill/>
        </p:spPr>
      </p:pic>
      <p:cxnSp>
        <p:nvCxnSpPr>
          <p:cNvPr id="10" name="직선 화살표 연결선 9"/>
          <p:cNvCxnSpPr>
            <a:stCxn id="9" idx="3"/>
            <a:endCxn id="12" idx="1"/>
          </p:cNvCxnSpPr>
          <p:nvPr/>
        </p:nvCxnSpPr>
        <p:spPr>
          <a:xfrm>
            <a:off x="2576736" y="4211796"/>
            <a:ext cx="864096" cy="472698"/>
          </a:xfrm>
          <a:prstGeom prst="straightConnector1">
            <a:avLst/>
          </a:prstGeom>
          <a:ln w="19050" cmpd="sng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36776" y="2780928"/>
            <a:ext cx="219964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CMyData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SetData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440832" y="4499828"/>
            <a:ext cx="242566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CMyDataEx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SetData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cxnSp>
        <p:nvCxnSpPr>
          <p:cNvPr id="13" name="구부러진 연결선 32"/>
          <p:cNvCxnSpPr>
            <a:stCxn id="12" idx="0"/>
            <a:endCxn id="11" idx="1"/>
          </p:cNvCxnSpPr>
          <p:nvPr/>
        </p:nvCxnSpPr>
        <p:spPr>
          <a:xfrm rot="16200000" flipV="1">
            <a:off x="3028103" y="2874267"/>
            <a:ext cx="1534234" cy="1716888"/>
          </a:xfrm>
          <a:prstGeom prst="curvedConnector4">
            <a:avLst>
              <a:gd name="adj1" fmla="val 43982"/>
              <a:gd name="adj2" fmla="val 113315"/>
            </a:avLst>
          </a:prstGeom>
          <a:ln w="19050">
            <a:solidFill>
              <a:srgbClr val="C0000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구부러진 연결선 32"/>
          <p:cNvCxnSpPr>
            <a:stCxn id="11" idx="3"/>
            <a:endCxn id="12" idx="3"/>
          </p:cNvCxnSpPr>
          <p:nvPr/>
        </p:nvCxnSpPr>
        <p:spPr>
          <a:xfrm>
            <a:off x="5136417" y="2965594"/>
            <a:ext cx="730079" cy="1718900"/>
          </a:xfrm>
          <a:prstGeom prst="curvedConnector3">
            <a:avLst>
              <a:gd name="adj1" fmla="val 131312"/>
            </a:avLst>
          </a:prstGeom>
          <a:ln w="19050">
            <a:solidFill>
              <a:srgbClr val="C0000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메서드</a:t>
            </a:r>
            <a:r>
              <a:rPr lang="ko-KR" altLang="en-US" dirty="0" smtClean="0"/>
              <a:t> 재정의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R" altLang="en-US" dirty="0" err="1" smtClean="0"/>
              <a:t>메서드를</a:t>
            </a:r>
            <a:r>
              <a:rPr lang="ko-KR" altLang="en-US" dirty="0" smtClean="0"/>
              <a:t> 재정의하면 기존의 것이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무시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07521" name="Rectangle 1"/>
          <p:cNvSpPr>
            <a:spLocks noChangeArrowheads="1"/>
          </p:cNvSpPr>
          <p:nvPr/>
        </p:nvSpPr>
        <p:spPr bwMode="auto">
          <a:xfrm>
            <a:off x="281048" y="1572756"/>
            <a:ext cx="6760184" cy="4016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// 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사용자 코드</a:t>
            </a:r>
            <a:endParaRPr kumimoji="1" lang="ko-KR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6F008A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_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6F008A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tmain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argc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, 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_TCHAR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*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argv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[])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{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// 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구형에서는 값을 보정하는 기능이 없다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.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CMyData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a;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2400" b="1" u="sng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a.SetData</a:t>
            </a:r>
            <a:r>
              <a:rPr kumimoji="1" lang="en-US" altLang="ko-KR" sz="2400" b="1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(-10);</a:t>
            </a:r>
            <a:endParaRPr kumimoji="1" lang="en-US" altLang="ko-KR" sz="900" b="1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cout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a.GetData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() &lt;&lt;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endl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// 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새로 만든 신형에는 값을 보정하는 기능이 있다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.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CMyDataEx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b;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b.SetData</a:t>
            </a: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(15);</a:t>
            </a:r>
            <a:endParaRPr kumimoji="1" lang="en-US" altLang="ko-KR" sz="9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cout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b.GetData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() &lt;&lt;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endl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return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0;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}</a:t>
            </a:r>
            <a:endParaRPr kumimoji="1" lang="en-US" altLang="ko-K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참조 형식과 실 형식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3"/>
          </p:nvPr>
        </p:nvSpPr>
        <p:spPr>
          <a:xfrm>
            <a:off x="272480" y="1052736"/>
            <a:ext cx="9505056" cy="864096"/>
          </a:xfrm>
        </p:spPr>
        <p:txBody>
          <a:bodyPr/>
          <a:lstStyle/>
          <a:p>
            <a:r>
              <a:rPr lang="ko-KR" altLang="en-US" dirty="0" smtClean="0"/>
              <a:t>파생 형식을 기본 형식으로 참조하는 것은 자연스러운 일이다</a:t>
            </a:r>
            <a:r>
              <a:rPr lang="en-US" altLang="ko-KR" dirty="0" smtClean="0"/>
              <a:t>.</a:t>
            </a:r>
          </a:p>
          <a:p>
            <a:r>
              <a:rPr lang="ko-KR" altLang="en-US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단</a:t>
            </a:r>
            <a:r>
              <a:rPr lang="en-US" altLang="ko-KR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이때 어떤 </a:t>
            </a:r>
            <a:r>
              <a:rPr lang="ko-KR" altLang="en-US" sz="1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메서드가</a:t>
            </a:r>
            <a:r>
              <a:rPr lang="ko-KR" altLang="en-US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호출되는지 정확히 알고 있어야 한다</a:t>
            </a:r>
            <a:r>
              <a:rPr lang="en-US" altLang="ko-KR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8545" name="Rectangle 1"/>
          <p:cNvSpPr>
            <a:spLocks noChangeArrowheads="1"/>
          </p:cNvSpPr>
          <p:nvPr/>
        </p:nvSpPr>
        <p:spPr bwMode="auto">
          <a:xfrm>
            <a:off x="296669" y="2110204"/>
            <a:ext cx="5160387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// 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사용자 코드</a:t>
            </a:r>
            <a:endParaRPr kumimoji="1" lang="ko-KR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6F008A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_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6F008A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tmain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argc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, 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_TCHAR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*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argv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[])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{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CMyDataEx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a;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2400" b="1" i="0" u="sng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CMyData</a:t>
            </a:r>
            <a:r>
              <a:rPr kumimoji="1" lang="en-US" altLang="ko-KR" sz="2400" b="1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&amp;</a:t>
            </a:r>
            <a:r>
              <a:rPr kumimoji="1" lang="en-US" altLang="ko-KR" sz="2400" b="1" i="0" u="sng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rData</a:t>
            </a:r>
            <a:r>
              <a:rPr kumimoji="1" lang="en-US" altLang="ko-KR" sz="2400" b="1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= a;</a:t>
            </a:r>
            <a:endParaRPr kumimoji="1" lang="en-US" altLang="ko-KR" b="1" i="0" u="sng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onsolas" pitchFamily="49" charset="0"/>
              <a:ea typeface="맑은 고딕" pitchFamily="50" charset="-127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rData.SetData</a:t>
            </a: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(15);</a:t>
            </a:r>
            <a:endParaRPr kumimoji="1" lang="en-US" altLang="ko-KR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맑은 고딕" pitchFamily="50" charset="-127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cout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rData.GetData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() &lt;&lt;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endl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return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0;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}</a:t>
            </a:r>
            <a:endParaRPr kumimoji="1" lang="en-US" altLang="ko-K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상속에서의 </a:t>
            </a:r>
            <a:r>
              <a:rPr lang="ko-KR" altLang="en-US" dirty="0" err="1" smtClean="0"/>
              <a:t>생성자와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소멸자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R" altLang="en-US" dirty="0" smtClean="0"/>
              <a:t>상속을 통해 클래스</a:t>
            </a:r>
            <a:r>
              <a:rPr lang="en-US" altLang="ko-KR" dirty="0" smtClean="0"/>
              <a:t>(</a:t>
            </a:r>
            <a:r>
              <a:rPr lang="ko-KR" altLang="en-US" dirty="0" smtClean="0"/>
              <a:t>코드</a:t>
            </a:r>
            <a:r>
              <a:rPr lang="en-US" altLang="ko-KR" dirty="0" smtClean="0"/>
              <a:t>)</a:t>
            </a:r>
            <a:r>
              <a:rPr lang="ko-KR" altLang="en-US" dirty="0" smtClean="0"/>
              <a:t> 덩치는 점점 커진다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557933" y="2204864"/>
            <a:ext cx="1728192" cy="72008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tx1"/>
                </a:solidFill>
              </a:rPr>
              <a:t>A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5" name="이등변 삼각형 4"/>
          <p:cNvSpPr/>
          <p:nvPr/>
        </p:nvSpPr>
        <p:spPr>
          <a:xfrm>
            <a:off x="2350021" y="2924944"/>
            <a:ext cx="216024" cy="216024"/>
          </a:xfrm>
          <a:prstGeom prst="triangl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566045" y="3429000"/>
            <a:ext cx="1800200" cy="64807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tx1"/>
                </a:solidFill>
              </a:rPr>
              <a:t>B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cxnSp>
        <p:nvCxnSpPr>
          <p:cNvPr id="7" name="꺾인 연결선 6"/>
          <p:cNvCxnSpPr>
            <a:stCxn id="5" idx="3"/>
            <a:endCxn id="6" idx="0"/>
          </p:cNvCxnSpPr>
          <p:nvPr/>
        </p:nvCxnSpPr>
        <p:spPr>
          <a:xfrm rot="16200000" flipH="1">
            <a:off x="2818073" y="2780928"/>
            <a:ext cx="288032" cy="1008112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3430141" y="4797152"/>
            <a:ext cx="1872208" cy="64807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tx1"/>
                </a:solidFill>
              </a:rPr>
              <a:t>C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3322129" y="4077072"/>
            <a:ext cx="216024" cy="216024"/>
          </a:xfrm>
          <a:prstGeom prst="triangl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꺾인 연결선 9"/>
          <p:cNvCxnSpPr>
            <a:stCxn id="9" idx="3"/>
            <a:endCxn id="8" idx="0"/>
          </p:cNvCxnSpPr>
          <p:nvPr/>
        </p:nvCxnSpPr>
        <p:spPr>
          <a:xfrm rot="16200000" flipH="1">
            <a:off x="3646165" y="4077072"/>
            <a:ext cx="504056" cy="93610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6094437" y="2204864"/>
            <a:ext cx="648072" cy="64807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A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58533" y="2348880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 </a:t>
            </a:r>
            <a:r>
              <a:rPr lang="en-US" altLang="ko-KR" dirty="0" err="1" smtClean="0"/>
              <a:t>a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108599" y="3068960"/>
            <a:ext cx="648072" cy="64807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A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32735" y="3356992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 </a:t>
            </a:r>
            <a:r>
              <a:rPr lang="en-US" altLang="ko-KR" dirty="0" err="1" smtClean="0"/>
              <a:t>b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108599" y="2996952"/>
            <a:ext cx="1080120" cy="100811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endParaRPr lang="en-US" altLang="ko-KR" sz="2000" dirty="0" smtClean="0">
              <a:solidFill>
                <a:schemeClr val="tx1"/>
              </a:solidFill>
            </a:endParaRPr>
          </a:p>
          <a:p>
            <a:pPr algn="r"/>
            <a:r>
              <a:rPr lang="en-US" altLang="ko-KR" sz="2000" dirty="0" smtClean="0">
                <a:solidFill>
                  <a:schemeClr val="tx1"/>
                </a:solidFill>
              </a:rPr>
              <a:t>B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108599" y="4149080"/>
            <a:ext cx="648072" cy="64807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A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36791" y="4797152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 </a:t>
            </a:r>
            <a:r>
              <a:rPr lang="en-US" altLang="ko-KR" dirty="0" err="1" smtClean="0"/>
              <a:t>c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108599" y="4149080"/>
            <a:ext cx="1080120" cy="100811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endParaRPr lang="en-US" altLang="ko-KR" sz="2000" dirty="0" smtClean="0">
              <a:solidFill>
                <a:schemeClr val="tx1"/>
              </a:solidFill>
            </a:endParaRPr>
          </a:p>
          <a:p>
            <a:pPr algn="r"/>
            <a:r>
              <a:rPr lang="en-US" altLang="ko-KR" sz="2000" dirty="0" smtClean="0">
                <a:solidFill>
                  <a:schemeClr val="tx1"/>
                </a:solidFill>
              </a:rPr>
              <a:t>B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108599" y="4149080"/>
            <a:ext cx="1512168" cy="144016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endParaRPr lang="en-US" altLang="ko-KR" sz="2000" dirty="0" smtClean="0">
              <a:solidFill>
                <a:schemeClr val="tx1"/>
              </a:solidFill>
            </a:endParaRPr>
          </a:p>
          <a:p>
            <a:pPr algn="r"/>
            <a:endParaRPr lang="en-US" altLang="ko-KR" sz="2000" dirty="0" smtClean="0">
              <a:solidFill>
                <a:schemeClr val="tx1"/>
              </a:solidFill>
            </a:endParaRPr>
          </a:p>
          <a:p>
            <a:pPr algn="r"/>
            <a:r>
              <a:rPr lang="en-US" altLang="ko-KR" sz="2000" dirty="0" smtClean="0">
                <a:solidFill>
                  <a:schemeClr val="tx1"/>
                </a:solidFill>
              </a:rPr>
              <a:t>C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상속에서의 </a:t>
            </a:r>
            <a:r>
              <a:rPr lang="ko-KR" altLang="en-US" dirty="0" err="1" smtClean="0"/>
              <a:t>생성자와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소멸자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3"/>
          </p:nvPr>
        </p:nvSpPr>
        <p:spPr>
          <a:xfrm>
            <a:off x="272480" y="1052736"/>
            <a:ext cx="9505056" cy="864096"/>
          </a:xfrm>
        </p:spPr>
        <p:txBody>
          <a:bodyPr/>
          <a:lstStyle/>
          <a:p>
            <a:r>
              <a:rPr lang="ko-KR" altLang="en-US" dirty="0" smtClean="0"/>
              <a:t>파생 클래스 생성자가 </a:t>
            </a:r>
            <a:r>
              <a:rPr lang="ko-KR" altLang="en-US" b="1" u="sng" dirty="0" smtClean="0">
                <a:solidFill>
                  <a:srgbClr val="C00000"/>
                </a:solidFill>
              </a:rPr>
              <a:t>가장 먼저 호출되지만 가장 나중에 실행</a:t>
            </a:r>
            <a:r>
              <a:rPr lang="ko-KR" altLang="en-US" dirty="0" smtClean="0"/>
              <a:t>된다</a:t>
            </a:r>
            <a:r>
              <a:rPr lang="en-US" altLang="ko-KR" dirty="0" smtClean="0"/>
              <a:t>.</a:t>
            </a:r>
          </a:p>
          <a:p>
            <a:r>
              <a:rPr lang="ko-KR" altLang="en-US" sz="18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재귀 호출은 아니지만 구조적으로 매우 흡사하다</a:t>
            </a:r>
            <a:r>
              <a:rPr lang="en-US" altLang="ko-KR" sz="18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sz="18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288704" y="2132856"/>
            <a:ext cx="2376264" cy="72008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CMyDataA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이등변 삼각형 20"/>
          <p:cNvSpPr/>
          <p:nvPr/>
        </p:nvSpPr>
        <p:spPr>
          <a:xfrm>
            <a:off x="3368824" y="2852936"/>
            <a:ext cx="216024" cy="216024"/>
          </a:xfrm>
          <a:prstGeom prst="triangl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664968" y="3501008"/>
            <a:ext cx="2376264" cy="72008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CMyDataB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3" name="꺾인 연결선 22"/>
          <p:cNvCxnSpPr>
            <a:stCxn id="21" idx="3"/>
            <a:endCxn id="22" idx="0"/>
          </p:cNvCxnSpPr>
          <p:nvPr/>
        </p:nvCxnSpPr>
        <p:spPr>
          <a:xfrm rot="16200000" flipH="1">
            <a:off x="4448944" y="2096852"/>
            <a:ext cx="432048" cy="23762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32304" y="5013176"/>
            <a:ext cx="2664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CMyDataC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data;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이등변 삼각형 24"/>
          <p:cNvSpPr/>
          <p:nvPr/>
        </p:nvSpPr>
        <p:spPr>
          <a:xfrm>
            <a:off x="5781092" y="4221088"/>
            <a:ext cx="216024" cy="216024"/>
          </a:xfrm>
          <a:prstGeom prst="triangl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7077236" y="4869160"/>
            <a:ext cx="2376264" cy="72008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CMyDataC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7" name="꺾인 연결선 26"/>
          <p:cNvCxnSpPr>
            <a:stCxn id="25" idx="3"/>
            <a:endCxn id="26" idx="0"/>
          </p:cNvCxnSpPr>
          <p:nvPr/>
        </p:nvCxnSpPr>
        <p:spPr>
          <a:xfrm rot="16200000" flipH="1">
            <a:off x="6861212" y="3465004"/>
            <a:ext cx="432048" cy="23762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24" idx="3"/>
            <a:endCxn id="26" idx="1"/>
          </p:cNvCxnSpPr>
          <p:nvPr/>
        </p:nvCxnSpPr>
        <p:spPr>
          <a:xfrm flipV="1">
            <a:off x="3296816" y="5229200"/>
            <a:ext cx="3780420" cy="14809"/>
          </a:xfrm>
          <a:prstGeom prst="straightConnector1">
            <a:avLst/>
          </a:prstGeom>
          <a:ln w="19050" cmpd="sng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 28"/>
          <p:cNvCxnSpPr>
            <a:stCxn id="26" idx="1"/>
            <a:endCxn id="22" idx="1"/>
          </p:cNvCxnSpPr>
          <p:nvPr/>
        </p:nvCxnSpPr>
        <p:spPr>
          <a:xfrm rot="10800000">
            <a:off x="4664968" y="3861048"/>
            <a:ext cx="2412268" cy="1368152"/>
          </a:xfrm>
          <a:prstGeom prst="curvedConnector3">
            <a:avLst>
              <a:gd name="adj1" fmla="val 118349"/>
            </a:avLst>
          </a:prstGeom>
          <a:ln w="19050">
            <a:solidFill>
              <a:srgbClr val="C0000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 29"/>
          <p:cNvCxnSpPr>
            <a:stCxn id="22" idx="1"/>
            <a:endCxn id="20" idx="1"/>
          </p:cNvCxnSpPr>
          <p:nvPr/>
        </p:nvCxnSpPr>
        <p:spPr>
          <a:xfrm rot="10800000">
            <a:off x="2288704" y="2492896"/>
            <a:ext cx="2376264" cy="1368152"/>
          </a:xfrm>
          <a:prstGeom prst="curvedConnector3">
            <a:avLst>
              <a:gd name="adj1" fmla="val 128042"/>
            </a:avLst>
          </a:prstGeom>
          <a:ln w="19050">
            <a:solidFill>
              <a:srgbClr val="C0000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 44"/>
          <p:cNvCxnSpPr>
            <a:stCxn id="20" idx="3"/>
            <a:endCxn id="22" idx="0"/>
          </p:cNvCxnSpPr>
          <p:nvPr/>
        </p:nvCxnSpPr>
        <p:spPr>
          <a:xfrm>
            <a:off x="4664968" y="2492896"/>
            <a:ext cx="1188132" cy="1008112"/>
          </a:xfrm>
          <a:prstGeom prst="curvedConnector2">
            <a:avLst/>
          </a:prstGeom>
          <a:ln w="19050">
            <a:solidFill>
              <a:srgbClr val="C0000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구부러진 연결선 44"/>
          <p:cNvCxnSpPr>
            <a:stCxn id="22" idx="3"/>
            <a:endCxn id="26" idx="0"/>
          </p:cNvCxnSpPr>
          <p:nvPr/>
        </p:nvCxnSpPr>
        <p:spPr>
          <a:xfrm>
            <a:off x="7041232" y="3861048"/>
            <a:ext cx="1224136" cy="1008112"/>
          </a:xfrm>
          <a:prstGeom prst="curvedConnector2">
            <a:avLst/>
          </a:prstGeom>
          <a:ln w="19050">
            <a:solidFill>
              <a:srgbClr val="C0000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구부러진 연결선 44"/>
          <p:cNvCxnSpPr>
            <a:stCxn id="26" idx="2"/>
            <a:endCxn id="24" idx="2"/>
          </p:cNvCxnSpPr>
          <p:nvPr/>
        </p:nvCxnSpPr>
        <p:spPr>
          <a:xfrm rot="5400000" flipH="1">
            <a:off x="5057764" y="2381637"/>
            <a:ext cx="114399" cy="6300808"/>
          </a:xfrm>
          <a:prstGeom prst="curvedConnector3">
            <a:avLst>
              <a:gd name="adj1" fmla="val -480435"/>
            </a:avLst>
          </a:prstGeom>
          <a:ln w="19050">
            <a:solidFill>
              <a:srgbClr val="C0000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/>
          <p:cNvSpPr/>
          <p:nvPr/>
        </p:nvSpPr>
        <p:spPr>
          <a:xfrm>
            <a:off x="4808984" y="5301208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35" name="타원 34"/>
          <p:cNvSpPr/>
          <p:nvPr/>
        </p:nvSpPr>
        <p:spPr>
          <a:xfrm>
            <a:off x="3800872" y="4293096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36" name="타원 35"/>
          <p:cNvSpPr/>
          <p:nvPr/>
        </p:nvSpPr>
        <p:spPr>
          <a:xfrm>
            <a:off x="1424608" y="2492896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3</a:t>
            </a:r>
            <a:endParaRPr lang="ko-KR" altLang="en-US" b="1" dirty="0"/>
          </a:p>
        </p:txBody>
      </p:sp>
      <p:sp>
        <p:nvSpPr>
          <p:cNvPr id="37" name="타원 36"/>
          <p:cNvSpPr/>
          <p:nvPr/>
        </p:nvSpPr>
        <p:spPr>
          <a:xfrm>
            <a:off x="5601072" y="2564904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4</a:t>
            </a:r>
            <a:endParaRPr lang="ko-KR" altLang="en-US" b="1" dirty="0"/>
          </a:p>
        </p:txBody>
      </p:sp>
      <p:sp>
        <p:nvSpPr>
          <p:cNvPr id="38" name="타원 37"/>
          <p:cNvSpPr/>
          <p:nvPr/>
        </p:nvSpPr>
        <p:spPr>
          <a:xfrm>
            <a:off x="7977336" y="3933056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5</a:t>
            </a:r>
            <a:endParaRPr lang="ko-KR" altLang="en-US" b="1" dirty="0"/>
          </a:p>
        </p:txBody>
      </p:sp>
      <p:sp>
        <p:nvSpPr>
          <p:cNvPr id="39" name="타원 38"/>
          <p:cNvSpPr/>
          <p:nvPr/>
        </p:nvSpPr>
        <p:spPr>
          <a:xfrm>
            <a:off x="7329264" y="5949280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6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상속에서의 </a:t>
            </a:r>
            <a:r>
              <a:rPr lang="ko-KR" altLang="en-US" dirty="0" err="1" smtClean="0"/>
              <a:t>생성자와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소멸자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3"/>
          </p:nvPr>
        </p:nvSpPr>
        <p:spPr>
          <a:xfrm>
            <a:off x="272480" y="1052736"/>
            <a:ext cx="9505056" cy="1080120"/>
          </a:xfrm>
        </p:spPr>
        <p:txBody>
          <a:bodyPr/>
          <a:lstStyle/>
          <a:p>
            <a:r>
              <a:rPr lang="ko-KR" altLang="en-US" dirty="0" err="1" smtClean="0"/>
              <a:t>생성자에서는</a:t>
            </a:r>
            <a:r>
              <a:rPr lang="ko-KR" altLang="en-US" dirty="0" smtClean="0"/>
              <a:t> </a:t>
            </a:r>
            <a:r>
              <a:rPr lang="ko-KR" altLang="en-US" u="sng" dirty="0" smtClean="0"/>
              <a:t>객체 자신을 초기화</a:t>
            </a:r>
            <a:r>
              <a:rPr lang="ko-KR" altLang="en-US" dirty="0" smtClean="0"/>
              <a:t>하는 코드만 기술하라</a:t>
            </a:r>
            <a:r>
              <a:rPr lang="en-US" altLang="ko-KR" dirty="0" smtClean="0"/>
              <a:t>.</a:t>
            </a:r>
          </a:p>
          <a:p>
            <a:r>
              <a:rPr lang="ko-KR" altLang="en-US" sz="1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절대로 파생 클래스에서 부모 클래스 멤버를 초기화 하면 안 된다</a:t>
            </a:r>
            <a:r>
              <a:rPr lang="en-US" altLang="ko-KR" sz="1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ko-KR" altLang="en-US" sz="1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같은 맥락에서 파생 클래스 </a:t>
            </a:r>
            <a:r>
              <a:rPr lang="ko-KR" altLang="en-US" sz="18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소멸자에서</a:t>
            </a:r>
            <a:r>
              <a:rPr lang="ko-KR" altLang="en-US" sz="1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부모 클래스 메모리를 직접 관리하면 안 된다</a:t>
            </a:r>
            <a:r>
              <a:rPr lang="en-US" altLang="ko-KR" sz="1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sz="1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37844" y="2102079"/>
            <a:ext cx="7667484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class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CMyDataA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...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protected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: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char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*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m_pszData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};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class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CMyDataB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: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public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CMyDataA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...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};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class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CMyDataC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: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public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CMyDataB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public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: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...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~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CMyDataC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() 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	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//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파생 클래스에서 부모 클래스 멤버 메모리를 해제했다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.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	</a:t>
            </a:r>
            <a:r>
              <a:rPr kumimoji="1" lang="en-US" altLang="ko-KR" sz="2000" b="1" u="sng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delete </a:t>
            </a:r>
            <a:r>
              <a:rPr kumimoji="1" lang="en-US" altLang="ko-KR" sz="2000" b="1" u="sng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m_pszData</a:t>
            </a:r>
            <a:r>
              <a:rPr kumimoji="1" lang="en-US" altLang="ko-KR" sz="2000" b="1" u="sng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  <a:endParaRPr kumimoji="1" lang="en-US" altLang="ko-KR" sz="800" b="1" u="sng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}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};</a:t>
            </a:r>
            <a:endParaRPr kumimoji="1" lang="en-US" altLang="ko-K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생성자</a:t>
            </a:r>
            <a:r>
              <a:rPr lang="ko-KR" altLang="en-US" dirty="0" smtClean="0"/>
              <a:t> 선택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R" altLang="en-US" dirty="0" smtClean="0"/>
              <a:t>파생 클래스 </a:t>
            </a:r>
            <a:r>
              <a:rPr lang="ko-KR" altLang="en-US" dirty="0" err="1" smtClean="0"/>
              <a:t>생성자에서</a:t>
            </a:r>
            <a:r>
              <a:rPr lang="ko-KR" altLang="en-US" dirty="0" smtClean="0"/>
              <a:t> 호출하려는 부모 클래스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선택할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15713" name="Rectangle 1"/>
          <p:cNvSpPr>
            <a:spLocks noChangeArrowheads="1"/>
          </p:cNvSpPr>
          <p:nvPr/>
        </p:nvSpPr>
        <p:spPr bwMode="auto">
          <a:xfrm>
            <a:off x="312550" y="1519039"/>
            <a:ext cx="7952818" cy="5139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class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CMyData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public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: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CMyData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() {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cout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"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CMyData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()"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endl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 }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CMyData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nParam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) {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cout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"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CMyData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(int)"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endl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 }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CMyData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double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dParam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) {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cout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"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CMyData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(double)"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endl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 }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};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class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CMyDataEx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: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public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CMyData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public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: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CMyDataEx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() {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cout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"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CMyDataEx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()"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endl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 }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CMyDataEx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2000" b="1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nParam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) : </a:t>
            </a:r>
            <a:r>
              <a:rPr kumimoji="1" lang="en-US" altLang="ko-KR" sz="2000" b="1" i="0" u="sng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CMyData</a:t>
            </a:r>
            <a:r>
              <a:rPr kumimoji="1" lang="en-US" altLang="ko-KR" sz="2000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kumimoji="1" lang="en-US" altLang="ko-KR" sz="2000" b="1" i="0" u="sng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nParam</a:t>
            </a:r>
            <a:r>
              <a:rPr kumimoji="1" lang="en-US" altLang="ko-KR" sz="2000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)</a:t>
            </a:r>
            <a:endParaRPr kumimoji="1" lang="en-US" altLang="ko-KR" sz="8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	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cout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"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CMyDataEx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(int)"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endl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}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CMyDataEx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double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2000" b="1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dParam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) : </a:t>
            </a:r>
            <a:r>
              <a:rPr kumimoji="1" lang="en-US" altLang="ko-KR" sz="2000" b="1" i="0" u="sng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CMyData</a:t>
            </a:r>
            <a:r>
              <a:rPr kumimoji="1" lang="en-US" altLang="ko-KR" sz="2000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()</a:t>
            </a:r>
            <a:endParaRPr kumimoji="1" lang="en-US" altLang="ko-KR" sz="8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	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cout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"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CMyDataEx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(double)"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endl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}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};</a:t>
            </a:r>
            <a:endParaRPr kumimoji="1" lang="en-US" altLang="ko-K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 기본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Chapter 6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 smtClean="0"/>
              <a:t>장의 핵심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 smtClean="0"/>
              <a:t>상속</a:t>
            </a:r>
            <a:endParaRPr lang="en-US" altLang="ko-KR" sz="2400" b="1" dirty="0" smtClean="0"/>
          </a:p>
          <a:p>
            <a:pPr lvl="1">
              <a:buNone/>
            </a:pPr>
            <a:r>
              <a:rPr lang="en-US" altLang="ko-KR" sz="2000" dirty="0" smtClean="0"/>
              <a:t>: </a:t>
            </a:r>
            <a:r>
              <a:rPr lang="ko-KR" altLang="en-US" sz="2000" dirty="0" smtClean="0"/>
              <a:t>객체단위로 코드를 </a:t>
            </a:r>
            <a:r>
              <a:rPr lang="ko-KR" altLang="en-US" sz="2000" dirty="0" err="1" smtClean="0"/>
              <a:t>재상용하거나</a:t>
            </a:r>
            <a:r>
              <a:rPr lang="ko-KR" altLang="en-US" sz="2000" dirty="0" smtClean="0"/>
              <a:t> 확장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개선하는 방법이다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400" b="1" dirty="0" smtClean="0"/>
              <a:t>재정의</a:t>
            </a:r>
            <a:endParaRPr lang="en-US" altLang="ko-KR" sz="2400" b="1" dirty="0" smtClean="0"/>
          </a:p>
          <a:p>
            <a:pPr lvl="1">
              <a:buNone/>
            </a:pPr>
            <a:r>
              <a:rPr lang="en-US" altLang="ko-KR" sz="2000" dirty="0" smtClean="0"/>
              <a:t>: </a:t>
            </a:r>
            <a:r>
              <a:rPr lang="ko-KR" altLang="en-US" sz="2000" dirty="0" smtClean="0"/>
              <a:t>함수의 기존 정의를 새롭게 바꾸는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혹은 대체하는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방법이다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400" b="1" dirty="0" err="1" smtClean="0"/>
              <a:t>메서드</a:t>
            </a:r>
            <a:r>
              <a:rPr lang="ko-KR" altLang="en-US" sz="2400" b="1" dirty="0" smtClean="0"/>
              <a:t> 재정의</a:t>
            </a:r>
            <a:endParaRPr lang="en-US" altLang="ko-KR" sz="2400" b="1" dirty="0" smtClean="0"/>
          </a:p>
          <a:p>
            <a:pPr lvl="1">
              <a:buNone/>
            </a:pPr>
            <a:r>
              <a:rPr lang="en-US" altLang="ko-KR" sz="2000" dirty="0" smtClean="0"/>
              <a:t>: Overriding</a:t>
            </a:r>
            <a:r>
              <a:rPr lang="ko-KR" altLang="en-US" sz="2000" dirty="0" smtClean="0"/>
              <a:t>은 보통 메서드 재정의이다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R" altLang="en-US" dirty="0" smtClean="0"/>
              <a:t>상속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재정의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재정의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상속을 통해 코드를 </a:t>
            </a:r>
            <a:r>
              <a:rPr lang="ko-KR" altLang="en-US" sz="2400" dirty="0" smtClean="0">
                <a:solidFill>
                  <a:srgbClr val="FF0000"/>
                </a:solidFill>
              </a:rPr>
              <a:t>재사용</a:t>
            </a:r>
            <a:r>
              <a:rPr lang="ko-KR" altLang="en-US" sz="2400" dirty="0" smtClean="0"/>
              <a:t>하거나 </a:t>
            </a:r>
            <a:r>
              <a:rPr lang="ko-KR" altLang="en-US" sz="2400" dirty="0" smtClean="0">
                <a:solidFill>
                  <a:srgbClr val="FF0000"/>
                </a:solidFill>
              </a:rPr>
              <a:t>확장</a:t>
            </a:r>
            <a:r>
              <a:rPr lang="en-US" altLang="ko-KR" sz="2400" dirty="0" smtClean="0">
                <a:solidFill>
                  <a:srgbClr val="FF0000"/>
                </a:solidFill>
              </a:rPr>
              <a:t>/</a:t>
            </a:r>
            <a:r>
              <a:rPr lang="ko-KR" altLang="en-US" sz="2400" dirty="0" smtClean="0">
                <a:solidFill>
                  <a:srgbClr val="FF0000"/>
                </a:solidFill>
              </a:rPr>
              <a:t>개선</a:t>
            </a:r>
            <a:r>
              <a:rPr lang="ko-KR" altLang="en-US" sz="2400" dirty="0" smtClean="0"/>
              <a:t>할 수 있다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상속을 배우는 순간부터 클래스는 최소 </a:t>
            </a:r>
            <a:r>
              <a:rPr lang="en-US" altLang="ko-KR" sz="2400" dirty="0" smtClean="0"/>
              <a:t>2</a:t>
            </a:r>
            <a:r>
              <a:rPr lang="ko-KR" altLang="en-US" sz="2400" dirty="0" smtClean="0"/>
              <a:t>개 이상이 되고 이들 간의 </a:t>
            </a:r>
            <a:r>
              <a:rPr lang="ko-KR" altLang="en-US" sz="2400" u="sng" dirty="0" smtClean="0">
                <a:solidFill>
                  <a:srgbClr val="FF0000"/>
                </a:solidFill>
              </a:rPr>
              <a:t>관계</a:t>
            </a:r>
            <a:r>
              <a:rPr lang="ko-KR" altLang="en-US" sz="2400" dirty="0" smtClean="0"/>
              <a:t>를 이해하는 것이 매우 중요하다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상속은 </a:t>
            </a:r>
            <a:r>
              <a:rPr lang="en-US" altLang="ko-KR" sz="2400" dirty="0" smtClean="0"/>
              <a:t>is-a, has-a </a:t>
            </a:r>
            <a:r>
              <a:rPr lang="ko-KR" altLang="en-US" sz="2400" dirty="0" smtClean="0"/>
              <a:t>관계이다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u="sng" dirty="0" smtClean="0"/>
              <a:t>파생 클래스의 인스턴스가 생성될 때 기본 클래스 </a:t>
            </a:r>
            <a:r>
              <a:rPr lang="ko-KR" altLang="en-US" sz="2400" u="sng" dirty="0" err="1" smtClean="0"/>
              <a:t>생성자도</a:t>
            </a:r>
            <a:r>
              <a:rPr lang="ko-KR" altLang="en-US" sz="2400" u="sng" dirty="0" smtClean="0"/>
              <a:t> 호출된다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파생 클래스는 기본 클래스의 멤버에 접근할 수 있다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단</a:t>
            </a:r>
            <a:r>
              <a:rPr lang="en-US" altLang="ko-KR" sz="2400" dirty="0" smtClean="0"/>
              <a:t>, </a:t>
            </a:r>
            <a:r>
              <a:rPr lang="en-US" altLang="ko-KR" sz="2400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private</a:t>
            </a:r>
            <a:r>
              <a:rPr lang="en-US" altLang="ko-KR" sz="2400" u="sng" dirty="0" smtClean="0"/>
              <a:t> </a:t>
            </a:r>
            <a:r>
              <a:rPr lang="ko-KR" altLang="en-US" sz="2400" u="sng" dirty="0" smtClean="0"/>
              <a:t>접근제어 </a:t>
            </a:r>
            <a:r>
              <a:rPr lang="ko-KR" altLang="en-US" sz="2400" u="sng" dirty="0" err="1" smtClean="0"/>
              <a:t>지시자로</a:t>
            </a:r>
            <a:r>
              <a:rPr lang="ko-KR" altLang="en-US" sz="2400" u="sng" dirty="0" smtClean="0"/>
              <a:t> 선언된 멤버는 접근할 수 없다</a:t>
            </a:r>
            <a:r>
              <a:rPr lang="en-US" altLang="ko-KR" sz="2400" u="sng" dirty="0" smtClean="0"/>
              <a:t>.</a:t>
            </a:r>
          </a:p>
          <a:p>
            <a:r>
              <a:rPr lang="ko-KR" altLang="en-US" sz="2400" dirty="0" smtClean="0"/>
              <a:t>파생 클래스 인스턴스를 통해 기본 클래스 </a:t>
            </a:r>
            <a:r>
              <a:rPr lang="ko-KR" altLang="en-US" sz="2400" dirty="0" err="1" smtClean="0"/>
              <a:t>메서드도</a:t>
            </a:r>
            <a:r>
              <a:rPr lang="ko-KR" altLang="en-US" sz="2400" dirty="0" smtClean="0"/>
              <a:t> 호출할 수 있다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R" altLang="en-US" dirty="0" smtClean="0"/>
              <a:t>상속은 객체 단위 코드를 재사용하는 방법이다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문법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파생 클래스이름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접근제어 지시자 부모 클래스 이름</a:t>
            </a:r>
            <a:endParaRPr lang="ko-KR" altLang="en-US" dirty="0"/>
          </a:p>
        </p:txBody>
      </p:sp>
      <p:sp>
        <p:nvSpPr>
          <p:cNvPr id="99329" name="Rectangle 1"/>
          <p:cNvSpPr>
            <a:spLocks noChangeArrowheads="1"/>
          </p:cNvSpPr>
          <p:nvPr/>
        </p:nvSpPr>
        <p:spPr bwMode="auto">
          <a:xfrm>
            <a:off x="283895" y="1729408"/>
            <a:ext cx="4972836" cy="2539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008000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// </a:t>
            </a:r>
            <a:r>
              <a:rPr kumimoji="1" lang="ko-KR" altLang="en-US" dirty="0" smtClean="0">
                <a:solidFill>
                  <a:srgbClr val="008000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기본 클래스 혹은 부모 클래스</a:t>
            </a:r>
            <a:endParaRPr kumimoji="1" lang="en-US" altLang="ko-KR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nsolas" pitchFamily="49" charset="0"/>
              <a:ea typeface="맑은 고딕" pitchFamily="50" charset="-127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class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CMyData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{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// 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파생 클래스 혹은 자식 클래스</a:t>
            </a:r>
            <a:endParaRPr kumimoji="1" lang="ko-KR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class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CMyDataEx</a:t>
            </a:r>
            <a:r>
              <a:rPr kumimoji="1" lang="en-US" altLang="ko-KR" sz="2400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: </a:t>
            </a:r>
            <a:r>
              <a:rPr kumimoji="1" lang="en-US" altLang="ko-KR" sz="2400" b="1" i="0" u="sng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public</a:t>
            </a:r>
            <a:r>
              <a:rPr kumimoji="1" lang="en-US" altLang="ko-KR" sz="2400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2400" b="1" i="0" u="sng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CMyData</a:t>
            </a:r>
            <a:endParaRPr kumimoji="1" lang="en-US" altLang="ko-KR" sz="9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{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};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en-US" altLang="ko-K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문법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R" altLang="en-US" dirty="0" smtClean="0"/>
              <a:t>상속 관계에서 </a:t>
            </a:r>
            <a:r>
              <a:rPr lang="ko-KR" altLang="en-US" u="sng" dirty="0" err="1" smtClean="0">
                <a:solidFill>
                  <a:srgbClr val="FF0000"/>
                </a:solidFill>
              </a:rPr>
              <a:t>생성자</a:t>
            </a:r>
            <a:r>
              <a:rPr lang="ko-KR" altLang="en-US" u="sng" dirty="0" smtClean="0">
                <a:solidFill>
                  <a:srgbClr val="FF0000"/>
                </a:solidFill>
              </a:rPr>
              <a:t> 호출 순서와 실행 순서는 다르다</a:t>
            </a:r>
            <a:r>
              <a:rPr lang="en-US" altLang="ko-KR" u="sng" dirty="0" smtClean="0">
                <a:solidFill>
                  <a:srgbClr val="FF0000"/>
                </a:solidFill>
              </a:rPr>
              <a:t>.</a:t>
            </a:r>
            <a:endParaRPr lang="ko-KR" altLang="en-US" u="sng" dirty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864768" y="2060848"/>
            <a:ext cx="2376264" cy="100811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CMyData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이등변 삼각형 7"/>
          <p:cNvSpPr/>
          <p:nvPr/>
        </p:nvSpPr>
        <p:spPr>
          <a:xfrm>
            <a:off x="3944888" y="3068960"/>
            <a:ext cx="216024" cy="216024"/>
          </a:xfrm>
          <a:prstGeom prst="triangl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385048" y="3789040"/>
            <a:ext cx="2376264" cy="100811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CMyDataEx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꺾인 연결선 9"/>
          <p:cNvCxnSpPr>
            <a:stCxn id="8" idx="3"/>
            <a:endCxn id="9" idx="0"/>
          </p:cNvCxnSpPr>
          <p:nvPr/>
        </p:nvCxnSpPr>
        <p:spPr>
          <a:xfrm rot="16200000" flipH="1">
            <a:off x="5061012" y="2276872"/>
            <a:ext cx="504056" cy="252028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64568" y="4119463"/>
            <a:ext cx="2797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CMyDataEx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data;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" name="직선 화살표 연결선 11"/>
          <p:cNvCxnSpPr>
            <a:stCxn id="11" idx="3"/>
            <a:endCxn id="9" idx="1"/>
          </p:cNvCxnSpPr>
          <p:nvPr/>
        </p:nvCxnSpPr>
        <p:spPr>
          <a:xfrm flipV="1">
            <a:off x="3862129" y="4293096"/>
            <a:ext cx="1522919" cy="57200"/>
          </a:xfrm>
          <a:prstGeom prst="straightConnector1">
            <a:avLst/>
          </a:prstGeom>
          <a:ln w="19050" cmpd="sng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4376936" y="4365104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cxnSp>
        <p:nvCxnSpPr>
          <p:cNvPr id="14" name="구부러진 연결선 13"/>
          <p:cNvCxnSpPr>
            <a:stCxn id="9" idx="1"/>
            <a:endCxn id="7" idx="1"/>
          </p:cNvCxnSpPr>
          <p:nvPr/>
        </p:nvCxnSpPr>
        <p:spPr>
          <a:xfrm rot="10800000">
            <a:off x="2864768" y="2564904"/>
            <a:ext cx="2520280" cy="1728192"/>
          </a:xfrm>
          <a:prstGeom prst="curvedConnector3">
            <a:avLst>
              <a:gd name="adj1" fmla="val 109070"/>
            </a:avLst>
          </a:prstGeom>
          <a:ln w="19050">
            <a:solidFill>
              <a:srgbClr val="C0000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구부러진 연결선 14"/>
          <p:cNvCxnSpPr>
            <a:stCxn id="7" idx="3"/>
            <a:endCxn id="9" idx="3"/>
          </p:cNvCxnSpPr>
          <p:nvPr/>
        </p:nvCxnSpPr>
        <p:spPr>
          <a:xfrm>
            <a:off x="5241032" y="2564904"/>
            <a:ext cx="2520280" cy="1728192"/>
          </a:xfrm>
          <a:prstGeom prst="curvedConnector3">
            <a:avLst>
              <a:gd name="adj1" fmla="val 109070"/>
            </a:avLst>
          </a:prstGeom>
          <a:ln w="19050">
            <a:solidFill>
              <a:srgbClr val="C0000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 15"/>
          <p:cNvCxnSpPr>
            <a:stCxn id="9" idx="2"/>
            <a:endCxn id="11" idx="2"/>
          </p:cNvCxnSpPr>
          <p:nvPr/>
        </p:nvCxnSpPr>
        <p:spPr>
          <a:xfrm rot="5400000" flipH="1">
            <a:off x="4410253" y="2634225"/>
            <a:ext cx="216024" cy="4109831"/>
          </a:xfrm>
          <a:prstGeom prst="curvedConnector3">
            <a:avLst>
              <a:gd name="adj1" fmla="val -200387"/>
            </a:avLst>
          </a:prstGeom>
          <a:ln w="19050">
            <a:solidFill>
              <a:srgbClr val="C0000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2216696" y="2780928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18" name="타원 17"/>
          <p:cNvSpPr/>
          <p:nvPr/>
        </p:nvSpPr>
        <p:spPr>
          <a:xfrm>
            <a:off x="6033120" y="2132856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3</a:t>
            </a:r>
            <a:endParaRPr lang="ko-KR" altLang="en-US" b="1" dirty="0"/>
          </a:p>
        </p:txBody>
      </p:sp>
      <p:sp>
        <p:nvSpPr>
          <p:cNvPr id="19" name="타원 18"/>
          <p:cNvSpPr/>
          <p:nvPr/>
        </p:nvSpPr>
        <p:spPr>
          <a:xfrm>
            <a:off x="6897216" y="4869160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4</a:t>
            </a:r>
            <a:endParaRPr lang="ko-KR" alt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28464" y="3212976"/>
            <a:ext cx="24529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상위 클래스 </a:t>
            </a:r>
            <a:r>
              <a:rPr lang="ko-KR" altLang="en-US" sz="1600" dirty="0" err="1" smtClean="0"/>
              <a:t>생성자</a:t>
            </a:r>
            <a:r>
              <a:rPr lang="ko-KR" altLang="en-US" sz="1600" dirty="0" smtClean="0"/>
              <a:t> 호출</a:t>
            </a:r>
            <a:endParaRPr lang="ko-KR" alt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6393160" y="2132856"/>
            <a:ext cx="3212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상위 클래스 </a:t>
            </a:r>
            <a:r>
              <a:rPr lang="ko-KR" altLang="en-US" sz="1600" dirty="0" err="1" smtClean="0"/>
              <a:t>생성자</a:t>
            </a:r>
            <a:r>
              <a:rPr lang="ko-KR" altLang="en-US" sz="1600" dirty="0" smtClean="0"/>
              <a:t> 실행 및 반환</a:t>
            </a:r>
            <a:endParaRPr lang="ko-KR" altLang="en-US" sz="1600" dirty="0"/>
          </a:p>
        </p:txBody>
      </p:sp>
      <p:sp>
        <p:nvSpPr>
          <p:cNvPr id="22" name="타원 21"/>
          <p:cNvSpPr/>
          <p:nvPr/>
        </p:nvSpPr>
        <p:spPr>
          <a:xfrm>
            <a:off x="2936776" y="5229200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5</a:t>
            </a: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257256" y="4869160"/>
            <a:ext cx="24529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파생 클래스 </a:t>
            </a:r>
            <a:r>
              <a:rPr lang="ko-KR" altLang="en-US" sz="1600" dirty="0" err="1" smtClean="0"/>
              <a:t>생성자</a:t>
            </a:r>
            <a:r>
              <a:rPr lang="ko-KR" altLang="en-US" sz="1600" dirty="0" smtClean="0"/>
              <a:t> 실행</a:t>
            </a:r>
            <a:endParaRPr lang="ko-KR" alt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3296816" y="5229200"/>
            <a:ext cx="24529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파생 클래스 </a:t>
            </a:r>
            <a:r>
              <a:rPr lang="ko-KR" altLang="en-US" sz="1600" dirty="0" err="1" smtClean="0"/>
              <a:t>생성자</a:t>
            </a:r>
            <a:r>
              <a:rPr lang="ko-KR" altLang="en-US" sz="1600" dirty="0" smtClean="0"/>
              <a:t> 반환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문법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R" altLang="en-US" dirty="0" smtClean="0"/>
              <a:t>파생 클래스는 기본 클래스 멤버에 접근할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03425" name="Rectangle 1"/>
          <p:cNvSpPr>
            <a:spLocks noChangeArrowheads="1"/>
          </p:cNvSpPr>
          <p:nvPr/>
        </p:nvSpPr>
        <p:spPr bwMode="auto">
          <a:xfrm>
            <a:off x="280744" y="1628800"/>
            <a:ext cx="8186857" cy="5139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class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CMyData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 smtClean="0">
                <a:solidFill>
                  <a:srgbClr val="000000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...</a:t>
            </a:r>
            <a:endParaRPr kumimoji="1" lang="en-US" altLang="ko-KR" sz="800" dirty="0" smtClean="0"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GetData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() {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return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m_nData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 }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void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SetData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2000" b="1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nParam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)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{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m_nData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=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nParam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 }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protected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:	 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//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파생 클래스만 접근 가능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void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PrintData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()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{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cout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"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CMyData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::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PrintData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()"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endl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 }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...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class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CMyDataEx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: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public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CMyData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...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void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TestFunc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()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	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//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기본 형식 멤버에 접근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	</a:t>
            </a:r>
            <a:r>
              <a:rPr kumimoji="1" lang="en-US" altLang="ko-KR" sz="20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PrintData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();</a:t>
            </a:r>
            <a:endParaRPr kumimoji="1" lang="en-US" altLang="ko-KR" sz="10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	</a:t>
            </a:r>
            <a:r>
              <a:rPr kumimoji="1" lang="en-US" altLang="ko-KR" sz="20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SetData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(5);</a:t>
            </a:r>
            <a:endParaRPr kumimoji="1" lang="en-US" altLang="ko-KR" sz="10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};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en-US" altLang="ko-K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문법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R" altLang="en-US" dirty="0" smtClean="0"/>
              <a:t>파생 클래스 인스턴스를 이용해 부모 클래스 </a:t>
            </a:r>
            <a:r>
              <a:rPr lang="ko-KR" altLang="en-US" dirty="0" err="1" smtClean="0"/>
              <a:t>메서드에</a:t>
            </a:r>
            <a:r>
              <a:rPr lang="ko-KR" altLang="en-US" dirty="0" smtClean="0"/>
              <a:t> 접근할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05473" name="Rectangle 1"/>
          <p:cNvSpPr>
            <a:spLocks noChangeArrowheads="1"/>
          </p:cNvSpPr>
          <p:nvPr/>
        </p:nvSpPr>
        <p:spPr bwMode="auto">
          <a:xfrm>
            <a:off x="272480" y="1628800"/>
            <a:ext cx="5639685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// 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사용자</a:t>
            </a:r>
            <a:endParaRPr kumimoji="1" lang="ko-KR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6F008A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_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6F008A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tmain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argc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, 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_TCHAR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*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argv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[])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{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CMyDataEx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data;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// 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기본 클래스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CMyData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) 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멤버에 접근</a:t>
            </a:r>
            <a:endParaRPr kumimoji="1" lang="ko-KR" altLang="en-US" sz="9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data.SetData</a:t>
            </a: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(10);</a:t>
            </a:r>
            <a:endParaRPr kumimoji="1" lang="en-US" altLang="ko-KR" sz="9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cout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data.GetData</a:t>
            </a: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()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endl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// 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파생 클래스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CMyDataEx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) 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멤버에 접근</a:t>
            </a:r>
            <a:endParaRPr kumimoji="1" lang="ko-KR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data.TestFunc</a:t>
            </a: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();</a:t>
            </a:r>
            <a:endParaRPr kumimoji="1" lang="en-US" altLang="ko-KR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return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0;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}</a:t>
            </a:r>
            <a:endParaRPr kumimoji="1" lang="en-US" altLang="ko-K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메서드</a:t>
            </a:r>
            <a:r>
              <a:rPr lang="ko-KR" altLang="en-US" dirty="0" smtClean="0"/>
              <a:t> 재정의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R" altLang="en-US" dirty="0" err="1" smtClean="0"/>
              <a:t>메서드를</a:t>
            </a:r>
            <a:r>
              <a:rPr lang="ko-KR" altLang="en-US" dirty="0" smtClean="0"/>
              <a:t> 재정의하면 기존의 것이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무시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06497" name="Rectangle 1"/>
          <p:cNvSpPr>
            <a:spLocks noChangeArrowheads="1"/>
          </p:cNvSpPr>
          <p:nvPr/>
        </p:nvSpPr>
        <p:spPr bwMode="auto">
          <a:xfrm>
            <a:off x="272480" y="1505691"/>
            <a:ext cx="7667484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//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초기 제작자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class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CMyData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{...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void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SetData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2000" b="1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nParam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)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{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m_nData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=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nParam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 }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...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};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//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후기 제작자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class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CMyDataEx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: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public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CMyData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public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: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sng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// </a:t>
            </a:r>
            <a:r>
              <a:rPr kumimoji="1" lang="ko-KR" altLang="en-US" sz="1600" b="0" i="0" u="sng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파생 클래스에서 기본 클래스의 </a:t>
            </a:r>
            <a:r>
              <a:rPr kumimoji="1" lang="ko-KR" altLang="en-US" sz="1600" b="0" i="0" u="sng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메서드를</a:t>
            </a:r>
            <a:r>
              <a:rPr kumimoji="1" lang="ko-KR" altLang="en-US" sz="1600" b="0" i="0" u="sng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재정의했다</a:t>
            </a:r>
            <a:r>
              <a:rPr kumimoji="1" lang="en-US" altLang="ko-KR" sz="1600" b="0" i="0" u="sng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.</a:t>
            </a:r>
            <a:endParaRPr kumimoji="1" lang="en-US" altLang="ko-KR" sz="8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void </a:t>
            </a:r>
            <a:r>
              <a:rPr kumimoji="1" lang="en-US" altLang="ko-KR" sz="20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SetData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(int </a:t>
            </a:r>
            <a:r>
              <a:rPr kumimoji="1" lang="en-US" altLang="ko-KR" sz="20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nParam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)</a:t>
            </a:r>
            <a:endParaRPr kumimoji="1" lang="en-US" altLang="ko-KR" sz="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	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//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입력 데이터의 값을 보정하는 새로운 기능을 추가한다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.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	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if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(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nParam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 0)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		</a:t>
            </a:r>
            <a:r>
              <a:rPr kumimoji="1" lang="en-US" altLang="ko-KR" sz="2000" b="1" i="0" u="sng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CMyData</a:t>
            </a:r>
            <a:r>
              <a:rPr kumimoji="1" lang="en-US" altLang="ko-KR" sz="2000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::</a:t>
            </a:r>
            <a:r>
              <a:rPr kumimoji="1" lang="en-US" altLang="ko-KR" sz="2000" b="1" i="0" u="sng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SetData</a:t>
            </a:r>
            <a:r>
              <a:rPr kumimoji="1" lang="en-US" altLang="ko-KR" sz="2000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(0);</a:t>
            </a:r>
            <a:endParaRPr kumimoji="1" lang="en-US" altLang="ko-KR" sz="8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	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if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(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nParam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&gt; 10)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		</a:t>
            </a:r>
            <a:r>
              <a:rPr kumimoji="1" lang="en-US" altLang="ko-KR" sz="2000" b="1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CMyData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::</a:t>
            </a:r>
            <a:r>
              <a:rPr kumimoji="1" lang="en-US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SetData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(10);</a:t>
            </a:r>
            <a:endParaRPr kumimoji="1" lang="en-US" altLang="ko-KR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}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};</a:t>
            </a:r>
            <a:endParaRPr kumimoji="1" lang="en-US" altLang="ko-K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7490</TotalTime>
  <Words>471</Words>
  <Application>Microsoft Office PowerPoint</Application>
  <PresentationFormat>A4 용지(210x297mm)</PresentationFormat>
  <Paragraphs>218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[이것이 C++ 이다]</vt:lpstr>
      <vt:lpstr>상속 기본</vt:lpstr>
      <vt:lpstr>6장의 핵심 개념</vt:lpstr>
      <vt:lpstr>상속이란?</vt:lpstr>
      <vt:lpstr>기본 문법</vt:lpstr>
      <vt:lpstr>기본 문법</vt:lpstr>
      <vt:lpstr>기본 문법</vt:lpstr>
      <vt:lpstr>기본 문법</vt:lpstr>
      <vt:lpstr>메서드 재정의</vt:lpstr>
      <vt:lpstr>메서드 재정의</vt:lpstr>
      <vt:lpstr>메서드 재정의</vt:lpstr>
      <vt:lpstr>참조 형식과 실 형식</vt:lpstr>
      <vt:lpstr>상속에서의 생성자와 소멸자</vt:lpstr>
      <vt:lpstr>상속에서의 생성자와 소멸자</vt:lpstr>
      <vt:lpstr>상속에서의 생성자와 소멸자</vt:lpstr>
      <vt:lpstr>생성자 선택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최호성</dc:creator>
  <cp:lastModifiedBy>supercomputer</cp:lastModifiedBy>
  <cp:revision>811</cp:revision>
  <dcterms:created xsi:type="dcterms:W3CDTF">2014-03-07T11:38:06Z</dcterms:created>
  <dcterms:modified xsi:type="dcterms:W3CDTF">2019-05-20T07:48:54Z</dcterms:modified>
</cp:coreProperties>
</file>