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  <p:sldMasterId id="2147483983" r:id="rId2"/>
  </p:sldMasterIdLst>
  <p:notesMasterIdLst>
    <p:notesMasterId r:id="rId43"/>
  </p:notesMasterIdLst>
  <p:handoutMasterIdLst>
    <p:handoutMasterId r:id="rId44"/>
  </p:handoutMasterIdLst>
  <p:sldIdLst>
    <p:sldId id="2812" r:id="rId3"/>
    <p:sldId id="2883" r:id="rId4"/>
    <p:sldId id="2884" r:id="rId5"/>
    <p:sldId id="2885" r:id="rId6"/>
    <p:sldId id="2886" r:id="rId7"/>
    <p:sldId id="2887" r:id="rId8"/>
    <p:sldId id="2814" r:id="rId9"/>
    <p:sldId id="2888" r:id="rId10"/>
    <p:sldId id="2889" r:id="rId11"/>
    <p:sldId id="2890" r:id="rId12"/>
    <p:sldId id="2891" r:id="rId13"/>
    <p:sldId id="2866" r:id="rId14"/>
    <p:sldId id="2867" r:id="rId15"/>
    <p:sldId id="2868" r:id="rId16"/>
    <p:sldId id="2893" r:id="rId17"/>
    <p:sldId id="2894" r:id="rId18"/>
    <p:sldId id="2869" r:id="rId19"/>
    <p:sldId id="2895" r:id="rId20"/>
    <p:sldId id="2892" r:id="rId21"/>
    <p:sldId id="2897" r:id="rId22"/>
    <p:sldId id="2896" r:id="rId23"/>
    <p:sldId id="2898" r:id="rId24"/>
    <p:sldId id="2899" r:id="rId25"/>
    <p:sldId id="2900" r:id="rId26"/>
    <p:sldId id="2901" r:id="rId27"/>
    <p:sldId id="2902" r:id="rId28"/>
    <p:sldId id="2870" r:id="rId29"/>
    <p:sldId id="2871" r:id="rId30"/>
    <p:sldId id="2873" r:id="rId31"/>
    <p:sldId id="2874" r:id="rId32"/>
    <p:sldId id="2872" r:id="rId33"/>
    <p:sldId id="2875" r:id="rId34"/>
    <p:sldId id="2876" r:id="rId35"/>
    <p:sldId id="2877" r:id="rId36"/>
    <p:sldId id="2878" r:id="rId37"/>
    <p:sldId id="2879" r:id="rId38"/>
    <p:sldId id="2880" r:id="rId39"/>
    <p:sldId id="2881" r:id="rId40"/>
    <p:sldId id="2882" r:id="rId41"/>
    <p:sldId id="2813" r:id="rId42"/>
  </p:sldIdLst>
  <p:sldSz cx="9144000" cy="6858000" type="screen4x3"/>
  <p:notesSz cx="7099300" cy="10234613"/>
  <p:defaultTextStyle>
    <a:defPPr>
      <a:defRPr lang="ko-KR"/>
    </a:defPPr>
    <a:lvl1pPr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1pPr>
    <a:lvl2pPr marL="4572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2pPr>
    <a:lvl3pPr marL="9144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3pPr>
    <a:lvl4pPr marL="13716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4pPr>
    <a:lvl5pPr marL="1828800" algn="ctr" rtl="0" fontAlgn="base" latinLnBrk="1">
      <a:spcBef>
        <a:spcPct val="20000"/>
      </a:spcBef>
      <a:spcAft>
        <a:spcPct val="0"/>
      </a:spcAft>
      <a:buClr>
        <a:srgbClr val="006666"/>
      </a:buClr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Verdan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3333"/>
    <a:srgbClr val="CC3300"/>
    <a:srgbClr val="FFCCCC"/>
    <a:srgbClr val="777777"/>
    <a:srgbClr val="DDDDDD"/>
    <a:srgbClr val="C1DD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3629" autoAdjust="0"/>
  </p:normalViewPr>
  <p:slideViewPr>
    <p:cSldViewPr>
      <p:cViewPr>
        <p:scale>
          <a:sx n="71" d="100"/>
          <a:sy n="71" d="100"/>
        </p:scale>
        <p:origin x="-1116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20150"/>
    </p:cViewPr>
  </p:sorterViewPr>
  <p:notesViewPr>
    <p:cSldViewPr>
      <p:cViewPr varScale="1">
        <p:scale>
          <a:sx n="102" d="100"/>
          <a:sy n="102" d="100"/>
        </p:scale>
        <p:origin x="-756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3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300" b="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05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22275" y="9221788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0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리눅스 분석 및 최적화</a:t>
            </a:r>
          </a:p>
        </p:txBody>
      </p:sp>
      <p:sp>
        <p:nvSpPr>
          <p:cNvPr id="1105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70288" y="9215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000" b="0">
                <a:latin typeface="HY견고딕" pitchFamily="18" charset="-127"/>
                <a:ea typeface="HY견고딕" pitchFamily="18" charset="-127"/>
              </a:defRPr>
            </a:lvl1pPr>
          </a:lstStyle>
          <a:p>
            <a:pPr>
              <a:defRPr/>
            </a:pPr>
            <a:fld id="{508AC58C-1809-49B4-9966-A546F8E844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6092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792163" y="292100"/>
            <a:ext cx="228441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0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309563"/>
            <a:ext cx="243522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000"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328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14388" y="581025"/>
            <a:ext cx="5614987" cy="4211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66775" y="5438775"/>
            <a:ext cx="5516563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44488" y="9550400"/>
            <a:ext cx="258445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l" defTabSz="990462">
              <a:spcBef>
                <a:spcPct val="0"/>
              </a:spcBef>
              <a:buClrTx/>
              <a:defRPr sz="1100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임베디드 리눅스 분석 및 최적화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9550400"/>
            <a:ext cx="2732088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0" tIns="49520" rIns="99040" bIns="49520" numCol="1" anchor="b" anchorCtr="0" compatLnSpc="1">
            <a:prstTxWarp prst="textNoShape">
              <a:avLst/>
            </a:prstTxWarp>
          </a:bodyPr>
          <a:lstStyle>
            <a:lvl1pPr algn="r" defTabSz="990462">
              <a:spcBef>
                <a:spcPct val="0"/>
              </a:spcBef>
              <a:buClrTx/>
              <a:defRPr sz="1100">
                <a:solidFill>
                  <a:schemeClr val="bg2"/>
                </a:solidFill>
                <a:latin typeface="굴림" pitchFamily="50" charset="-127"/>
              </a:defRPr>
            </a:lvl1pPr>
          </a:lstStyle>
          <a:p>
            <a:pPr>
              <a:defRPr/>
            </a:pPr>
            <a:fld id="{BCD7DA9C-A9D8-4D43-9EB5-C4DEC7BEE8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632840" name="Group 13"/>
          <p:cNvGrpSpPr>
            <a:grpSpLocks/>
          </p:cNvGrpSpPr>
          <p:nvPr/>
        </p:nvGrpSpPr>
        <p:grpSpPr bwMode="auto">
          <a:xfrm>
            <a:off x="792163" y="4981575"/>
            <a:ext cx="5664200" cy="4406900"/>
            <a:chOff x="345" y="2653"/>
            <a:chExt cx="3720" cy="2676"/>
          </a:xfrm>
        </p:grpSpPr>
        <p:grpSp>
          <p:nvGrpSpPr>
            <p:cNvPr id="632842" name="Group 11"/>
            <p:cNvGrpSpPr>
              <a:grpSpLocks/>
            </p:cNvGrpSpPr>
            <p:nvPr/>
          </p:nvGrpSpPr>
          <p:grpSpPr bwMode="auto">
            <a:xfrm>
              <a:off x="345" y="2653"/>
              <a:ext cx="3720" cy="2676"/>
              <a:chOff x="164" y="2562"/>
              <a:chExt cx="3944" cy="2602"/>
            </a:xfrm>
          </p:grpSpPr>
          <p:sp>
            <p:nvSpPr>
              <p:cNvPr id="783372" name="Rectangle 8"/>
              <p:cNvSpPr>
                <a:spLocks noChangeArrowheads="1"/>
              </p:cNvSpPr>
              <p:nvPr/>
            </p:nvSpPr>
            <p:spPr bwMode="auto">
              <a:xfrm>
                <a:off x="164" y="2562"/>
                <a:ext cx="3944" cy="2602"/>
              </a:xfrm>
              <a:prstGeom prst="rect">
                <a:avLst/>
              </a:prstGeom>
              <a:noFill/>
              <a:ln w="952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783373" name="Rectangle 9"/>
              <p:cNvSpPr>
                <a:spLocks noChangeArrowheads="1"/>
              </p:cNvSpPr>
              <p:nvPr/>
            </p:nvSpPr>
            <p:spPr bwMode="auto">
              <a:xfrm>
                <a:off x="219" y="2780"/>
                <a:ext cx="3852" cy="52"/>
              </a:xfrm>
              <a:prstGeom prst="rect">
                <a:avLst/>
              </a:prstGeom>
              <a:solidFill>
                <a:srgbClr val="E7EFF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pic>
            <p:nvPicPr>
              <p:cNvPr id="632846" name="Picture 10" descr="MCj02376270000[1]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164" y="2574"/>
                <a:ext cx="313" cy="3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27371" name="Text Box 12"/>
            <p:cNvSpPr txBox="1">
              <a:spLocks noChangeArrowheads="1"/>
            </p:cNvSpPr>
            <p:nvPr/>
          </p:nvSpPr>
          <p:spPr bwMode="auto">
            <a:xfrm>
              <a:off x="374" y="2678"/>
              <a:ext cx="999" cy="21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95543" tIns="47771" rIns="95543" bIns="47771">
              <a:spAutoFit/>
            </a:bodyPr>
            <a:lstStyle>
              <a:lvl1pPr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1pPr>
              <a:lvl2pPr marL="742950" indent="-28575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2pPr>
              <a:lvl3pPr marL="11430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3pPr>
              <a:lvl4pPr marL="16002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4pPr>
              <a:lvl5pPr marL="2057400" indent="-228600" defTabSz="987425" eaLnBrk="0" hangingPunct="0"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5pPr>
              <a:lvl6pPr marL="25146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6pPr>
              <a:lvl7pPr marL="29718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7pPr>
              <a:lvl8pPr marL="34290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8pPr>
              <a:lvl9pPr marL="3886200" indent="-228600" algn="ctr" defTabSz="987425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666"/>
                </a:buClr>
                <a:defRPr kumimoji="1" sz="1400" b="1">
                  <a:solidFill>
                    <a:schemeClr val="tx1"/>
                  </a:solidFill>
                  <a:latin typeface="Verdana" pitchFamily="34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ko-KR" sz="2500" b="0" i="1" baseline="-25000" smtClean="0">
                  <a:latin typeface="Lucida Handwriting" pitchFamily="66" charset="0"/>
                  <a:ea typeface="HY동녘B" pitchFamily="18" charset="-127"/>
                </a:rPr>
                <a:t>Memo</a:t>
              </a:r>
            </a:p>
          </p:txBody>
        </p:sp>
      </p:grpSp>
      <p:sp>
        <p:nvSpPr>
          <p:cNvPr id="783369" name="Rectangle 14"/>
          <p:cNvSpPr>
            <a:spLocks noChangeArrowheads="1"/>
          </p:cNvSpPr>
          <p:nvPr/>
        </p:nvSpPr>
        <p:spPr bwMode="auto">
          <a:xfrm>
            <a:off x="342900" y="9471025"/>
            <a:ext cx="6411913" cy="79375"/>
          </a:xfrm>
          <a:prstGeom prst="rect">
            <a:avLst/>
          </a:prstGeom>
          <a:solidFill>
            <a:schemeClr val="bg2"/>
          </a:solidFill>
          <a:ln w="9525" algn="ctr">
            <a:noFill/>
            <a:miter lim="800000"/>
            <a:headEnd/>
            <a:tailEnd/>
          </a:ln>
        </p:spPr>
        <p:txBody>
          <a:bodyPr wrap="none" lIns="94768" tIns="47384" rIns="94768" bIns="47384" anchor="ctr"/>
          <a:lstStyle/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2661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38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07A8B4C7-2F5D-4EFC-9A52-83D7919B4CD6}" type="slidenum">
              <a:rPr lang="en-US" altLang="ko-KR" smtClean="0"/>
              <a:pPr defTabSz="989013"/>
              <a:t>1</a:t>
            </a:fld>
            <a:endParaRPr lang="en-US" altLang="ko-KR" smtClean="0"/>
          </a:p>
        </p:txBody>
      </p:sp>
      <p:sp>
        <p:nvSpPr>
          <p:cNvPr id="633860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6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32326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571285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02683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830585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47211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25990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195690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069144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86257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227652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19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3149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49036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47852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845501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2221991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77096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447563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85841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975371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454648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851261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29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28212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908039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30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8829190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31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650891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32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116307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33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9082727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6419633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672340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0668067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9289478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2728928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39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2119407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4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410213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5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505190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6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780862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7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3389597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8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1403256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89013"/>
            <a:r>
              <a:rPr lang="en-US" altLang="ko-KR" smtClean="0"/>
              <a:t>임베디드 리눅스 분석 및 최적화</a:t>
            </a:r>
          </a:p>
        </p:txBody>
      </p:sp>
      <p:sp>
        <p:nvSpPr>
          <p:cNvPr id="6369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9013"/>
            <a:fld id="{7D806E54-229E-47D2-9A18-5DBD1716D243}" type="slidenum">
              <a:rPr lang="en-US" altLang="ko-KR" smtClean="0"/>
              <a:pPr defTabSz="989013"/>
              <a:t>9</a:t>
            </a:fld>
            <a:endParaRPr lang="en-US" altLang="ko-KR" smtClean="0"/>
          </a:p>
        </p:txBody>
      </p:sp>
      <p:sp>
        <p:nvSpPr>
          <p:cNvPr id="6369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19150" y="590550"/>
            <a:ext cx="5603875" cy="4202113"/>
          </a:xfrm>
          <a:ln/>
        </p:spPr>
      </p:sp>
      <p:sp>
        <p:nvSpPr>
          <p:cNvPr id="6369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  <p:extLst>
      <p:ext uri="{BB962C8B-B14F-4D97-AF65-F5344CB8AC3E}">
        <p14:creationId xmlns:p14="http://schemas.microsoft.com/office/powerpoint/2010/main" val="93058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9131174" cy="1007691"/>
            <a:chOff x="0" y="4274566"/>
            <a:chExt cx="10461308" cy="1007691"/>
          </a:xfrm>
        </p:grpSpPr>
        <p:pic>
          <p:nvPicPr>
            <p:cNvPr id="10" name="그림 9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b="73978"/>
            <a:stretch/>
          </p:blipFill>
          <p:spPr>
            <a:xfrm rot="10800000">
              <a:off x="0" y="4274566"/>
              <a:ext cx="10461308" cy="1007691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89" y="4531501"/>
              <a:ext cx="1803052" cy="493819"/>
            </a:xfrm>
            <a:prstGeom prst="rect">
              <a:avLst/>
            </a:prstGeom>
          </p:spPr>
        </p:pic>
      </p:grp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0013" y="3886200"/>
            <a:ext cx="6403975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2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4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15125" y="1124743"/>
            <a:ext cx="2178050" cy="5183982"/>
          </a:xfrm>
        </p:spPr>
        <p:txBody>
          <a:bodyPr vert="eaVert"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80975" y="1124743"/>
            <a:ext cx="6381750" cy="518398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0975" y="30163"/>
            <a:ext cx="8712200" cy="704850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180975" y="1125538"/>
            <a:ext cx="8639175" cy="5183187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" y="0"/>
            <a:ext cx="9144000" cy="6128675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67573" y="1053289"/>
            <a:ext cx="7958672" cy="723397"/>
          </a:xfrm>
        </p:spPr>
        <p:txBody>
          <a:bodyPr anchor="b">
            <a:normAutofit/>
          </a:bodyPr>
          <a:lstStyle>
            <a:lvl1pPr algn="l">
              <a:defRPr sz="3299" b="1" spc="-11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738" y="2062541"/>
            <a:ext cx="6858001" cy="437799"/>
          </a:xfrm>
        </p:spPr>
        <p:txBody>
          <a:bodyPr/>
          <a:lstStyle>
            <a:lvl1pPr marL="0" indent="0" algn="l">
              <a:buNone/>
              <a:defRPr sz="1800" b="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4" indent="0" algn="ctr">
              <a:buNone/>
              <a:defRPr sz="1200"/>
            </a:lvl4pPr>
            <a:lvl5pPr marL="1371419" indent="0" algn="ctr">
              <a:buNone/>
              <a:defRPr sz="1200"/>
            </a:lvl5pPr>
            <a:lvl6pPr marL="1714272" indent="0" algn="ctr">
              <a:buNone/>
              <a:defRPr sz="1200"/>
            </a:lvl6pPr>
            <a:lvl7pPr marL="2057127" indent="0" algn="ctr">
              <a:buNone/>
              <a:defRPr sz="1200"/>
            </a:lvl7pPr>
            <a:lvl8pPr marL="2399982" indent="0" algn="ctr">
              <a:buNone/>
              <a:defRPr sz="1200"/>
            </a:lvl8pPr>
            <a:lvl9pPr marL="2742837" indent="0" algn="ctr">
              <a:buNone/>
              <a:defRPr sz="1200"/>
            </a:lvl9pPr>
          </a:lstStyle>
          <a:p>
            <a:r>
              <a:rPr lang="en-US" dirty="0" smtClean="0"/>
              <a:t>MDS</a:t>
            </a:r>
            <a:r>
              <a:rPr lang="ko-KR" altLang="en-US" dirty="0" smtClean="0"/>
              <a:t>테크놀로지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 대리</a:t>
            </a:r>
            <a:endParaRPr lang="en-US" dirty="0"/>
          </a:p>
        </p:txBody>
      </p:sp>
      <p:pic>
        <p:nvPicPr>
          <p:cNvPr id="10" name="Picture 2" descr="D:\MDS업무\기획마케팅\한컴MDS\PPT템플릿\PPT다시배경_최종_블루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740" y="2241671"/>
            <a:ext cx="4986473" cy="388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43" y="6433166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646" y="6282772"/>
            <a:ext cx="840016" cy="39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06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" y="-2001"/>
            <a:ext cx="9143999" cy="107781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567573" y="1053289"/>
            <a:ext cx="7958672" cy="723397"/>
          </a:xfrm>
        </p:spPr>
        <p:txBody>
          <a:bodyPr anchor="b">
            <a:normAutofit/>
          </a:bodyPr>
          <a:lstStyle>
            <a:lvl1pPr algn="l">
              <a:defRPr sz="3299" b="1" spc="-11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7FBB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738" y="2062541"/>
            <a:ext cx="6858001" cy="437799"/>
          </a:xfrm>
        </p:spPr>
        <p:txBody>
          <a:bodyPr/>
          <a:lstStyle>
            <a:lvl1pPr marL="0" indent="0" algn="l">
              <a:buNone/>
              <a:defRPr sz="1800" b="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748A96"/>
                </a:solidFill>
                <a:latin typeface="+mj-ea"/>
                <a:ea typeface="+mj-ea"/>
              </a:defRPr>
            </a:lvl1pPr>
            <a:lvl2pPr marL="342854" indent="0" algn="ctr">
              <a:buNone/>
              <a:defRPr sz="1500"/>
            </a:lvl2pPr>
            <a:lvl3pPr marL="685709" indent="0" algn="ctr">
              <a:buNone/>
              <a:defRPr sz="1350"/>
            </a:lvl3pPr>
            <a:lvl4pPr marL="1028564" indent="0" algn="ctr">
              <a:buNone/>
              <a:defRPr sz="1200"/>
            </a:lvl4pPr>
            <a:lvl5pPr marL="1371419" indent="0" algn="ctr">
              <a:buNone/>
              <a:defRPr sz="1200"/>
            </a:lvl5pPr>
            <a:lvl6pPr marL="1714272" indent="0" algn="ctr">
              <a:buNone/>
              <a:defRPr sz="1200"/>
            </a:lvl6pPr>
            <a:lvl7pPr marL="2057127" indent="0" algn="ctr">
              <a:buNone/>
              <a:defRPr sz="1200"/>
            </a:lvl7pPr>
            <a:lvl8pPr marL="2399982" indent="0" algn="ctr">
              <a:buNone/>
              <a:defRPr sz="1200"/>
            </a:lvl8pPr>
            <a:lvl9pPr marL="2742837" indent="0" algn="ctr">
              <a:buNone/>
              <a:defRPr sz="1200"/>
            </a:lvl9pPr>
          </a:lstStyle>
          <a:p>
            <a:r>
              <a:rPr lang="en-US" dirty="0" smtClean="0"/>
              <a:t>MDS</a:t>
            </a:r>
            <a:r>
              <a:rPr lang="ko-KR" altLang="en-US" dirty="0" smtClean="0"/>
              <a:t>테크놀로지 </a:t>
            </a:r>
            <a:r>
              <a:rPr lang="en-US" altLang="ko-KR" dirty="0" smtClean="0"/>
              <a:t>000</a:t>
            </a:r>
            <a:r>
              <a:rPr lang="ko-KR" altLang="en-US" dirty="0" smtClean="0"/>
              <a:t> 대리</a:t>
            </a:r>
            <a:endParaRPr lang="en-US" dirty="0"/>
          </a:p>
        </p:txBody>
      </p:sp>
      <p:pic>
        <p:nvPicPr>
          <p:cNvPr id="7" name="Picture 3" descr="D:\MDS업무\기획마케팅\한컴MDS\PPT템플릿\PPT다시배경_최종_화잇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145" y="2937449"/>
            <a:ext cx="5036339" cy="39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24" y="300824"/>
            <a:ext cx="775741" cy="36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0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2" y="-1985"/>
            <a:ext cx="9143999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9" name="제목 10"/>
          <p:cNvSpPr>
            <a:spLocks noGrp="1"/>
          </p:cNvSpPr>
          <p:nvPr>
            <p:ph type="title" hasCustomPrompt="1"/>
          </p:nvPr>
        </p:nvSpPr>
        <p:spPr>
          <a:xfrm>
            <a:off x="1879578" y="1377250"/>
            <a:ext cx="6581445" cy="408530"/>
          </a:xfrm>
        </p:spPr>
        <p:txBody>
          <a:bodyPr>
            <a:normAutofit/>
          </a:bodyPr>
          <a:lstStyle>
            <a:lvl1pPr>
              <a:defRPr sz="1500" b="1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866" y="6485869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79577" y="2002833"/>
            <a:ext cx="6940679" cy="3081969"/>
          </a:xfrm>
        </p:spPr>
        <p:txBody>
          <a:bodyPr>
            <a:noAutofit/>
          </a:bodyPr>
          <a:lstStyle>
            <a:lvl1pPr marL="428483" indent="-428483">
              <a:lnSpc>
                <a:spcPct val="110000"/>
              </a:lnSpc>
              <a:buClr>
                <a:schemeClr val="bg1"/>
              </a:buClr>
              <a:buSzPct val="100000"/>
              <a:buFont typeface="+mj-lt"/>
              <a:buAutoNum type="romanUcPeriod"/>
              <a:defRPr sz="1500" b="1" spc="-37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342854" indent="0">
              <a:buFontTx/>
              <a:buNone/>
              <a:defRPr sz="1500">
                <a:solidFill>
                  <a:schemeClr val="bg1"/>
                </a:solidFill>
                <a:latin typeface="+mn-ea"/>
                <a:ea typeface="+mn-ea"/>
              </a:defRPr>
            </a:lvl2pPr>
            <a:lvl3pPr marL="685709" indent="0">
              <a:buFontTx/>
              <a:buNone/>
              <a:defRPr sz="1350">
                <a:solidFill>
                  <a:schemeClr val="bg1"/>
                </a:solidFill>
                <a:latin typeface="+mn-ea"/>
                <a:ea typeface="+mn-ea"/>
              </a:defRPr>
            </a:lvl3pPr>
            <a:lvl4pPr marL="1028564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4pPr>
            <a:lvl5pPr marL="1371418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목차 사이즈는 </a:t>
            </a:r>
            <a:r>
              <a:rPr lang="en-US" altLang="ko-KR" dirty="0" err="1" smtClean="0"/>
              <a:t>20pt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자간 →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기타간격</a:t>
            </a:r>
            <a:r>
              <a:rPr lang="ko-KR" altLang="en-US" dirty="0" smtClean="0"/>
              <a:t> 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:</a:t>
            </a:r>
            <a:r>
              <a:rPr lang="ko-KR" altLang="en-US" dirty="0" smtClean="0"/>
              <a:t>좁게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:0.5 </a:t>
            </a:r>
            <a:r>
              <a:rPr lang="en-US" altLang="ko-KR" dirty="0" err="1" smtClean="0"/>
              <a:t>pt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행간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옵션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1.1 </a:t>
            </a:r>
            <a:r>
              <a:rPr lang="ko-KR" altLang="en-US" dirty="0" smtClean="0"/>
              <a:t>배수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7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138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0"/>
          <p:cNvSpPr>
            <a:spLocks noGrp="1"/>
          </p:cNvSpPr>
          <p:nvPr>
            <p:ph type="title" hasCustomPrompt="1"/>
          </p:nvPr>
        </p:nvSpPr>
        <p:spPr>
          <a:xfrm>
            <a:off x="1879578" y="1377250"/>
            <a:ext cx="6581445" cy="408530"/>
          </a:xfrm>
        </p:spPr>
        <p:txBody>
          <a:bodyPr>
            <a:normAutofit/>
          </a:bodyPr>
          <a:lstStyle>
            <a:lvl1pPr>
              <a:defRPr sz="1500" b="1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00ACD6"/>
                </a:solidFill>
                <a:latin typeface="+mj-ea"/>
                <a:ea typeface="+mj-ea"/>
              </a:defRPr>
            </a:lvl1pPr>
          </a:lstStyle>
          <a:p>
            <a:r>
              <a:rPr lang="en-US" altLang="ko-KR" dirty="0" smtClean="0"/>
              <a:t>CONTENTS</a:t>
            </a:r>
            <a:endParaRPr lang="ko-KR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866" y="6485869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79577" y="2002833"/>
            <a:ext cx="6940679" cy="3081969"/>
          </a:xfrm>
        </p:spPr>
        <p:txBody>
          <a:bodyPr>
            <a:noAutofit/>
          </a:bodyPr>
          <a:lstStyle>
            <a:lvl1pPr marL="428483" indent="-428483">
              <a:lnSpc>
                <a:spcPct val="110000"/>
              </a:lnSpc>
              <a:buClr>
                <a:srgbClr val="00ACD6"/>
              </a:buClr>
              <a:buSzPct val="100000"/>
              <a:buFont typeface="+mj-lt"/>
              <a:buAutoNum type="romanUcPeriod"/>
              <a:defRPr sz="1500" b="1" spc="-37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342854" indent="0">
              <a:buFontTx/>
              <a:buNone/>
              <a:defRPr sz="1500">
                <a:solidFill>
                  <a:schemeClr val="bg1"/>
                </a:solidFill>
                <a:latin typeface="+mn-ea"/>
                <a:ea typeface="+mn-ea"/>
              </a:defRPr>
            </a:lvl2pPr>
            <a:lvl3pPr marL="685709" indent="0">
              <a:buFontTx/>
              <a:buNone/>
              <a:defRPr sz="1350">
                <a:solidFill>
                  <a:schemeClr val="bg1"/>
                </a:solidFill>
                <a:latin typeface="+mn-ea"/>
                <a:ea typeface="+mn-ea"/>
              </a:defRPr>
            </a:lvl3pPr>
            <a:lvl4pPr marL="1028564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4pPr>
            <a:lvl5pPr marL="1371418" indent="0">
              <a:buFontTx/>
              <a:buNone/>
              <a:defRPr sz="1200">
                <a:solidFill>
                  <a:schemeClr val="bg1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목차 사이즈는 </a:t>
            </a:r>
            <a:r>
              <a:rPr lang="en-US" altLang="ko-KR" dirty="0" err="1" smtClean="0"/>
              <a:t>20pt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자간 →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기타간격</a:t>
            </a:r>
            <a:r>
              <a:rPr lang="ko-KR" altLang="en-US" dirty="0" smtClean="0"/>
              <a:t> →</a:t>
            </a:r>
            <a:r>
              <a:rPr lang="en-US" altLang="ko-KR" dirty="0" smtClean="0"/>
              <a:t> </a:t>
            </a:r>
            <a:r>
              <a:rPr lang="ko-KR" altLang="en-US" dirty="0" smtClean="0"/>
              <a:t>간격</a:t>
            </a:r>
            <a:r>
              <a:rPr lang="en-US" altLang="ko-KR" dirty="0" smtClean="0"/>
              <a:t>:</a:t>
            </a:r>
            <a:r>
              <a:rPr lang="ko-KR" altLang="en-US" dirty="0" smtClean="0"/>
              <a:t>좁게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:0.5 </a:t>
            </a:r>
            <a:r>
              <a:rPr lang="en-US" altLang="ko-KR" dirty="0" err="1" smtClean="0"/>
              <a:t>pt</a:t>
            </a:r>
            <a:endParaRPr lang="ko-KR" altLang="en-US" dirty="0" smtClean="0"/>
          </a:p>
          <a:p>
            <a:pPr lvl="0"/>
            <a:r>
              <a:rPr lang="ko-KR" altLang="en-US" dirty="0" smtClean="0"/>
              <a:t>행간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옵션 → </a:t>
            </a:r>
            <a:r>
              <a:rPr lang="ko-KR" altLang="en-US" dirty="0" err="1" smtClean="0"/>
              <a:t>줄간격</a:t>
            </a:r>
            <a:r>
              <a:rPr lang="ko-KR" altLang="en-US" dirty="0" smtClean="0"/>
              <a:t> </a:t>
            </a:r>
            <a:r>
              <a:rPr lang="en-US" altLang="ko-KR" dirty="0" smtClean="0"/>
              <a:t>1.1 </a:t>
            </a:r>
            <a:r>
              <a:rPr lang="ko-KR" altLang="en-US" dirty="0" smtClean="0"/>
              <a:t>배수</a:t>
            </a:r>
            <a:endParaRPr lang="en-US" altLang="ko-KR" dirty="0" smtClean="0"/>
          </a:p>
          <a:p>
            <a:pPr lvl="0"/>
            <a:r>
              <a:rPr lang="ko-KR" altLang="en-US" dirty="0" smtClean="0"/>
              <a:t>다섯째 수준</a:t>
            </a:r>
            <a:endParaRPr lang="en-US" dirty="0"/>
          </a:p>
        </p:txBody>
      </p:sp>
      <p:pic>
        <p:nvPicPr>
          <p:cNvPr id="11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676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4537" y="6488631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4338" y="804315"/>
            <a:ext cx="8272300" cy="5431531"/>
          </a:xfrm>
        </p:spPr>
        <p:txBody>
          <a:bodyPr>
            <a:noAutofit/>
          </a:bodyPr>
          <a:lstStyle>
            <a:lvl1pPr marL="171428" indent="-107964">
              <a:lnSpc>
                <a:spcPct val="110000"/>
              </a:lnSpc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050" b="1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269910" indent="0">
              <a:lnSpc>
                <a:spcPct val="110000"/>
              </a:lnSpc>
              <a:buFontTx/>
              <a:buNone/>
              <a:defRPr sz="975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2pPr>
            <a:lvl3pPr marL="404865" indent="0">
              <a:lnSpc>
                <a:spcPct val="110000"/>
              </a:lnSpc>
              <a:buFontTx/>
              <a:buNone/>
              <a:defRPr sz="90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3pPr>
            <a:lvl4pPr marL="539821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4pPr>
            <a:lvl5pPr marL="674776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err="1" smtClean="0"/>
              <a:t>서브페이지</a:t>
            </a:r>
            <a:r>
              <a:rPr lang="ko-KR" altLang="en-US" dirty="0" smtClean="0"/>
              <a:t> 옵션 </a:t>
            </a:r>
            <a:r>
              <a:rPr lang="en-US" altLang="ko-KR" dirty="0" smtClean="0"/>
              <a:t>1)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7" name="제목 10"/>
          <p:cNvSpPr>
            <a:spLocks noGrp="1"/>
          </p:cNvSpPr>
          <p:nvPr>
            <p:ph type="title" hasCustomPrompt="1"/>
          </p:nvPr>
        </p:nvSpPr>
        <p:spPr>
          <a:xfrm>
            <a:off x="179709" y="148245"/>
            <a:ext cx="8990110" cy="408530"/>
          </a:xfrm>
        </p:spPr>
        <p:txBody>
          <a:bodyPr>
            <a:normAutofit/>
          </a:bodyPr>
          <a:lstStyle>
            <a:lvl1pPr>
              <a:defRPr sz="1350" b="0" spc="-52" baseline="0">
                <a:ln>
                  <a:solidFill>
                    <a:srgbClr val="009999">
                      <a:alpha val="0"/>
                    </a:srgbClr>
                  </a:solidFill>
                </a:ln>
                <a:solidFill>
                  <a:srgbClr val="00ACD6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타이틀 폰트는 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사이즈는 </a:t>
            </a:r>
            <a:r>
              <a:rPr lang="en-US" altLang="ko-KR" dirty="0" err="1" smtClean="0"/>
              <a:t>18pt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두께는 </a:t>
            </a:r>
            <a:r>
              <a:rPr lang="en-US" altLang="ko-KR" dirty="0" smtClean="0"/>
              <a:t>normal (Bold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6913" y="575820"/>
            <a:ext cx="8708711" cy="0"/>
          </a:xfrm>
          <a:prstGeom prst="line">
            <a:avLst/>
          </a:prstGeom>
          <a:ln w="19050">
            <a:solidFill>
              <a:srgbClr val="00AC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 userDrawn="1"/>
        </p:nvSpPr>
        <p:spPr>
          <a:xfrm flipV="1">
            <a:off x="1" y="6797738"/>
            <a:ext cx="9144000" cy="59897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pic>
        <p:nvPicPr>
          <p:cNvPr id="11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953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216055" y="1"/>
            <a:ext cx="8709569" cy="584065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제목 10"/>
          <p:cNvSpPr>
            <a:spLocks noGrp="1"/>
          </p:cNvSpPr>
          <p:nvPr>
            <p:ph type="title" hasCustomPrompt="1"/>
          </p:nvPr>
        </p:nvSpPr>
        <p:spPr>
          <a:xfrm>
            <a:off x="188503" y="141037"/>
            <a:ext cx="8990110" cy="408530"/>
          </a:xfrm>
        </p:spPr>
        <p:txBody>
          <a:bodyPr>
            <a:normAutofit/>
          </a:bodyPr>
          <a:lstStyle>
            <a:lvl1pPr>
              <a:defRPr sz="1350" b="0" spc="-52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 smtClean="0"/>
              <a:t>타이틀 폰트는 </a:t>
            </a:r>
            <a:r>
              <a:rPr lang="ko-KR" altLang="en-US" dirty="0" err="1" smtClean="0"/>
              <a:t>맑은고딕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사이즈는 </a:t>
            </a:r>
            <a:r>
              <a:rPr lang="en-US" altLang="ko-KR" dirty="0" err="1" smtClean="0"/>
              <a:t>18pt</a:t>
            </a:r>
            <a:r>
              <a:rPr lang="en-US" altLang="ko-KR" dirty="0" smtClean="0"/>
              <a:t>, </a:t>
            </a:r>
            <a:r>
              <a:rPr lang="ko-KR" altLang="en-US" dirty="0" smtClean="0"/>
              <a:t>두께는 </a:t>
            </a:r>
            <a:r>
              <a:rPr lang="en-US" altLang="ko-KR" dirty="0" smtClean="0"/>
              <a:t>normal (Bold </a:t>
            </a:r>
            <a:r>
              <a:rPr lang="ko-KR" altLang="en-US" dirty="0" smtClean="0"/>
              <a:t>아님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4338" y="804315"/>
            <a:ext cx="8272300" cy="5431531"/>
          </a:xfrm>
        </p:spPr>
        <p:txBody>
          <a:bodyPr>
            <a:noAutofit/>
          </a:bodyPr>
          <a:lstStyle>
            <a:lvl1pPr marL="171428" indent="-107964">
              <a:lnSpc>
                <a:spcPct val="110000"/>
              </a:lnSpc>
              <a:buClr>
                <a:schemeClr val="accent2"/>
              </a:buClr>
              <a:buSzPct val="100000"/>
              <a:buFont typeface="Arial" panose="020B0604020202020204" pitchFamily="34" charset="0"/>
              <a:buChar char="•"/>
              <a:defRPr sz="1050" b="1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1pPr>
            <a:lvl2pPr marL="269910" indent="0">
              <a:lnSpc>
                <a:spcPct val="110000"/>
              </a:lnSpc>
              <a:buFontTx/>
              <a:buNone/>
              <a:defRPr sz="975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2pPr>
            <a:lvl3pPr marL="404865" indent="0">
              <a:lnSpc>
                <a:spcPct val="110000"/>
              </a:lnSpc>
              <a:buFontTx/>
              <a:buNone/>
              <a:defRPr sz="90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3pPr>
            <a:lvl4pPr marL="539821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4pPr>
            <a:lvl5pPr marL="674776" indent="0">
              <a:lnSpc>
                <a:spcPct val="110000"/>
              </a:lnSpc>
              <a:buFontTx/>
              <a:buNone/>
              <a:defRPr sz="750">
                <a:ln>
                  <a:solidFill>
                    <a:srgbClr val="3A474D">
                      <a:alpha val="0"/>
                    </a:srgbClr>
                  </a:solidFill>
                </a:ln>
                <a:solidFill>
                  <a:srgbClr val="3A474D"/>
                </a:solidFill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 smtClean="0"/>
              <a:t>(</a:t>
            </a:r>
            <a:r>
              <a:rPr lang="ko-KR" altLang="en-US" dirty="0" err="1" smtClean="0"/>
              <a:t>서브페이지</a:t>
            </a:r>
            <a:r>
              <a:rPr lang="ko-KR" altLang="en-US" dirty="0" smtClean="0"/>
              <a:t> 옵션 </a:t>
            </a:r>
            <a:r>
              <a:rPr lang="en-US" altLang="ko-KR" dirty="0" smtClean="0"/>
              <a:t>2)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4537" y="6488631"/>
            <a:ext cx="2057400" cy="170117"/>
          </a:xfrm>
        </p:spPr>
        <p:txBody>
          <a:bodyPr/>
          <a:lstStyle>
            <a:lvl1pPr>
              <a:defRPr sz="750"/>
            </a:lvl1pPr>
          </a:lstStyle>
          <a:p>
            <a:fld id="{2B8A891F-A966-4848-92BC-B0E90543D7B5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직사각형 8"/>
          <p:cNvSpPr/>
          <p:nvPr userDrawn="1"/>
        </p:nvSpPr>
        <p:spPr>
          <a:xfrm flipV="1">
            <a:off x="1" y="6797738"/>
            <a:ext cx="9144000" cy="59897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pic>
        <p:nvPicPr>
          <p:cNvPr id="12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90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조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내용 개체 틀 7"/>
          <p:cNvSpPr>
            <a:spLocks noGrp="1"/>
          </p:cNvSpPr>
          <p:nvPr>
            <p:ph sz="quarter" idx="10"/>
          </p:nvPr>
        </p:nvSpPr>
        <p:spPr>
          <a:xfrm>
            <a:off x="1244259" y="2082201"/>
            <a:ext cx="6655483" cy="3278943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099" b="1" spc="-37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514282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2pPr>
            <a:lvl3pPr marL="857137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3pPr>
            <a:lvl4pPr marL="1199990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542845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6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6512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407474" y="2385128"/>
            <a:ext cx="2291286" cy="99223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5998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Q </a:t>
            </a:r>
            <a:r>
              <a:rPr kumimoji="0" lang="en-US" altLang="ko-KR" sz="4499" b="0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&amp;</a:t>
            </a:r>
            <a:r>
              <a:rPr kumimoji="0" lang="en-US" altLang="ko-KR" sz="5998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 A</a:t>
            </a:r>
            <a:endParaRPr kumimoji="0" lang="ko-KR" altLang="en-US" sz="5998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pic>
        <p:nvPicPr>
          <p:cNvPr id="5" name="Picture 2" descr="D:\MDS업무\기획마케팅\한컴MDS\한컴MDS_CI\한컴MDS_CI_흰색\1_한컴MDS_흰색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98" y="6369028"/>
            <a:ext cx="530259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87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407474" y="2385128"/>
            <a:ext cx="2291286" cy="99223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5998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Q </a:t>
            </a:r>
            <a:r>
              <a:rPr kumimoji="0" lang="en-US" altLang="ko-KR" sz="4499" b="0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&amp;</a:t>
            </a:r>
            <a:r>
              <a:rPr kumimoji="0" lang="en-US" altLang="ko-KR" sz="5998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 A</a:t>
            </a:r>
            <a:endParaRPr kumimoji="0" lang="ko-KR" altLang="en-US" sz="5998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33" y="6370081"/>
            <a:ext cx="529842" cy="25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923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41925" y="5803441"/>
            <a:ext cx="7007127" cy="375324"/>
          </a:xfrm>
        </p:spPr>
        <p:txBody>
          <a:bodyPr/>
          <a:lstStyle>
            <a:lvl1pPr marL="0" marR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05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사업부 홍길동 과장  </a:t>
            </a:r>
            <a:r>
              <a:rPr lang="en-US" altLang="ko-KR" sz="1050" dirty="0" smtClean="0">
                <a:solidFill>
                  <a:schemeClr val="bg1"/>
                </a:solidFill>
              </a:rPr>
              <a:t>031-627-3000 / 010-627-3000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mds3000@hancommds.com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lvl="0"/>
            <a:endParaRPr lang="ko-KR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1924" y="6262094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1196" y="548308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3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3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13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292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41925" y="5803441"/>
            <a:ext cx="7007127" cy="375324"/>
          </a:xfrm>
        </p:spPr>
        <p:txBody>
          <a:bodyPr/>
          <a:lstStyle>
            <a:lvl1pPr marL="0" marR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>
                <a:solidFill>
                  <a:srgbClr val="3A474D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685709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050" b="1" dirty="0" smtClean="0">
                <a:solidFill>
                  <a:schemeClr val="bg1"/>
                </a:solidFill>
              </a:rPr>
              <a:t>00</a:t>
            </a:r>
            <a:r>
              <a:rPr lang="ko-KR" altLang="en-US" sz="1050" b="1" dirty="0" smtClean="0">
                <a:solidFill>
                  <a:schemeClr val="bg1"/>
                </a:solidFill>
              </a:rPr>
              <a:t>사업부 홍길동 과장  </a:t>
            </a:r>
            <a:r>
              <a:rPr lang="en-US" altLang="ko-KR" sz="1050" dirty="0" smtClean="0">
                <a:solidFill>
                  <a:schemeClr val="bg1"/>
                </a:solidFill>
              </a:rPr>
              <a:t>031-627-3000 / 010-627-3000  </a:t>
            </a:r>
            <a:r>
              <a:rPr lang="en-US" altLang="ko-KR" sz="1050" dirty="0" err="1" smtClean="0">
                <a:solidFill>
                  <a:schemeClr val="bg1"/>
                </a:solidFill>
              </a:rPr>
              <a:t>mds3000@hancommds.com</a:t>
            </a:r>
            <a:endParaRPr lang="en-US" altLang="ko-KR" sz="1050" dirty="0" smtClean="0">
              <a:solidFill>
                <a:schemeClr val="bg1"/>
              </a:solidFill>
            </a:endParaRPr>
          </a:p>
          <a:p>
            <a:pPr lvl="0"/>
            <a:endParaRPr lang="ko-KR" altLang="en-US" dirty="0" smtClean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41924" y="6262094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31196" y="5483086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13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13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3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13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265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 smtClean="0">
                <a:solidFill>
                  <a:prstClr val="white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prstClr val="white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352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380" y="603477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451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_인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041089" y="2601101"/>
            <a:ext cx="3024051" cy="761597"/>
          </a:xfrm>
          <a:prstGeom prst="rect">
            <a:avLst/>
          </a:prstGeom>
        </p:spPr>
        <p:txBody>
          <a:bodyPr wrap="none" lIns="68557" tIns="34279" rIns="68557" bIns="34279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4499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</a:rPr>
              <a:t>Thank you</a:t>
            </a:r>
            <a:endParaRPr kumimoji="0" lang="ko-KR" altLang="en-US" sz="4499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3352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40380" y="6034776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3A474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3A474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86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1" y="621338"/>
            <a:ext cx="9144000" cy="6236662"/>
          </a:xfrm>
          <a:prstGeom prst="rect">
            <a:avLst/>
          </a:prstGeom>
          <a:solidFill>
            <a:srgbClr val="00A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7" tIns="34279" rIns="68557" bIns="34279" rtlCol="0" anchor="ctr"/>
          <a:lstStyle/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sz="1425" b="0" dirty="0">
              <a:solidFill>
                <a:prstClr val="white"/>
              </a:solidFill>
            </a:endParaRPr>
          </a:p>
        </p:txBody>
      </p:sp>
      <p:sp>
        <p:nvSpPr>
          <p:cNvPr id="13" name="내용 개체 틀 7"/>
          <p:cNvSpPr>
            <a:spLocks noGrp="1"/>
          </p:cNvSpPr>
          <p:nvPr>
            <p:ph sz="quarter" idx="10"/>
          </p:nvPr>
        </p:nvSpPr>
        <p:spPr>
          <a:xfrm>
            <a:off x="1433204" y="2343696"/>
            <a:ext cx="6269971" cy="2107831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099" b="1" spc="-37" baseline="0">
                <a:solidFill>
                  <a:schemeClr val="bg1"/>
                </a:solidFill>
                <a:latin typeface="+mn-ea"/>
                <a:ea typeface="+mn-ea"/>
              </a:defRPr>
            </a:lvl1pPr>
            <a:lvl2pPr marL="514282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2pPr>
            <a:lvl3pPr marL="857137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3pPr>
            <a:lvl4pPr marL="1199990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4pPr>
            <a:lvl5pPr marL="1542845" indent="-171428">
              <a:buFont typeface="Wingdings" panose="05000000000000000000" pitchFamily="2" charset="2"/>
              <a:buChar char="ü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37391" y="6267288"/>
            <a:ext cx="5517805" cy="32570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본사</a:t>
            </a:r>
            <a:r>
              <a:rPr kumimoji="0" lang="ko-KR" altLang="en-US" sz="675" b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13493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대왕판교로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644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49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한컴타워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3,4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031-627-3000</a:t>
            </a:r>
          </a:p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675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연구소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13487 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경기도 성남시 분당구 판교로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228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번길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 </a:t>
            </a:r>
            <a:r>
              <a:rPr kumimoji="0" lang="ko-KR" altLang="en-US" sz="675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판교세븐벤처밸리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단지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0" lang="ko-KR" altLang="en-US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  </a:t>
            </a:r>
            <a:r>
              <a:rPr kumimoji="0" lang="en-US" altLang="ko-KR" sz="675" b="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031-600-5000  </a:t>
            </a:r>
            <a:endParaRPr kumimoji="0" lang="en-US" altLang="ko-KR" sz="675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4249" y="6034777"/>
            <a:ext cx="5517805" cy="197468"/>
          </a:xfrm>
          <a:prstGeom prst="rect">
            <a:avLst/>
          </a:prstGeom>
          <a:noFill/>
        </p:spPr>
        <p:txBody>
          <a:bodyPr wrap="square" lIns="68557" tIns="34279" rIns="68557" bIns="34279" rtlCol="0">
            <a:spAutoFit/>
          </a:bodyPr>
          <a:lstStyle/>
          <a:p>
            <a:pPr algn="l" defTabSz="718205" fontAlgn="auto">
              <a:lnSpc>
                <a:spcPts val="975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  <a:r>
              <a:rPr kumimoji="0" lang="ko-KR" altLang="en-US" sz="75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한컴</a:t>
            </a:r>
            <a:r>
              <a:rPr kumimoji="0" lang="en-US" altLang="ko-KR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MDS </a:t>
            </a:r>
            <a:r>
              <a:rPr kumimoji="0" lang="ko-KR" altLang="en-US" sz="750" dirty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50" b="0" dirty="0" err="1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www.hancommds.com</a:t>
            </a:r>
            <a:endParaRPr kumimoji="0" lang="ko-KR" altLang="en-US" sz="750" b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Picture 2" descr="D:\MDS업무\기획마케팅\한컴MDS\한컴MDS_CI\한컴MDS_CI\1_한컴MDS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97" y="219994"/>
            <a:ext cx="629460" cy="29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0" y="332380"/>
            <a:ext cx="1404934" cy="14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7898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115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80975" y="1125538"/>
            <a:ext cx="4243388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6763" y="1125538"/>
            <a:ext cx="4243387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789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90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90611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9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5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3008313" cy="108012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1124744"/>
            <a:ext cx="5111750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2348880"/>
            <a:ext cx="3008313" cy="37772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95049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1194321"/>
            <a:ext cx="5486400" cy="36748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576466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 userDrawn="1"/>
        </p:nvGrpSpPr>
        <p:grpSpPr>
          <a:xfrm>
            <a:off x="0" y="0"/>
            <a:ext cx="9144000" cy="1007691"/>
            <a:chOff x="0" y="4274566"/>
            <a:chExt cx="10461308" cy="1007691"/>
          </a:xfrm>
        </p:grpSpPr>
        <p:pic>
          <p:nvPicPr>
            <p:cNvPr id="12" name="그림 11"/>
            <p:cNvPicPr>
              <a:picLocks noChangeAspect="1"/>
            </p:cNvPicPr>
            <p:nvPr userDrawn="1"/>
          </p:nvPicPr>
          <p:blipFill rotWithShape="1"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40000" contrast="-20000"/>
                      </a14:imgEffect>
                    </a14:imgLayer>
                  </a14:imgProps>
                </a:ext>
              </a:extLst>
            </a:blip>
            <a:srcRect b="73978"/>
            <a:stretch/>
          </p:blipFill>
          <p:spPr>
            <a:xfrm rot="10800000">
              <a:off x="0" y="4274566"/>
              <a:ext cx="10461308" cy="1007691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2989" y="4531501"/>
              <a:ext cx="1803052" cy="493819"/>
            </a:xfrm>
            <a:prstGeom prst="rect">
              <a:avLst/>
            </a:prstGeom>
          </p:spPr>
        </p:pic>
      </p:grp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80975" y="116632"/>
            <a:ext cx="8712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975" y="1125538"/>
            <a:ext cx="8639175" cy="518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4" name="Text Box 3"/>
          <p:cNvSpPr txBox="1">
            <a:spLocks noChangeArrowheads="1"/>
          </p:cNvSpPr>
          <p:nvPr userDrawn="1"/>
        </p:nvSpPr>
        <p:spPr bwMode="auto">
          <a:xfrm>
            <a:off x="0" y="6500813"/>
            <a:ext cx="9144000" cy="357187"/>
          </a:xfrm>
          <a:prstGeom prst="rect">
            <a:avLst/>
          </a:prstGeom>
          <a:solidFill>
            <a:srgbClr val="DDDDDD"/>
          </a:solidFill>
          <a:ln w="34925" algn="ctr">
            <a:noFill/>
            <a:miter lim="800000"/>
            <a:headEnd/>
            <a:tailEnd/>
          </a:ln>
        </p:spPr>
        <p:txBody>
          <a:bodyPr lIns="179984" tIns="45716" rIns="91432" bIns="45716" anchor="ctr"/>
          <a:lstStyle/>
          <a:p>
            <a:pPr algn="r" defTabSz="855585" fontAlgn="ctr">
              <a:spcBef>
                <a:spcPct val="50000"/>
              </a:spcBef>
              <a:buClr>
                <a:srgbClr val="006666"/>
              </a:buClr>
              <a:buFont typeface="Wingdings" pitchFamily="2" charset="2"/>
              <a:buNone/>
              <a:defRPr/>
            </a:pPr>
            <a:endParaRPr lang="ko-KR" altLang="en-US" dirty="0">
              <a:ea typeface="-2002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" y="6540477"/>
            <a:ext cx="912327" cy="285069"/>
          </a:xfrm>
          <a:prstGeom prst="rect">
            <a:avLst/>
          </a:prstGeom>
        </p:spPr>
      </p:pic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  <a:prstGeom prst="rect">
            <a:avLst/>
          </a:prstGeom>
        </p:spPr>
        <p:txBody>
          <a:bodyPr/>
          <a:lstStyle>
            <a:lvl1pPr algn="r">
              <a:defRPr sz="1100" b="0"/>
            </a:lvl1pPr>
          </a:lstStyle>
          <a:p>
            <a:pPr>
              <a:defRPr/>
            </a:pPr>
            <a:r>
              <a:rPr lang="en-US" altLang="ko-KR" dirty="0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531813" indent="-5318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r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990600" indent="-458788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w"/>
        <a:defRPr kumimoji="1" sz="2000">
          <a:solidFill>
            <a:schemeClr val="tx1"/>
          </a:solidFill>
          <a:latin typeface="+mn-lt"/>
          <a:ea typeface="+mn-ea"/>
        </a:defRPr>
      </a:lvl2pPr>
      <a:lvl3pPr marL="1370013" indent="-379413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Font typeface="Wingdings" pitchFamily="2" charset="2"/>
        <a:buChar char="§"/>
        <a:defRPr kumimoji="1" sz="1900">
          <a:solidFill>
            <a:schemeClr val="tx1"/>
          </a:solidFill>
          <a:latin typeface="+mn-lt"/>
          <a:ea typeface="+mn-ea"/>
        </a:defRPr>
      </a:lvl3pPr>
      <a:lvl4pPr marL="16970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141538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5pPr>
      <a:lvl6pPr marL="25987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6pPr>
      <a:lvl7pPr marL="30559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7pPr>
      <a:lvl8pPr marL="35131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8pPr>
      <a:lvl9pPr marL="3970338" indent="-342900" algn="l" rtl="0" fontAlgn="base" latinLnBrk="1">
        <a:spcBef>
          <a:spcPct val="20000"/>
        </a:spcBef>
        <a:spcAft>
          <a:spcPct val="0"/>
        </a:spcAft>
        <a:buClr>
          <a:srgbClr val="006666"/>
        </a:buClr>
        <a:buAutoNum type="alphaLcPeriod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1"/>
            <a:ext cx="30861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2" y="6356351"/>
            <a:ext cx="2057400" cy="365125"/>
          </a:xfrm>
          <a:prstGeom prst="rect">
            <a:avLst/>
          </a:prstGeom>
        </p:spPr>
        <p:txBody>
          <a:bodyPr vert="horz" lIns="91433" tIns="45717" rIns="91433" bIns="45717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18205" fontAlgn="auto">
              <a:spcBef>
                <a:spcPts val="0"/>
              </a:spcBef>
              <a:spcAft>
                <a:spcPts val="0"/>
              </a:spcAft>
              <a:buClrTx/>
            </a:pPr>
            <a:fld id="{2B8A891F-A966-4848-92BC-B0E90543D7B5}" type="slidenum">
              <a:rPr kumimoji="0" lang="ko-KR" altLang="en-US" b="0" smtClean="0">
                <a:solidFill>
                  <a:prstClr val="black">
                    <a:tint val="75000"/>
                  </a:prstClr>
                </a:solidFill>
                <a:latin typeface="Calibri"/>
                <a:ea typeface="맑은 고딕" panose="020B0503020000020004" pitchFamily="50" charset="-127"/>
              </a:rPr>
              <a:pPr defTabSz="718205" fontAlgn="auto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kumimoji="0" lang="ko-KR" altLang="en-US" b="0" dirty="0">
              <a:solidFill>
                <a:prstClr val="black">
                  <a:tint val="75000"/>
                </a:prstClr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1810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  <p:sldLayoutId id="2147483997" r:id="rId14"/>
    <p:sldLayoutId id="2147483998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709" rtl="0" eaLnBrk="1" latinLnBrk="1" hangingPunct="1">
        <a:lnSpc>
          <a:spcPct val="90000"/>
        </a:lnSpc>
        <a:spcBef>
          <a:spcPct val="0"/>
        </a:spcBef>
        <a:buNone/>
        <a:defRPr sz="3299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j-lt"/>
          <a:ea typeface="+mj-ea"/>
          <a:cs typeface="+mj-cs"/>
        </a:defRPr>
      </a:lvl1pPr>
    </p:titleStyle>
    <p:bodyStyle>
      <a:lvl1pPr marL="171428" indent="-171428" algn="l" defTabSz="685709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99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1pPr>
      <a:lvl2pPr marL="514282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2pPr>
      <a:lvl3pPr marL="857137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3pPr>
      <a:lvl4pPr marL="1199990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4pPr>
      <a:lvl5pPr marL="1542845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ln>
            <a:solidFill>
              <a:schemeClr val="bg1">
                <a:alpha val="0"/>
              </a:schemeClr>
            </a:solidFill>
          </a:ln>
          <a:solidFill>
            <a:srgbClr val="3A474D"/>
          </a:solidFill>
          <a:latin typeface="+mn-lt"/>
          <a:ea typeface="+mn-ea"/>
          <a:cs typeface="+mn-cs"/>
        </a:defRPr>
      </a:lvl5pPr>
      <a:lvl6pPr marL="1885701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54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09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64" indent="-171428" algn="l" defTabSz="685709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4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9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64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19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72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27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82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37" algn="l" defTabSz="685709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63031"/>
            <a:ext cx="7772400" cy="1470025"/>
          </a:xfrm>
        </p:spPr>
        <p:txBody>
          <a:bodyPr/>
          <a:lstStyle/>
          <a:p>
            <a:pPr eaLnBrk="1" hangingPunct="1"/>
            <a:r>
              <a:rPr lang="ko-KR" altLang="en-US" b="1" dirty="0" err="1" smtClean="0">
                <a:solidFill>
                  <a:schemeClr val="tx1"/>
                </a:solidFill>
              </a:rPr>
              <a:t>파이썬</a:t>
            </a:r>
            <a:r>
              <a:rPr lang="ko-KR" altLang="en-US" b="1" dirty="0" smtClean="0">
                <a:solidFill>
                  <a:schemeClr val="tx1"/>
                </a:solidFill>
              </a:rPr>
              <a:t> 기초</a:t>
            </a:r>
            <a:r>
              <a:rPr lang="en-US" altLang="ko-KR" b="1" dirty="0" smtClean="0">
                <a:solidFill>
                  <a:schemeClr val="tx1"/>
                </a:solidFill>
              </a:rPr>
              <a:t/>
            </a:r>
            <a:br>
              <a:rPr lang="en-US" altLang="ko-KR" b="1" dirty="0" smtClean="0">
                <a:solidFill>
                  <a:schemeClr val="tx1"/>
                </a:solidFill>
              </a:rPr>
            </a:br>
            <a:r>
              <a:rPr lang="ko-KR" altLang="en-US" b="1" dirty="0" smtClean="0">
                <a:solidFill>
                  <a:schemeClr val="tx1"/>
                </a:solidFill>
              </a:rPr>
              <a:t>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691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비트 연산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697" y="1161100"/>
            <a:ext cx="2304256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&amp; 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 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 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 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 descr="비트AND연산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08520" y="1556792"/>
            <a:ext cx="4536504" cy="324036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220072" y="1161100"/>
            <a:ext cx="2304256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|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 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 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or  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 descr="비트OR연산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2040" y="1587822"/>
            <a:ext cx="4211960" cy="320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1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비트 연산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697" y="1161100"/>
            <a:ext cx="2304256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~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 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 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not 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220072" y="1161100"/>
            <a:ext cx="2304256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^ 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 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 </a:t>
            </a:r>
            <a:r>
              <a:rPr kumimoji="0" lang="en-US" altLang="ko-KR" b="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xor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)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그림 8" descr="비트NOT연산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96" y="1761084"/>
            <a:ext cx="4407287" cy="3036067"/>
          </a:xfrm>
          <a:prstGeom prst="rect">
            <a:avLst/>
          </a:prstGeom>
        </p:spPr>
      </p:pic>
      <p:pic>
        <p:nvPicPr>
          <p:cNvPr id="10" name="그림 9" descr="비트XOR연산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0032" y="1541853"/>
            <a:ext cx="4248472" cy="325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5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논리 연산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4392960" cy="2880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smtClean="0"/>
              <a:t>a </a:t>
            </a:r>
            <a:r>
              <a:rPr lang="en-US" altLang="ko-KR" b="0" dirty="0"/>
              <a:t>= 10 and 20</a:t>
            </a:r>
          </a:p>
          <a:p>
            <a:pPr algn="l" defTabSz="717550"/>
            <a:r>
              <a:rPr lang="en-US" altLang="ko-KR" b="0" dirty="0"/>
              <a:t>print(a)</a:t>
            </a:r>
          </a:p>
          <a:p>
            <a:pPr algn="l" defTabSz="717550"/>
            <a:r>
              <a:rPr lang="en-US" altLang="ko-KR" b="0" dirty="0"/>
              <a:t>a = 20 and 10</a:t>
            </a:r>
          </a:p>
          <a:p>
            <a:pPr algn="l" defTabSz="717550"/>
            <a:r>
              <a:rPr lang="en-US" altLang="ko-KR" b="0" dirty="0"/>
              <a:t>print(a)</a:t>
            </a:r>
          </a:p>
          <a:p>
            <a:pPr algn="l" defTabSz="717550"/>
            <a:r>
              <a:rPr lang="en-US" altLang="ko-KR" b="0" dirty="0"/>
              <a:t>a = 0 and 10</a:t>
            </a:r>
          </a:p>
          <a:p>
            <a:pPr algn="l" defTabSz="717550"/>
            <a:r>
              <a:rPr lang="en-US" altLang="ko-KR" b="0" dirty="0"/>
              <a:t>print(a)</a:t>
            </a:r>
          </a:p>
          <a:p>
            <a:pPr algn="l" defTabSz="717550"/>
            <a:r>
              <a:rPr lang="en-US" altLang="ko-KR" b="0" dirty="0"/>
              <a:t>a = 0 and 111</a:t>
            </a:r>
          </a:p>
          <a:p>
            <a:pPr algn="l" defTabSz="717550"/>
            <a:r>
              <a:rPr lang="en-US" altLang="ko-KR" b="0" dirty="0"/>
              <a:t>print(a</a:t>
            </a:r>
            <a:r>
              <a:rPr lang="en-US" altLang="ko-KR" b="0" dirty="0" smtClean="0"/>
              <a:t>)</a:t>
            </a: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b="0" dirty="0" smtClean="0">
                <a:sym typeface="Wingdings" panose="05000000000000000000" pitchFamily="2" charset="2"/>
              </a:rPr>
              <a:t>and </a:t>
            </a:r>
            <a:r>
              <a:rPr lang="ko-KR" altLang="en-US" b="0" dirty="0" smtClean="0">
                <a:sym typeface="Wingdings" panose="05000000000000000000" pitchFamily="2" charset="2"/>
              </a:rPr>
              <a:t>연산 </a:t>
            </a:r>
            <a:r>
              <a:rPr lang="en-US" altLang="ko-KR" b="0" dirty="0" smtClean="0">
                <a:sym typeface="Wingdings" panose="05000000000000000000" pitchFamily="2" charset="2"/>
              </a:rPr>
              <a:t>: 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좌항이</a:t>
            </a:r>
            <a:r>
              <a:rPr lang="ko-KR" altLang="en-US" b="0" dirty="0" smtClean="0">
                <a:sym typeface="Wingdings" panose="05000000000000000000" pitchFamily="2" charset="2"/>
              </a:rPr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True </a:t>
            </a:r>
            <a:r>
              <a:rPr lang="ko-KR" altLang="en-US" b="0" dirty="0" smtClean="0">
                <a:sym typeface="Wingdings" panose="05000000000000000000" pitchFamily="2" charset="2"/>
              </a:rPr>
              <a:t>이면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우항</a:t>
            </a:r>
            <a:r>
              <a:rPr lang="ko-KR" altLang="en-US" b="0" dirty="0" smtClean="0">
                <a:sym typeface="Wingdings" panose="05000000000000000000" pitchFamily="2" charset="2"/>
              </a:rPr>
              <a:t> 값을 취함</a:t>
            </a:r>
            <a:endParaRPr lang="en-US" altLang="ko-KR" b="0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                   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좌항이</a:t>
            </a:r>
            <a:r>
              <a:rPr lang="ko-KR" altLang="en-US" b="0" dirty="0" smtClean="0">
                <a:sym typeface="Wingdings" panose="05000000000000000000" pitchFamily="2" charset="2"/>
              </a:rPr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False </a:t>
            </a:r>
            <a:r>
              <a:rPr lang="ko-KR" altLang="en-US" b="0" dirty="0" smtClean="0">
                <a:sym typeface="Wingdings" panose="05000000000000000000" pitchFamily="2" charset="2"/>
              </a:rPr>
              <a:t>이면 무조건 </a:t>
            </a:r>
            <a:r>
              <a:rPr lang="en-US" altLang="ko-KR" b="0" dirty="0" smtClean="0">
                <a:sym typeface="Wingdings" panose="05000000000000000000" pitchFamily="2" charset="2"/>
              </a:rPr>
              <a:t>False(0)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751040" y="1050416"/>
            <a:ext cx="4392960" cy="2880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a = 10 or 0</a:t>
            </a:r>
          </a:p>
          <a:p>
            <a:pPr algn="l" defTabSz="717550"/>
            <a:r>
              <a:rPr lang="en-US" altLang="ko-KR" b="0" dirty="0"/>
              <a:t>print(a)</a:t>
            </a:r>
          </a:p>
          <a:p>
            <a:pPr algn="l" defTabSz="717550"/>
            <a:r>
              <a:rPr lang="en-US" altLang="ko-KR" b="0" dirty="0"/>
              <a:t>a = 20 or 10</a:t>
            </a:r>
          </a:p>
          <a:p>
            <a:pPr algn="l" defTabSz="717550"/>
            <a:r>
              <a:rPr lang="en-US" altLang="ko-KR" b="0" dirty="0"/>
              <a:t>print(a)</a:t>
            </a:r>
          </a:p>
          <a:p>
            <a:pPr algn="l" defTabSz="717550"/>
            <a:r>
              <a:rPr lang="en-US" altLang="ko-KR" b="0" dirty="0"/>
              <a:t>a = 0 or 10</a:t>
            </a:r>
          </a:p>
          <a:p>
            <a:pPr algn="l" defTabSz="717550"/>
            <a:r>
              <a:rPr lang="en-US" altLang="ko-KR" b="0" dirty="0"/>
              <a:t>print(a)</a:t>
            </a:r>
          </a:p>
          <a:p>
            <a:pPr algn="l" defTabSz="717550"/>
            <a:r>
              <a:rPr lang="en-US" altLang="ko-KR" b="0" dirty="0"/>
              <a:t>a = 0 or 111</a:t>
            </a:r>
          </a:p>
          <a:p>
            <a:pPr algn="l" defTabSz="717550"/>
            <a:r>
              <a:rPr lang="en-US" altLang="ko-KR" b="0" dirty="0"/>
              <a:t>print(a)</a:t>
            </a: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b="0" dirty="0">
                <a:sym typeface="Wingdings" panose="05000000000000000000" pitchFamily="2" charset="2"/>
              </a:rPr>
              <a:t>o</a:t>
            </a:r>
            <a:r>
              <a:rPr lang="en-US" altLang="ko-KR" b="0" dirty="0" smtClean="0">
                <a:sym typeface="Wingdings" panose="05000000000000000000" pitchFamily="2" charset="2"/>
              </a:rPr>
              <a:t>r </a:t>
            </a:r>
            <a:r>
              <a:rPr lang="ko-KR" altLang="en-US" b="0" dirty="0" smtClean="0">
                <a:sym typeface="Wingdings" panose="05000000000000000000" pitchFamily="2" charset="2"/>
              </a:rPr>
              <a:t>연산 </a:t>
            </a:r>
            <a:r>
              <a:rPr lang="en-US" altLang="ko-KR" b="0" dirty="0" smtClean="0">
                <a:sym typeface="Wingdings" panose="05000000000000000000" pitchFamily="2" charset="2"/>
              </a:rPr>
              <a:t>: 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좌항이</a:t>
            </a:r>
            <a:r>
              <a:rPr lang="ko-KR" altLang="en-US" b="0" dirty="0" smtClean="0">
                <a:sym typeface="Wingdings" panose="05000000000000000000" pitchFamily="2" charset="2"/>
              </a:rPr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True </a:t>
            </a:r>
            <a:r>
              <a:rPr lang="ko-KR" altLang="en-US" b="0" dirty="0" smtClean="0">
                <a:sym typeface="Wingdings" panose="05000000000000000000" pitchFamily="2" charset="2"/>
              </a:rPr>
              <a:t>이면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좌항</a:t>
            </a:r>
            <a:r>
              <a:rPr lang="ko-KR" altLang="en-US" b="0" dirty="0" smtClean="0">
                <a:sym typeface="Wingdings" panose="05000000000000000000" pitchFamily="2" charset="2"/>
              </a:rPr>
              <a:t> 값을 취함</a:t>
            </a:r>
            <a:endParaRPr lang="en-US" altLang="ko-KR" b="0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                 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좌항이</a:t>
            </a:r>
            <a:r>
              <a:rPr lang="ko-KR" altLang="en-US" b="0" dirty="0" smtClean="0">
                <a:sym typeface="Wingdings" panose="05000000000000000000" pitchFamily="2" charset="2"/>
              </a:rPr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False </a:t>
            </a:r>
            <a:r>
              <a:rPr lang="ko-KR" altLang="en-US" b="0" dirty="0" smtClean="0">
                <a:sym typeface="Wingdings" panose="05000000000000000000" pitchFamily="2" charset="2"/>
              </a:rPr>
              <a:t>이면</a:t>
            </a:r>
            <a:r>
              <a:rPr lang="en-US" altLang="ko-KR" b="0" dirty="0">
                <a:sym typeface="Wingdings" panose="05000000000000000000" pitchFamily="2" charset="2"/>
              </a:rPr>
              <a:t>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우항</a:t>
            </a:r>
            <a:r>
              <a:rPr lang="ko-KR" altLang="en-US" b="0" dirty="0" smtClean="0">
                <a:sym typeface="Wingdings" panose="05000000000000000000" pitchFamily="2" charset="2"/>
              </a:rPr>
              <a:t> 값을 취함</a:t>
            </a:r>
            <a:endParaRPr lang="en-US" altLang="ko-KR" b="0" dirty="0" smtClean="0">
              <a:sym typeface="Wingdings" panose="05000000000000000000" pitchFamily="2" charset="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44115" y="4653136"/>
            <a:ext cx="4392960" cy="8248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/>
              <a:t>for x in range(1, 10):</a:t>
            </a:r>
          </a:p>
          <a:p>
            <a:pPr algn="l" defTabSz="717550"/>
            <a:r>
              <a:rPr lang="en-US" altLang="ko-KR" b="0" dirty="0"/>
              <a:t>	res = x &gt; 5 and 10 or 20</a:t>
            </a:r>
          </a:p>
          <a:p>
            <a:pPr algn="l" defTabSz="717550"/>
            <a:r>
              <a:rPr lang="en-US" altLang="ko-KR" b="0" dirty="0"/>
              <a:t>	print(x, res)</a:t>
            </a:r>
            <a:endParaRPr lang="en-US" altLang="ko-KR" b="0" dirty="0" smtClean="0">
              <a:sym typeface="Wingdings" panose="05000000000000000000" pitchFamily="2" charset="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484863" y="4653136"/>
            <a:ext cx="1296144" cy="17235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sz="1000" b="0" dirty="0"/>
              <a:t>x : 1, res : 20</a:t>
            </a:r>
          </a:p>
          <a:p>
            <a:pPr algn="l" defTabSz="717550"/>
            <a:r>
              <a:rPr lang="en-US" altLang="ko-KR" sz="1000" b="0" dirty="0"/>
              <a:t>x : 2, res : 20</a:t>
            </a:r>
          </a:p>
          <a:p>
            <a:pPr algn="l" defTabSz="717550"/>
            <a:r>
              <a:rPr lang="en-US" altLang="ko-KR" sz="1000" b="0" dirty="0"/>
              <a:t>x : 3, res : 20</a:t>
            </a:r>
          </a:p>
          <a:p>
            <a:pPr algn="l" defTabSz="717550"/>
            <a:r>
              <a:rPr lang="en-US" altLang="ko-KR" sz="1000" b="0" dirty="0"/>
              <a:t>x : 4, res : 20</a:t>
            </a:r>
          </a:p>
          <a:p>
            <a:pPr algn="l" defTabSz="717550"/>
            <a:r>
              <a:rPr lang="en-US" altLang="ko-KR" sz="1000" b="0" dirty="0"/>
              <a:t>x : 5, res : 20</a:t>
            </a:r>
          </a:p>
          <a:p>
            <a:pPr algn="l" defTabSz="717550"/>
            <a:r>
              <a:rPr lang="en-US" altLang="ko-KR" sz="1000" b="0" dirty="0"/>
              <a:t>x : 6, res : 10</a:t>
            </a:r>
          </a:p>
          <a:p>
            <a:pPr algn="l" defTabSz="717550"/>
            <a:r>
              <a:rPr lang="en-US" altLang="ko-KR" sz="1000" b="0" dirty="0"/>
              <a:t>x : 7, res : 10</a:t>
            </a:r>
          </a:p>
          <a:p>
            <a:pPr algn="l" defTabSz="717550"/>
            <a:r>
              <a:rPr lang="en-US" altLang="ko-KR" sz="1000" b="0" dirty="0"/>
              <a:t>x : 8, res : 10</a:t>
            </a:r>
          </a:p>
          <a:p>
            <a:pPr algn="l" defTabSz="717550"/>
            <a:r>
              <a:rPr lang="en-US" altLang="ko-KR" sz="1000" b="0" dirty="0"/>
              <a:t>x : 9, res : 10</a:t>
            </a:r>
            <a:endParaRPr lang="en-US" altLang="ko-KR" sz="1000" b="0" dirty="0" smtClean="0">
              <a:sym typeface="Wingdings" panose="05000000000000000000" pitchFamily="2" charset="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26968" y="4849214"/>
            <a:ext cx="3493504" cy="12557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 algn="l" defTabSz="717550">
              <a:buFont typeface="Arial" panose="020B0604020202020204" pitchFamily="34" charset="0"/>
              <a:buChar char="•"/>
            </a:pPr>
            <a:r>
              <a:rPr lang="ko-KR" altLang="en-US" b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연산자 우선순위</a:t>
            </a:r>
            <a:endParaRPr lang="en-US" altLang="ko-KR" b="0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</a:t>
            </a:r>
            <a:r>
              <a:rPr lang="ko-KR" altLang="en-US" b="0" dirty="0" smtClean="0">
                <a:sym typeface="Wingdings" panose="05000000000000000000" pitchFamily="2" charset="2"/>
              </a:rPr>
              <a:t>기본 연산 </a:t>
            </a:r>
            <a:r>
              <a:rPr lang="en-US" altLang="ko-KR" b="0" dirty="0" smtClean="0">
                <a:sym typeface="Wingdings" panose="05000000000000000000" pitchFamily="2" charset="2"/>
              </a:rPr>
              <a:t>&gt; </a:t>
            </a:r>
            <a:r>
              <a:rPr lang="ko-KR" altLang="en-US" b="0" dirty="0" smtClean="0">
                <a:sym typeface="Wingdings" panose="05000000000000000000" pitchFamily="2" charset="2"/>
              </a:rPr>
              <a:t>비트연산 </a:t>
            </a:r>
            <a:r>
              <a:rPr lang="en-US" altLang="ko-KR" b="0" dirty="0" smtClean="0">
                <a:sym typeface="Wingdings" panose="05000000000000000000" pitchFamily="2" charset="2"/>
              </a:rPr>
              <a:t>&gt; </a:t>
            </a:r>
            <a:r>
              <a:rPr lang="ko-KR" altLang="en-US" b="0" dirty="0" smtClean="0">
                <a:sym typeface="Wingdings" panose="05000000000000000000" pitchFamily="2" charset="2"/>
              </a:rPr>
              <a:t>비교연산 </a:t>
            </a:r>
            <a:r>
              <a:rPr lang="en-US" altLang="ko-KR" b="0" dirty="0" smtClean="0">
                <a:sym typeface="Wingdings" panose="05000000000000000000" pitchFamily="2" charset="2"/>
              </a:rPr>
              <a:t>&gt;   </a:t>
            </a:r>
            <a:r>
              <a:rPr lang="ko-KR" altLang="en-US" b="0" dirty="0" smtClean="0">
                <a:sym typeface="Wingdings" panose="05000000000000000000" pitchFamily="2" charset="2"/>
              </a:rPr>
              <a:t>논리 연산 </a:t>
            </a:r>
            <a:r>
              <a:rPr lang="en-US" altLang="ko-KR" b="0" dirty="0" smtClean="0">
                <a:sym typeface="Wingdings" panose="05000000000000000000" pitchFamily="2" charset="2"/>
              </a:rPr>
              <a:t>&gt; </a:t>
            </a:r>
            <a:r>
              <a:rPr lang="ko-KR" altLang="en-US" b="0" dirty="0" smtClean="0">
                <a:sym typeface="Wingdings" panose="05000000000000000000" pitchFamily="2" charset="2"/>
              </a:rPr>
              <a:t>기타연산</a:t>
            </a:r>
            <a:endParaRPr lang="en-US" altLang="ko-KR" b="0" dirty="0" smtClean="0">
              <a:sym typeface="Wingdings" panose="05000000000000000000" pitchFamily="2" charset="2"/>
            </a:endParaRPr>
          </a:p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b="0" dirty="0" smtClean="0">
                <a:sym typeface="Wingdings" panose="05000000000000000000" pitchFamily="2" charset="2"/>
              </a:rPr>
              <a:t>()</a:t>
            </a:r>
            <a:r>
              <a:rPr lang="ko-KR" altLang="en-US" b="0" dirty="0" smtClean="0">
                <a:sym typeface="Wingdings" panose="05000000000000000000" pitchFamily="2" charset="2"/>
              </a:rPr>
              <a:t>괄호 연산이 우선순위가 가장 높기 때문에 연산순위 변경 시 활용</a:t>
            </a:r>
            <a:endParaRPr lang="en-US" altLang="ko-KR" b="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653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정수 타입 </a:t>
            </a:r>
            <a:r>
              <a:rPr lang="en-US" altLang="ko-KR" dirty="0" smtClean="0"/>
              <a:t>id</a:t>
            </a:r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482500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b="0" dirty="0" smtClean="0">
                <a:sym typeface="Wingdings" panose="05000000000000000000" pitchFamily="2" charset="2"/>
              </a:rPr>
              <a:t>수명이 겹치지 않는 정수 객체는 </a:t>
            </a:r>
            <a:r>
              <a:rPr lang="ko-KR" altLang="en-US" b="0" dirty="0" smtClean="0">
                <a:sym typeface="Wingdings" panose="05000000000000000000" pitchFamily="2" charset="2"/>
              </a:rPr>
              <a:t>다</a:t>
            </a:r>
            <a:r>
              <a:rPr lang="ko-KR" altLang="en-US" b="0" dirty="0">
                <a:sym typeface="Wingdings" panose="05000000000000000000" pitchFamily="2" charset="2"/>
              </a:rPr>
              <a:t>른</a:t>
            </a:r>
            <a:r>
              <a:rPr lang="ko-KR" altLang="en-US" b="0" dirty="0" smtClean="0">
                <a:sym typeface="Wingdings" panose="05000000000000000000" pitchFamily="2" charset="2"/>
              </a:rPr>
              <a:t> </a:t>
            </a:r>
            <a:r>
              <a:rPr lang="en-US" altLang="ko-KR" b="0" dirty="0" smtClean="0">
                <a:sym typeface="Wingdings" panose="05000000000000000000" pitchFamily="2" charset="2"/>
              </a:rPr>
              <a:t>id </a:t>
            </a:r>
            <a:r>
              <a:rPr lang="ko-KR" altLang="en-US" b="0" dirty="0" smtClean="0">
                <a:sym typeface="Wingdings" panose="05000000000000000000" pitchFamily="2" charset="2"/>
              </a:rPr>
              <a:t>값을 </a:t>
            </a:r>
            <a:r>
              <a:rPr lang="ko-KR" altLang="en-US" b="0" dirty="0" err="1" smtClean="0">
                <a:sym typeface="Wingdings" panose="05000000000000000000" pitchFamily="2" charset="2"/>
              </a:rPr>
              <a:t>갖음</a:t>
            </a:r>
            <a:endParaRPr lang="en-US" altLang="ko-KR" b="0" dirty="0" smtClean="0">
              <a:sym typeface="Wingdings" panose="05000000000000000000" pitchFamily="2" charset="2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67544" y="1628800"/>
            <a:ext cx="648072" cy="360040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kumimoji="1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굴림" pitchFamily="50" charset="-127"/>
              </a:rPr>
              <a:t>A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467544" y="2158734"/>
            <a:ext cx="648072" cy="360040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en-US" altLang="ko-KR" dirty="0"/>
              <a:t>B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467544" y="2708920"/>
            <a:ext cx="648072" cy="360040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r>
              <a:rPr lang="en-US" altLang="ko-KR" dirty="0"/>
              <a:t>C</a:t>
            </a:r>
            <a:endParaRPr kumimoji="1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2051720" y="2060848"/>
            <a:ext cx="1008112" cy="36004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cxnSp>
        <p:nvCxnSpPr>
          <p:cNvPr id="6" name="직선 화살표 연결선 5"/>
          <p:cNvCxnSpPr>
            <a:stCxn id="2" idx="3"/>
          </p:cNvCxnSpPr>
          <p:nvPr/>
        </p:nvCxnSpPr>
        <p:spPr bwMode="auto">
          <a:xfrm>
            <a:off x="1115616" y="1808820"/>
            <a:ext cx="864096" cy="34991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화살표 연결선 12"/>
          <p:cNvCxnSpPr/>
          <p:nvPr/>
        </p:nvCxnSpPr>
        <p:spPr bwMode="auto">
          <a:xfrm flipV="1">
            <a:off x="1115616" y="2257127"/>
            <a:ext cx="864096" cy="11149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직선 화살표 연결선 17"/>
          <p:cNvCxnSpPr>
            <a:stCxn id="11" idx="3"/>
          </p:cNvCxnSpPr>
          <p:nvPr/>
        </p:nvCxnSpPr>
        <p:spPr bwMode="auto">
          <a:xfrm flipV="1">
            <a:off x="1115616" y="2368625"/>
            <a:ext cx="864096" cy="520315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2267744" y="2098858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00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979712" y="180882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정수 객체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7544" y="1393031"/>
            <a:ext cx="64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변수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139952" y="1916832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-5 ~ 256 </a:t>
            </a:r>
            <a:r>
              <a:rPr lang="ko-KR" altLang="en-US" dirty="0" smtClean="0"/>
              <a:t>까지 정수 객체를 미리 생성해 놓고 변수에 대입할 때 객체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 전달해 참조토록 한다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9552" y="3717032"/>
            <a:ext cx="2952328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smtClean="0"/>
              <a:t>  func1</a:t>
            </a:r>
            <a:r>
              <a:rPr lang="en-US" altLang="ko-KR" dirty="0"/>
              <a:t>():</a:t>
            </a:r>
          </a:p>
          <a:p>
            <a:pPr algn="l"/>
            <a:r>
              <a:rPr lang="en-US" altLang="ko-KR" dirty="0"/>
              <a:t>	c = 257</a:t>
            </a:r>
          </a:p>
          <a:p>
            <a:pPr algn="l"/>
            <a:r>
              <a:rPr lang="en-US" altLang="ko-KR" dirty="0"/>
              <a:t>	print(id(c))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d = 257</a:t>
            </a:r>
          </a:p>
          <a:p>
            <a:pPr algn="l"/>
            <a:r>
              <a:rPr lang="en-US" altLang="ko-KR" dirty="0"/>
              <a:t>print(id(d))</a:t>
            </a:r>
          </a:p>
          <a:p>
            <a:pPr algn="l"/>
            <a:r>
              <a:rPr lang="en-US" altLang="ko-KR" dirty="0"/>
              <a:t>func1()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 bwMode="auto">
          <a:xfrm>
            <a:off x="3491880" y="4437112"/>
            <a:ext cx="864096" cy="0"/>
          </a:xfrm>
          <a:prstGeom prst="straightConnector1">
            <a:avLst/>
          </a:prstGeom>
          <a:solidFill>
            <a:srgbClr val="E7EFF1"/>
          </a:solidFill>
          <a:ln w="6032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4572000" y="4149080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-5 ~ 256 </a:t>
            </a:r>
            <a:r>
              <a:rPr lang="ko-KR" altLang="en-US" dirty="0" smtClean="0"/>
              <a:t>범위를 벗어난 정수 객체는 새로 생성되기 때문에 </a:t>
            </a:r>
            <a:r>
              <a:rPr lang="en-US" altLang="ko-KR" dirty="0" smtClean="0"/>
              <a:t>id </a:t>
            </a:r>
            <a:r>
              <a:rPr lang="ko-KR" altLang="en-US" dirty="0" smtClean="0"/>
              <a:t>값은 달라짐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2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시퀀스 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문자열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2376736" cy="263456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str1 = 'python'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print(str1)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str2= "I'm python"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print(str2)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str3 = '"Good python"'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print(str3)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str4 = """python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is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good </a:t>
            </a:r>
            <a:r>
              <a:rPr lang="en-US" altLang="ko-KR" b="0" dirty="0" err="1">
                <a:sym typeface="Wingdings" panose="05000000000000000000" pitchFamily="2" charset="2"/>
              </a:rPr>
              <a:t>programm</a:t>
            </a:r>
            <a:r>
              <a:rPr lang="en-US" altLang="ko-KR" b="0" dirty="0">
                <a:sym typeface="Wingdings" panose="05000000000000000000" pitchFamily="2" charset="2"/>
              </a:rPr>
              <a:t>"""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print(str4)</a:t>
            </a: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4716016" y="1182002"/>
            <a:ext cx="3816896" cy="160043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python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I'm python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"Good python"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python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is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good </a:t>
            </a:r>
            <a:r>
              <a:rPr lang="en-US" altLang="ko-KR" b="0" dirty="0" err="1">
                <a:sym typeface="Wingdings" panose="05000000000000000000" pitchFamily="2" charset="2"/>
              </a:rPr>
              <a:t>programm</a:t>
            </a:r>
            <a:endParaRPr lang="en-US" altLang="ko-KR" b="0" dirty="0">
              <a:sym typeface="Wingdings" panose="05000000000000000000" pitchFamily="2" charset="2"/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3131840" y="1988840"/>
            <a:ext cx="792088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43808" y="3233083"/>
            <a:ext cx="662473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문자열 안에 큰 따옴표가 들어갈 경우 작은 따옴표로 문자열 생성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작은 따옴표가 있는 문자열은 큰 따옴표로 문자열 생성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84381"/>
              </p:ext>
            </p:extLst>
          </p:nvPr>
        </p:nvGraphicFramePr>
        <p:xfrm>
          <a:off x="534806" y="4615544"/>
          <a:ext cx="7493578" cy="1499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954"/>
                <a:gridCol w="5616624"/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기호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8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문자열에서 행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줄</a:t>
                      </a:r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바꿈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커서의 위치를 맨 앞으로 이동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\t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수평 탭 이동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429309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이스케이프 시퀀스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61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연산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3240832" cy="392722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str1 = "Good"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str2 = "python programming"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str3 = str1 + " " + str2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print(str3)</a:t>
            </a: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stm</a:t>
            </a:r>
            <a:r>
              <a:rPr lang="en-US" altLang="ko-KR" b="0" dirty="0">
                <a:sym typeface="Wingdings" panose="05000000000000000000" pitchFamily="2" charset="2"/>
              </a:rPr>
              <a:t> = "</a:t>
            </a:r>
            <a:r>
              <a:rPr lang="en-US" altLang="ko-KR" b="0" dirty="0" err="1">
                <a:sym typeface="Wingdings" panose="05000000000000000000" pitchFamily="2" charset="2"/>
              </a:rPr>
              <a:t>Python_string</a:t>
            </a:r>
            <a:r>
              <a:rPr lang="en-US" altLang="ko-KR" b="0" dirty="0">
                <a:sym typeface="Wingdings" panose="05000000000000000000" pitchFamily="2" charset="2"/>
              </a:rPr>
              <a:t> 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stm</a:t>
            </a:r>
            <a:r>
              <a:rPr lang="en-US" altLang="ko-KR" b="0" dirty="0">
                <a:sym typeface="Wingdings" panose="05000000000000000000" pitchFamily="2" charset="2"/>
              </a:rPr>
              <a:t> * 3)</a:t>
            </a: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sti</a:t>
            </a:r>
            <a:r>
              <a:rPr lang="en-US" altLang="ko-KR" b="0" dirty="0">
                <a:sym typeface="Wingdings" panose="05000000000000000000" pitchFamily="2" charset="2"/>
              </a:rPr>
              <a:t> = "</a:t>
            </a:r>
            <a:r>
              <a:rPr lang="en-US" altLang="ko-KR" b="0" dirty="0" err="1" smtClean="0">
                <a:sym typeface="Wingdings" panose="05000000000000000000" pitchFamily="2" charset="2"/>
              </a:rPr>
              <a:t>string_idx</a:t>
            </a:r>
            <a:r>
              <a:rPr lang="en-US" altLang="ko-KR" b="0" dirty="0" smtClean="0">
                <a:sym typeface="Wingdings" panose="05000000000000000000" pitchFamily="2" charset="2"/>
              </a:rPr>
              <a:t>“</a:t>
            </a:r>
          </a:p>
          <a:p>
            <a:pPr algn="l" defTabSz="717550"/>
            <a:r>
              <a:rPr lang="en-US" altLang="ko-KR" b="0" dirty="0" smtClean="0">
                <a:sym typeface="Wingdings" panose="05000000000000000000" pitchFamily="2" charset="2"/>
              </a:rPr>
              <a:t>Print(“</a:t>
            </a:r>
            <a:r>
              <a:rPr lang="en-US" altLang="ko-KR" b="0" dirty="0" err="1" smtClean="0">
                <a:sym typeface="Wingdings" panose="05000000000000000000" pitchFamily="2" charset="2"/>
              </a:rPr>
              <a:t>len</a:t>
            </a:r>
            <a:r>
              <a:rPr lang="en-US" altLang="ko-KR" b="0" dirty="0" smtClean="0">
                <a:sym typeface="Wingdings" panose="05000000000000000000" pitchFamily="2" charset="2"/>
              </a:rPr>
              <a:t> :”, </a:t>
            </a:r>
            <a:r>
              <a:rPr lang="en-US" altLang="ko-KR" b="0" dirty="0" err="1" smtClean="0">
                <a:sym typeface="Wingdings" panose="05000000000000000000" pitchFamily="2" charset="2"/>
              </a:rPr>
              <a:t>len</a:t>
            </a:r>
            <a:r>
              <a:rPr lang="en-US" altLang="ko-KR" b="0" dirty="0" smtClean="0">
                <a:sym typeface="Wingdings" panose="05000000000000000000" pitchFamily="2" charset="2"/>
              </a:rPr>
              <a:t>(</a:t>
            </a:r>
            <a:r>
              <a:rPr lang="en-US" altLang="ko-KR" b="0" dirty="0" err="1" smtClean="0">
                <a:sym typeface="Wingdings" panose="05000000000000000000" pitchFamily="2" charset="2"/>
              </a:rPr>
              <a:t>sti</a:t>
            </a:r>
            <a:r>
              <a:rPr lang="en-US" altLang="ko-KR" b="0" dirty="0" smtClean="0">
                <a:sym typeface="Wingdings" panose="05000000000000000000" pitchFamily="2" charset="2"/>
              </a:rPr>
              <a:t>))</a:t>
            </a:r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sti</a:t>
            </a:r>
            <a:r>
              <a:rPr lang="en-US" altLang="ko-KR" b="0" dirty="0">
                <a:sym typeface="Wingdings" panose="05000000000000000000" pitchFamily="2" charset="2"/>
              </a:rPr>
              <a:t>[0], </a:t>
            </a:r>
            <a:r>
              <a:rPr lang="en-US" altLang="ko-KR" b="0" dirty="0" err="1">
                <a:sym typeface="Wingdings" panose="05000000000000000000" pitchFamily="2" charset="2"/>
              </a:rPr>
              <a:t>sti</a:t>
            </a:r>
            <a:r>
              <a:rPr lang="en-US" altLang="ko-KR" b="0" dirty="0">
                <a:sym typeface="Wingdings" panose="05000000000000000000" pitchFamily="2" charset="2"/>
              </a:rPr>
              <a:t>[1], </a:t>
            </a:r>
            <a:r>
              <a:rPr lang="en-US" altLang="ko-KR" b="0" dirty="0" err="1">
                <a:sym typeface="Wingdings" panose="05000000000000000000" pitchFamily="2" charset="2"/>
              </a:rPr>
              <a:t>sti</a:t>
            </a:r>
            <a:r>
              <a:rPr lang="en-US" altLang="ko-KR" b="0" dirty="0">
                <a:sym typeface="Wingdings" panose="05000000000000000000" pitchFamily="2" charset="2"/>
              </a:rPr>
              <a:t>[</a:t>
            </a:r>
            <a:r>
              <a:rPr lang="en-US" altLang="ko-KR" b="0" dirty="0" err="1">
                <a:sym typeface="Wingdings" panose="05000000000000000000" pitchFamily="2" charset="2"/>
              </a:rPr>
              <a:t>len</a:t>
            </a:r>
            <a:r>
              <a:rPr lang="en-US" altLang="ko-KR" b="0" dirty="0">
                <a:sym typeface="Wingdings" panose="05000000000000000000" pitchFamily="2" charset="2"/>
              </a:rPr>
              <a:t>(</a:t>
            </a:r>
            <a:r>
              <a:rPr lang="en-US" altLang="ko-KR" b="0" dirty="0" err="1">
                <a:sym typeface="Wingdings" panose="05000000000000000000" pitchFamily="2" charset="2"/>
              </a:rPr>
              <a:t>sti</a:t>
            </a:r>
            <a:r>
              <a:rPr lang="en-US" altLang="ko-KR" b="0" dirty="0">
                <a:sym typeface="Wingdings" panose="05000000000000000000" pitchFamily="2" charset="2"/>
              </a:rPr>
              <a:t>)-1</a:t>
            </a:r>
            <a:r>
              <a:rPr lang="en-US" altLang="ko-KR" b="0" dirty="0" smtClean="0">
                <a:sym typeface="Wingdings" panose="05000000000000000000" pitchFamily="2" charset="2"/>
              </a:rPr>
              <a:t>])</a:t>
            </a: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sti</a:t>
            </a:r>
            <a:r>
              <a:rPr lang="en-US" altLang="ko-KR" b="0" dirty="0">
                <a:sym typeface="Wingdings" panose="05000000000000000000" pitchFamily="2" charset="2"/>
              </a:rPr>
              <a:t>[::-1])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sti</a:t>
            </a:r>
            <a:r>
              <a:rPr lang="en-US" altLang="ko-KR" b="0" dirty="0">
                <a:sym typeface="Wingdings" panose="05000000000000000000" pitchFamily="2" charset="2"/>
              </a:rPr>
              <a:t>[::1])</a:t>
            </a:r>
          </a:p>
        </p:txBody>
      </p:sp>
      <p:cxnSp>
        <p:nvCxnSpPr>
          <p:cNvPr id="7" name="직선 화살표 연결선 6"/>
          <p:cNvCxnSpPr/>
          <p:nvPr/>
        </p:nvCxnSpPr>
        <p:spPr bwMode="auto">
          <a:xfrm>
            <a:off x="3131840" y="1700808"/>
            <a:ext cx="1224136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644008" y="1556792"/>
            <a:ext cx="21157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cxnSp>
        <p:nvCxnSpPr>
          <p:cNvPr id="10" name="직선 화살표 연결선 9"/>
          <p:cNvCxnSpPr/>
          <p:nvPr/>
        </p:nvCxnSpPr>
        <p:spPr bwMode="auto">
          <a:xfrm>
            <a:off x="3059832" y="2708920"/>
            <a:ext cx="1224136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644008" y="2555031"/>
            <a:ext cx="21157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</a:t>
            </a:r>
            <a:r>
              <a:rPr lang="en-US" altLang="ko-KR" dirty="0"/>
              <a:t>*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 bwMode="auto">
          <a:xfrm>
            <a:off x="3203848" y="3501008"/>
            <a:ext cx="100811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644008" y="3347119"/>
            <a:ext cx="211575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색인 연산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2051720" y="3654896"/>
            <a:ext cx="792088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꺾인 연결선 18"/>
          <p:cNvCxnSpPr/>
          <p:nvPr/>
        </p:nvCxnSpPr>
        <p:spPr bwMode="auto">
          <a:xfrm>
            <a:off x="2483768" y="3654896"/>
            <a:ext cx="1080120" cy="494184"/>
          </a:xfrm>
          <a:prstGeom prst="bentConnector3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3620412" y="3985318"/>
            <a:ext cx="211575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길이 계산 후 마지막 인덱스 문자 출력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2452" y="5949280"/>
            <a:ext cx="568716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시퀀스 타입 인덱스</a:t>
            </a:r>
            <a:r>
              <a:rPr lang="en-US" altLang="ko-KR" dirty="0" smtClean="0">
                <a:solidFill>
                  <a:srgbClr val="FF0000"/>
                </a:solidFill>
              </a:rPr>
              <a:t>(index) </a:t>
            </a:r>
            <a:r>
              <a:rPr lang="ko-KR" altLang="en-US" dirty="0" smtClean="0">
                <a:solidFill>
                  <a:srgbClr val="FF0000"/>
                </a:solidFill>
              </a:rPr>
              <a:t>색인은 항상 </a:t>
            </a:r>
            <a:r>
              <a:rPr lang="en-US" altLang="ko-KR" dirty="0" smtClean="0">
                <a:solidFill>
                  <a:srgbClr val="FF0000"/>
                </a:solidFill>
              </a:rPr>
              <a:t>0 </a:t>
            </a:r>
            <a:r>
              <a:rPr lang="ko-KR" altLang="en-US" dirty="0" smtClean="0">
                <a:solidFill>
                  <a:srgbClr val="FF0000"/>
                </a:solidFill>
              </a:rPr>
              <a:t>부터 시작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 bwMode="auto">
          <a:xfrm>
            <a:off x="1547664" y="4365104"/>
            <a:ext cx="4032448" cy="510216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5220072" y="4728856"/>
            <a:ext cx="2592288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xdi_gnirts</a:t>
            </a:r>
            <a:endParaRPr lang="en-US" altLang="ko-KR" dirty="0"/>
          </a:p>
          <a:p>
            <a:r>
              <a:rPr lang="en-US" altLang="ko-KR" dirty="0" err="1"/>
              <a:t>string_idx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 bwMode="auto">
          <a:xfrm>
            <a:off x="1547664" y="4581128"/>
            <a:ext cx="4104456" cy="57606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8231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문자열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기본 연산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571190"/>
            <a:ext cx="3600872" cy="237603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mystr</a:t>
            </a:r>
            <a:r>
              <a:rPr lang="en-US" altLang="ko-KR" b="0" dirty="0">
                <a:sym typeface="Wingdings" panose="05000000000000000000" pitchFamily="2" charset="2"/>
              </a:rPr>
              <a:t> = "Hello python programming"</a:t>
            </a: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print('pro' in </a:t>
            </a:r>
            <a:r>
              <a:rPr lang="en-US" altLang="ko-KR" b="0" dirty="0" err="1">
                <a:sym typeface="Wingdings" panose="05000000000000000000" pitchFamily="2" charset="2"/>
              </a:rPr>
              <a:t>mystr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count = 0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for s in </a:t>
            </a:r>
            <a:r>
              <a:rPr lang="en-US" altLang="ko-KR" b="0" dirty="0" err="1">
                <a:sym typeface="Wingdings" panose="05000000000000000000" pitchFamily="2" charset="2"/>
              </a:rPr>
              <a:t>mystr</a:t>
            </a:r>
            <a:r>
              <a:rPr lang="en-US" altLang="ko-KR" b="0" dirty="0">
                <a:sym typeface="Wingdings" panose="05000000000000000000" pitchFamily="2" charset="2"/>
              </a:rPr>
              <a:t>: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	if s == 'o':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		count += 1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print(" o char count : %d" %count)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24" y="1268760"/>
            <a:ext cx="17286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in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2483768" y="2492896"/>
            <a:ext cx="1584176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4211960" y="1916832"/>
            <a:ext cx="3888432" cy="824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시퀀스 타입에 적용 가능한 </a:t>
            </a:r>
            <a:r>
              <a:rPr lang="en-US" altLang="ko-KR" dirty="0" smtClean="0"/>
              <a:t>in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어떤 문자 또는 문자열이 있는지 확인 가능</a:t>
            </a:r>
            <a:endParaRPr lang="en-US" altLang="ko-K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smtClean="0"/>
              <a:t>bool </a:t>
            </a:r>
            <a:r>
              <a:rPr lang="ko-KR" altLang="en-US" dirty="0" smtClean="0"/>
              <a:t>타입 결과를 반환</a:t>
            </a:r>
            <a:endParaRPr lang="en-US" altLang="ko-KR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4283968" y="3717032"/>
            <a:ext cx="172866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문자열 비교 연산</a:t>
            </a:r>
            <a:endParaRPr lang="ko-KR" altLang="en-US" dirty="0"/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4283968" y="4033494"/>
            <a:ext cx="3240832" cy="824841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print('a' &lt; 'b')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print("python" &lt; "programming")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print("</a:t>
            </a:r>
            <a:r>
              <a:rPr lang="en-US" altLang="ko-KR" b="0" dirty="0" err="1">
                <a:sym typeface="Wingdings" panose="05000000000000000000" pitchFamily="2" charset="2"/>
              </a:rPr>
              <a:t>py</a:t>
            </a:r>
            <a:r>
              <a:rPr lang="en-US" altLang="ko-KR" b="0" dirty="0">
                <a:sym typeface="Wingdings" panose="05000000000000000000" pitchFamily="2" charset="2"/>
              </a:rPr>
              <a:t>" &lt; "python")</a:t>
            </a:r>
          </a:p>
        </p:txBody>
      </p:sp>
      <p:sp>
        <p:nvSpPr>
          <p:cNvPr id="6" name="오른쪽 화살표 5"/>
          <p:cNvSpPr/>
          <p:nvPr/>
        </p:nvSpPr>
        <p:spPr bwMode="auto">
          <a:xfrm>
            <a:off x="7668344" y="4293096"/>
            <a:ext cx="157776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028384" y="4024809"/>
            <a:ext cx="936104" cy="833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True</a:t>
            </a:r>
          </a:p>
          <a:p>
            <a:r>
              <a:rPr lang="en-US" altLang="ko-KR"/>
              <a:t>False</a:t>
            </a:r>
          </a:p>
          <a:p>
            <a:r>
              <a:rPr lang="en-US" altLang="ko-KR"/>
              <a:t>True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83968" y="5229200"/>
            <a:ext cx="4464496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문자의 크기는 공백문자 </a:t>
            </a:r>
            <a:r>
              <a:rPr lang="en-US" altLang="ko-KR" dirty="0" smtClean="0">
                <a:solidFill>
                  <a:srgbClr val="FF0000"/>
                </a:solidFill>
              </a:rPr>
              <a:t>&lt; </a:t>
            </a:r>
            <a:r>
              <a:rPr lang="ko-KR" altLang="en-US" dirty="0" smtClean="0">
                <a:solidFill>
                  <a:srgbClr val="FF0000"/>
                </a:solidFill>
              </a:rPr>
              <a:t>대문자 </a:t>
            </a:r>
            <a:r>
              <a:rPr lang="en-US" altLang="ko-KR" dirty="0" smtClean="0">
                <a:solidFill>
                  <a:srgbClr val="FF0000"/>
                </a:solidFill>
              </a:rPr>
              <a:t>&lt; </a:t>
            </a:r>
            <a:r>
              <a:rPr lang="ko-KR" altLang="en-US" dirty="0" smtClean="0">
                <a:solidFill>
                  <a:srgbClr val="FF0000"/>
                </a:solidFill>
              </a:rPr>
              <a:t>소문자 순서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0000"/>
                </a:solidFill>
              </a:rPr>
              <a:t>알파벳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사전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 순서로 크기가 증가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1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문자열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2385461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format()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함수를 이용한 문자열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포맷팅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1020" y="2702993"/>
            <a:ext cx="6483228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mystr</a:t>
            </a:r>
            <a:r>
              <a:rPr lang="en-US" altLang="ko-KR" dirty="0"/>
              <a:t> = "</a:t>
            </a:r>
            <a:r>
              <a:rPr lang="ko-KR" altLang="en-US" dirty="0"/>
              <a:t>이름 </a:t>
            </a:r>
            <a:r>
              <a:rPr lang="en-US" altLang="ko-KR" dirty="0"/>
              <a:t>{} , </a:t>
            </a:r>
            <a:r>
              <a:rPr lang="ko-KR" altLang="en-US" dirty="0"/>
              <a:t>나이 </a:t>
            </a:r>
            <a:r>
              <a:rPr lang="en-US" altLang="ko-KR" dirty="0"/>
              <a:t>{}, </a:t>
            </a:r>
            <a:r>
              <a:rPr lang="ko-KR" altLang="en-US" dirty="0"/>
              <a:t>몸무게 </a:t>
            </a:r>
            <a:r>
              <a:rPr lang="en-US" altLang="ko-KR" dirty="0"/>
              <a:t>{}".format("</a:t>
            </a:r>
            <a:r>
              <a:rPr lang="ko-KR" altLang="en-US" dirty="0"/>
              <a:t>홍길동</a:t>
            </a:r>
            <a:r>
              <a:rPr lang="en-US" altLang="ko-KR" dirty="0"/>
              <a:t>", 30, 68.5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3701350"/>
            <a:ext cx="864096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import time</a:t>
            </a:r>
          </a:p>
          <a:p>
            <a:pPr algn="l"/>
            <a:r>
              <a:rPr lang="en-US" altLang="ko-KR" dirty="0" err="1"/>
              <a:t>mynowtime</a:t>
            </a:r>
            <a:r>
              <a:rPr lang="en-US" altLang="ko-KR" dirty="0"/>
              <a:t> = </a:t>
            </a:r>
            <a:r>
              <a:rPr lang="en-US" altLang="ko-KR" dirty="0" err="1"/>
              <a:t>time.localtime</a:t>
            </a:r>
            <a:r>
              <a:rPr lang="en-US" altLang="ko-KR" dirty="0"/>
              <a:t>()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print("</a:t>
            </a:r>
            <a:r>
              <a:rPr lang="ko-KR" altLang="en-US" dirty="0"/>
              <a:t>현재 시각은 </a:t>
            </a:r>
            <a:r>
              <a:rPr lang="en-US" altLang="ko-KR" dirty="0"/>
              <a:t>{year}</a:t>
            </a:r>
            <a:r>
              <a:rPr lang="ko-KR" altLang="en-US" dirty="0"/>
              <a:t>년 </a:t>
            </a:r>
            <a:r>
              <a:rPr lang="en-US" altLang="ko-KR" dirty="0"/>
              <a:t>{mon}</a:t>
            </a:r>
            <a:r>
              <a:rPr lang="ko-KR" altLang="en-US" dirty="0"/>
              <a:t>월 </a:t>
            </a:r>
            <a:r>
              <a:rPr lang="en-US" altLang="ko-KR" dirty="0"/>
              <a:t>{</a:t>
            </a:r>
            <a:r>
              <a:rPr lang="en-US" altLang="ko-KR" dirty="0" err="1"/>
              <a:t>mday</a:t>
            </a:r>
            <a:r>
              <a:rPr lang="en-US" altLang="ko-KR" dirty="0"/>
              <a:t>}</a:t>
            </a:r>
            <a:r>
              <a:rPr lang="ko-KR" altLang="en-US" dirty="0"/>
              <a:t>일 </a:t>
            </a:r>
            <a:r>
              <a:rPr lang="en-US" altLang="ko-KR" dirty="0"/>
              <a:t>{hour}</a:t>
            </a:r>
            <a:r>
              <a:rPr lang="ko-KR" altLang="en-US" dirty="0"/>
              <a:t>시 입니다</a:t>
            </a:r>
            <a:r>
              <a:rPr lang="en-US" altLang="ko-KR" dirty="0"/>
              <a:t>.".format(year = </a:t>
            </a:r>
            <a:r>
              <a:rPr lang="en-US" altLang="ko-KR" dirty="0" err="1"/>
              <a:t>mynowtime.tm_year</a:t>
            </a:r>
            <a:r>
              <a:rPr lang="en-US" altLang="ko-KR" dirty="0"/>
              <a:t>, mon = </a:t>
            </a:r>
            <a:r>
              <a:rPr lang="en-US" altLang="ko-KR" dirty="0" err="1"/>
              <a:t>mynowtime.tm_mon</a:t>
            </a:r>
            <a:r>
              <a:rPr lang="en-US" altLang="ko-KR" dirty="0"/>
              <a:t>,</a:t>
            </a:r>
          </a:p>
          <a:p>
            <a:pPr algn="l"/>
            <a:r>
              <a:rPr lang="en-US" altLang="ko-KR" dirty="0"/>
              <a:t>	</a:t>
            </a:r>
            <a:r>
              <a:rPr lang="en-US" altLang="ko-KR" dirty="0" err="1"/>
              <a:t>mday</a:t>
            </a:r>
            <a:r>
              <a:rPr lang="en-US" altLang="ko-KR" dirty="0"/>
              <a:t> = </a:t>
            </a:r>
            <a:r>
              <a:rPr lang="en-US" altLang="ko-KR" dirty="0" err="1"/>
              <a:t>mynowtime.tm_mday</a:t>
            </a:r>
            <a:r>
              <a:rPr lang="en-US" altLang="ko-KR" dirty="0"/>
              <a:t>, hour = </a:t>
            </a:r>
            <a:r>
              <a:rPr lang="en-US" altLang="ko-KR" dirty="0" err="1"/>
              <a:t>mynowtime.tm_hour</a:t>
            </a:r>
            <a:r>
              <a:rPr lang="en-US" altLang="ko-KR" dirty="0"/>
              <a:t>))</a:t>
            </a:r>
          </a:p>
          <a:p>
            <a:pPr algn="l"/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65039"/>
            <a:ext cx="518457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print("%s is %d age" %("Hong" , 50))</a:t>
            </a:r>
            <a:endParaRPr lang="ko-KR" altLang="en-US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5496" y="1052736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서식 지정자 이용한 문자열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포맷팅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7999" y="1877342"/>
            <a:ext cx="561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-  %d, %x, %c, %s </a:t>
            </a:r>
            <a:r>
              <a:rPr lang="ko-KR" altLang="en-US" dirty="0" smtClean="0"/>
              <a:t>등 다양한 서식 지정자가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5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문자열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grpSp>
        <p:nvGrpSpPr>
          <p:cNvPr id="16" name="그룹 15"/>
          <p:cNvGrpSpPr/>
          <p:nvPr/>
        </p:nvGrpSpPr>
        <p:grpSpPr>
          <a:xfrm>
            <a:off x="340006" y="1196752"/>
            <a:ext cx="6419749" cy="1872208"/>
            <a:chOff x="4763248" y="4956877"/>
            <a:chExt cx="4029428" cy="1829672"/>
          </a:xfrm>
        </p:grpSpPr>
        <p:sp>
          <p:nvSpPr>
            <p:cNvPr id="12" name="TextBox 11"/>
            <p:cNvSpPr txBox="1"/>
            <p:nvPr/>
          </p:nvSpPr>
          <p:spPr>
            <a:xfrm>
              <a:off x="4796839" y="5229200"/>
              <a:ext cx="3995837" cy="1557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nn-NO" altLang="ko-KR" dirty="0"/>
                <a:t>fdata = 3.421356</a:t>
              </a:r>
            </a:p>
            <a:p>
              <a:pPr algn="l"/>
              <a:r>
                <a:rPr lang="nn-NO" altLang="ko-KR" dirty="0"/>
                <a:t>fdata2 = 5.345679</a:t>
              </a:r>
            </a:p>
            <a:p>
              <a:pPr algn="l"/>
              <a:r>
                <a:rPr lang="nn-NO" altLang="ko-KR" dirty="0"/>
                <a:t>print("{0:0}".format(fdata))</a:t>
              </a:r>
            </a:p>
            <a:p>
              <a:pPr algn="l"/>
              <a:r>
                <a:rPr lang="nn-NO" altLang="ko-KR" dirty="0"/>
                <a:t>print("{0:0.4f}".format(fdata))</a:t>
              </a:r>
            </a:p>
            <a:p>
              <a:pPr algn="l"/>
              <a:r>
                <a:rPr lang="nn-NO" altLang="ko-KR" dirty="0"/>
                <a:t>print("{0:10.4f} or {1:10.3f}".format(fdata, fdata2))</a:t>
              </a:r>
              <a:endParaRPr lang="ko-KR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763248" y="4956877"/>
              <a:ext cx="21138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ko-KR" altLang="en-US" dirty="0" smtClean="0">
                  <a:solidFill>
                    <a:srgbClr val="FF0000"/>
                  </a:solidFill>
                </a:rPr>
                <a:t>고급 문자열 </a:t>
              </a:r>
              <a:r>
                <a:rPr lang="ko-KR" altLang="en-US" dirty="0" err="1" smtClean="0">
                  <a:solidFill>
                    <a:srgbClr val="FF0000"/>
                  </a:solidFill>
                </a:rPr>
                <a:t>포맷팅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 </a:t>
              </a:r>
              <a:r>
                <a:rPr lang="en-US" altLang="ko-KR" dirty="0" smtClean="0">
                  <a:solidFill>
                    <a:srgbClr val="FF0000"/>
                  </a:solidFill>
                </a:rPr>
                <a:t>– </a:t>
              </a:r>
              <a:r>
                <a:rPr lang="ko-KR" altLang="en-US" dirty="0" smtClean="0">
                  <a:solidFill>
                    <a:srgbClr val="FF0000"/>
                  </a:solidFill>
                </a:rPr>
                <a:t>실수 표현 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직선 연결선 5"/>
          <p:cNvCxnSpPr/>
          <p:nvPr/>
        </p:nvCxnSpPr>
        <p:spPr bwMode="auto">
          <a:xfrm>
            <a:off x="1187624" y="2852936"/>
            <a:ext cx="216024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1547664" y="2852936"/>
            <a:ext cx="504056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화살표 연결선 9"/>
          <p:cNvCxnSpPr/>
          <p:nvPr/>
        </p:nvCxnSpPr>
        <p:spPr bwMode="auto">
          <a:xfrm>
            <a:off x="1259632" y="2924944"/>
            <a:ext cx="144016" cy="100811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55576" y="3984920"/>
            <a:ext cx="273630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포맷팅할</a:t>
            </a:r>
            <a:r>
              <a:rPr lang="ko-KR" altLang="en-US" dirty="0" smtClean="0"/>
              <a:t> 데이터 지정 </a:t>
            </a:r>
            <a:r>
              <a:rPr lang="en-US" altLang="ko-KR" dirty="0" err="1" smtClean="0"/>
              <a:t>idx</a:t>
            </a:r>
            <a:endParaRPr lang="ko-KR" altLang="en-US" dirty="0"/>
          </a:p>
        </p:txBody>
      </p:sp>
      <p:cxnSp>
        <p:nvCxnSpPr>
          <p:cNvPr id="18" name="직선 화살표 연결선 17"/>
          <p:cNvCxnSpPr/>
          <p:nvPr/>
        </p:nvCxnSpPr>
        <p:spPr bwMode="auto">
          <a:xfrm>
            <a:off x="1763688" y="2924944"/>
            <a:ext cx="2448272" cy="115212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4427984" y="3861048"/>
            <a:ext cx="34563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지정한 실수 데이터를 </a:t>
            </a:r>
            <a:r>
              <a:rPr lang="ko-KR" altLang="en-US" dirty="0" err="1" smtClean="0"/>
              <a:t>자리수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지정하고 소수점 이하 </a:t>
            </a:r>
            <a:r>
              <a:rPr lang="en-US" altLang="ko-KR" dirty="0" smtClean="0"/>
              <a:t>4</a:t>
            </a:r>
            <a:r>
              <a:rPr lang="ko-KR" altLang="en-US" dirty="0" smtClean="0"/>
              <a:t>자리까지만 출력</a:t>
            </a:r>
            <a:endParaRPr lang="ko-KR" altLang="en-US" dirty="0"/>
          </a:p>
        </p:txBody>
      </p:sp>
      <p:sp>
        <p:nvSpPr>
          <p:cNvPr id="21" name="오른쪽 화살표 20"/>
          <p:cNvSpPr/>
          <p:nvPr/>
        </p:nvSpPr>
        <p:spPr bwMode="auto">
          <a:xfrm>
            <a:off x="899592" y="5301208"/>
            <a:ext cx="720080" cy="576064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07704" y="5157192"/>
            <a:ext cx="3312368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3.421356</a:t>
            </a:r>
          </a:p>
          <a:p>
            <a:pPr algn="l"/>
            <a:r>
              <a:rPr lang="en-US" altLang="ko-KR" dirty="0"/>
              <a:t>3.4214</a:t>
            </a:r>
          </a:p>
          <a:p>
            <a:pPr algn="l"/>
            <a:r>
              <a:rPr lang="en-US" altLang="ko-KR" dirty="0"/>
              <a:t>    3.4214 or      5.346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08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문자열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51520" y="1432521"/>
            <a:ext cx="3816896" cy="566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mystr</a:t>
            </a:r>
            <a:r>
              <a:rPr lang="en-US" altLang="ko-KR" b="0" dirty="0">
                <a:sym typeface="Wingdings" panose="05000000000000000000" pitchFamily="2" charset="2"/>
              </a:rPr>
              <a:t> = "python"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mystr.capitalize</a:t>
            </a:r>
            <a:r>
              <a:rPr lang="en-US" altLang="ko-KR" b="0" dirty="0">
                <a:sym typeface="Wingdings" panose="05000000000000000000" pitchFamily="2" charset="2"/>
              </a:rPr>
              <a:t>())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5024" y="1124744"/>
            <a:ext cx="496902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capitalize() –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문자열의 첫 문자를 대문자로 변환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251992" y="2790683"/>
            <a:ext cx="3816896" cy="566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menu_start</a:t>
            </a:r>
            <a:r>
              <a:rPr lang="en-US" altLang="ko-KR" b="0" dirty="0">
                <a:sym typeface="Wingdings" panose="05000000000000000000" pitchFamily="2" charset="2"/>
              </a:rPr>
              <a:t> = " menu </a:t>
            </a:r>
            <a:r>
              <a:rPr lang="en-US" altLang="ko-KR" b="0" dirty="0" err="1">
                <a:sym typeface="Wingdings" panose="05000000000000000000" pitchFamily="2" charset="2"/>
              </a:rPr>
              <a:t>titie</a:t>
            </a:r>
            <a:r>
              <a:rPr lang="en-US" altLang="ko-KR" b="0" dirty="0">
                <a:sym typeface="Wingdings" panose="05000000000000000000" pitchFamily="2" charset="2"/>
              </a:rPr>
              <a:t> 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menu_start.center</a:t>
            </a:r>
            <a:r>
              <a:rPr lang="en-US" altLang="ko-KR" b="0" dirty="0">
                <a:sym typeface="Wingdings" panose="05000000000000000000" pitchFamily="2" charset="2"/>
              </a:rPr>
              <a:t>(30,'#'))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5496" y="2482906"/>
            <a:ext cx="496902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center() –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문자열의 형식에 맞게 중앙 정렬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4068416" y="2924944"/>
            <a:ext cx="468659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4008" y="2905199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######### menu </a:t>
            </a:r>
            <a:r>
              <a:rPr lang="en-US" altLang="ko-KR" dirty="0" err="1"/>
              <a:t>titie</a:t>
            </a:r>
            <a:r>
              <a:rPr lang="en-US" altLang="ko-KR" dirty="0"/>
              <a:t> #########</a:t>
            </a:r>
            <a:endParaRPr lang="ko-KR" altLang="en-US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5496" y="3910057"/>
            <a:ext cx="547260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count() –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전달된 문자열 과 동일한 부분 문자의 개수 반환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51520" y="4217834"/>
            <a:ext cx="3816896" cy="1083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mystr</a:t>
            </a:r>
            <a:r>
              <a:rPr lang="en-US" altLang="ko-KR" b="0" dirty="0">
                <a:sym typeface="Wingdings" panose="05000000000000000000" pitchFamily="2" charset="2"/>
              </a:rPr>
              <a:t> = """Time is like Gold.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Time is like an arrow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study Time is import</a:t>
            </a:r>
            <a:r>
              <a:rPr lang="en-US" altLang="ko-KR" b="0" dirty="0" smtClean="0">
                <a:sym typeface="Wingdings" panose="05000000000000000000" pitchFamily="2" charset="2"/>
              </a:rPr>
              <a:t>."""</a:t>
            </a:r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mystr.count</a:t>
            </a:r>
            <a:r>
              <a:rPr lang="en-US" altLang="ko-KR" b="0" dirty="0">
                <a:sym typeface="Wingdings" panose="05000000000000000000" pitchFamily="2" charset="2"/>
              </a:rPr>
              <a:t>("Time"))</a:t>
            </a:r>
          </a:p>
        </p:txBody>
      </p:sp>
      <p:sp>
        <p:nvSpPr>
          <p:cNvPr id="19" name="오른쪽 화살표 18"/>
          <p:cNvSpPr/>
          <p:nvPr/>
        </p:nvSpPr>
        <p:spPr bwMode="auto">
          <a:xfrm>
            <a:off x="4027745" y="4748139"/>
            <a:ext cx="468659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4008" y="475952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7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파이썬</a:t>
            </a:r>
            <a:r>
              <a:rPr lang="ko-KR" altLang="en-US" dirty="0" smtClean="0"/>
              <a:t> 시작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8281392" cy="49613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ko-KR" altLang="en-US" dirty="0" err="1" smtClean="0">
                <a:sym typeface="Wingdings" panose="05000000000000000000" pitchFamily="2" charset="2"/>
              </a:rPr>
              <a:t>리터럴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상수</a:t>
            </a:r>
            <a:r>
              <a:rPr lang="en-US" altLang="ko-KR" dirty="0" smtClean="0">
                <a:sym typeface="Wingdings" panose="05000000000000000000" pitchFamily="2" charset="2"/>
              </a:rPr>
              <a:t>)   :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5, “python” ,  3.14 </a:t>
            </a:r>
            <a:r>
              <a:rPr lang="ko-KR" altLang="en-US" dirty="0" smtClean="0">
                <a:sym typeface="Wingdings" panose="05000000000000000000" pitchFamily="2" charset="2"/>
              </a:rPr>
              <a:t>와 같은 고정된 데이터 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,  </a:t>
            </a:r>
            <a:r>
              <a:rPr lang="ko-KR" altLang="en-US" dirty="0" smtClean="0">
                <a:sym typeface="Wingdings" panose="05000000000000000000" pitchFamily="2" charset="2"/>
              </a:rPr>
              <a:t>변수와 대비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ko-KR" altLang="en-US" dirty="0" err="1" smtClean="0">
                <a:sym typeface="Wingdings" panose="05000000000000000000" pitchFamily="2" charset="2"/>
              </a:rPr>
              <a:t>표현식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 </a:t>
            </a:r>
            <a:r>
              <a:rPr lang="en-US" altLang="ko-KR" dirty="0" err="1" smtClean="0">
                <a:sym typeface="Wingdings" panose="05000000000000000000" pitchFamily="2" charset="2"/>
              </a:rPr>
              <a:t>a+b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값이  </a:t>
            </a:r>
            <a:r>
              <a:rPr lang="en-US" altLang="ko-KR" dirty="0" smtClean="0">
                <a:sym typeface="Wingdings" panose="05000000000000000000" pitchFamily="2" charset="2"/>
              </a:rPr>
              <a:t>5</a:t>
            </a:r>
            <a:r>
              <a:rPr lang="ko-KR" altLang="en-US" dirty="0" smtClean="0">
                <a:sym typeface="Wingdings" panose="05000000000000000000" pitchFamily="2" charset="2"/>
              </a:rPr>
              <a:t>라면  값을 의미하는 표현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값을 반환하는 표현이 됨에 때라 표현식이라고 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</a:t>
            </a:r>
            <a:r>
              <a:rPr lang="ko-KR" altLang="en-US" dirty="0" err="1" smtClean="0">
                <a:sym typeface="Wingdings" panose="05000000000000000000" pitchFamily="2" charset="2"/>
              </a:rPr>
              <a:t>표현식은</a:t>
            </a:r>
            <a:r>
              <a:rPr lang="ko-KR" altLang="en-US" dirty="0" smtClean="0">
                <a:sym typeface="Wingdings" panose="05000000000000000000" pitchFamily="2" charset="2"/>
              </a:rPr>
              <a:t> 결국 어떤 값을 의미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변수에 할당 가능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ko-KR" altLang="en-US" dirty="0" smtClean="0">
                <a:sym typeface="Wingdings" panose="05000000000000000000" pitchFamily="2" charset="2"/>
              </a:rPr>
              <a:t>구문 </a:t>
            </a:r>
            <a:r>
              <a:rPr lang="en-US" altLang="ko-KR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값의 의미를 지니지 않으며  어떤 목적을 수행하는 코드를 의미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ko-KR" altLang="en-US" dirty="0" err="1" smtClean="0">
                <a:sym typeface="Wingdings" panose="05000000000000000000" pitchFamily="2" charset="2"/>
              </a:rPr>
              <a:t>식별자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:  </a:t>
            </a:r>
            <a:r>
              <a:rPr lang="ko-KR" altLang="en-US" dirty="0" smtClean="0">
                <a:sym typeface="Wingdings" panose="05000000000000000000" pitchFamily="2" charset="2"/>
              </a:rPr>
              <a:t>변수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함수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클래스 등을 식별하기 위한 이름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ko-KR" altLang="en-US" dirty="0" smtClean="0">
                <a:sym typeface="Wingdings" panose="05000000000000000000" pitchFamily="2" charset="2"/>
              </a:rPr>
              <a:t>키워드 </a:t>
            </a:r>
            <a:r>
              <a:rPr lang="en-US" altLang="ko-KR" dirty="0" smtClean="0">
                <a:sym typeface="Wingdings" panose="05000000000000000000" pitchFamily="2" charset="2"/>
              </a:rPr>
              <a:t>:  if, for, True </a:t>
            </a:r>
            <a:r>
              <a:rPr lang="ko-KR" altLang="en-US" dirty="0" smtClean="0">
                <a:sym typeface="Wingdings" panose="05000000000000000000" pitchFamily="2" charset="2"/>
              </a:rPr>
              <a:t>등  특정 목적으로 사용되는 명령어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ko-KR" altLang="en-US" dirty="0" err="1" smtClean="0">
                <a:sym typeface="Wingdings" panose="05000000000000000000" pitchFamily="2" charset="2"/>
              </a:rPr>
              <a:t>식별자</a:t>
            </a:r>
            <a:r>
              <a:rPr lang="ko-KR" altLang="en-US" dirty="0" smtClean="0">
                <a:sym typeface="Wingdings" panose="05000000000000000000" pitchFamily="2" charset="2"/>
              </a:rPr>
              <a:t> 규칙 </a:t>
            </a:r>
            <a:r>
              <a:rPr lang="en-US" altLang="ko-KR" dirty="0" smtClean="0">
                <a:sym typeface="Wingdings" panose="05000000000000000000" pitchFamily="2" charset="2"/>
              </a:rPr>
              <a:t>: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일반적인 </a:t>
            </a:r>
            <a:r>
              <a:rPr lang="en-US" altLang="ko-KR" dirty="0" smtClean="0">
                <a:sym typeface="Wingdings" panose="05000000000000000000" pitchFamily="2" charset="2"/>
              </a:rPr>
              <a:t>C </a:t>
            </a:r>
            <a:r>
              <a:rPr lang="ko-KR" altLang="en-US" dirty="0" smtClean="0">
                <a:sym typeface="Wingdings" panose="05000000000000000000" pitchFamily="2" charset="2"/>
              </a:rPr>
              <a:t>프로그래밍 </a:t>
            </a:r>
            <a:r>
              <a:rPr lang="ko-KR" altLang="en-US" dirty="0" err="1" smtClean="0">
                <a:sym typeface="Wingdings" panose="05000000000000000000" pitchFamily="2" charset="2"/>
              </a:rPr>
              <a:t>변수명</a:t>
            </a:r>
            <a:r>
              <a:rPr lang="ko-KR" altLang="en-US" dirty="0" smtClean="0">
                <a:sym typeface="Wingdings" panose="05000000000000000000" pitchFamily="2" charset="2"/>
              </a:rPr>
              <a:t> 규칙과 유사하며  보통 </a:t>
            </a:r>
            <a:r>
              <a:rPr lang="ko-KR" altLang="en-US" dirty="0" err="1" smtClean="0">
                <a:sym typeface="Wingdings" panose="05000000000000000000" pitchFamily="2" charset="2"/>
              </a:rPr>
              <a:t>첫문자로</a:t>
            </a:r>
            <a:r>
              <a:rPr lang="ko-KR" altLang="en-US" dirty="0" smtClean="0">
                <a:sym typeface="Wingdings" panose="05000000000000000000" pitchFamily="2" charset="2"/>
              </a:rPr>
              <a:t> 숫자가 </a:t>
            </a:r>
            <a:r>
              <a:rPr lang="ko-KR" altLang="en-US" dirty="0" err="1" smtClean="0">
                <a:sym typeface="Wingdings" panose="05000000000000000000" pitchFamily="2" charset="2"/>
              </a:rPr>
              <a:t>올수</a:t>
            </a:r>
            <a:r>
              <a:rPr lang="ko-KR" altLang="en-US" dirty="0" smtClean="0">
                <a:sym typeface="Wingdings" panose="05000000000000000000" pitchFamily="2" charset="2"/>
              </a:rPr>
              <a:t> 없고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               </a:t>
            </a:r>
            <a:r>
              <a:rPr lang="ko-KR" altLang="en-US" dirty="0" smtClean="0">
                <a:sym typeface="Wingdings" panose="05000000000000000000" pitchFamily="2" charset="2"/>
              </a:rPr>
              <a:t>대소문자 구별</a:t>
            </a:r>
            <a:r>
              <a:rPr lang="en-US" altLang="ko-KR" dirty="0" smtClean="0">
                <a:sym typeface="Wingdings" panose="05000000000000000000" pitchFamily="2" charset="2"/>
              </a:rPr>
              <a:t>,  </a:t>
            </a:r>
            <a:r>
              <a:rPr lang="ko-KR" altLang="en-US" dirty="0" smtClean="0">
                <a:sym typeface="Wingdings" panose="05000000000000000000" pitchFamily="2" charset="2"/>
              </a:rPr>
              <a:t>특수문자 포함 안됨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키워드 사용불가 등으로 규칙이 정해짐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ko-KR" altLang="en-US" dirty="0" smtClean="0">
                <a:sym typeface="Wingdings" panose="05000000000000000000" pitchFamily="2" charset="2"/>
              </a:rPr>
              <a:t>주석 </a:t>
            </a:r>
            <a:r>
              <a:rPr lang="en-US" altLang="ko-KR" dirty="0" smtClean="0">
                <a:sym typeface="Wingdings" panose="05000000000000000000" pitchFamily="2" charset="2"/>
              </a:rPr>
              <a:t>: # (</a:t>
            </a:r>
            <a:r>
              <a:rPr lang="ko-KR" altLang="en-US" dirty="0" smtClean="0">
                <a:sym typeface="Wingdings" panose="05000000000000000000" pitchFamily="2" charset="2"/>
              </a:rPr>
              <a:t>한 라인 주석</a:t>
            </a:r>
            <a:r>
              <a:rPr lang="en-US" altLang="ko-KR" dirty="0" smtClean="0">
                <a:sym typeface="Wingdings" panose="05000000000000000000" pitchFamily="2" charset="2"/>
              </a:rPr>
              <a:t>) ,  “”” ~~~ “”” (</a:t>
            </a:r>
            <a:r>
              <a:rPr lang="ko-KR" altLang="en-US" dirty="0" smtClean="0">
                <a:sym typeface="Wingdings" panose="05000000000000000000" pitchFamily="2" charset="2"/>
              </a:rPr>
              <a:t>여러 라인 주석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ko-KR" altLang="en-US" dirty="0" smtClean="0">
                <a:sym typeface="Wingdings" panose="05000000000000000000" pitchFamily="2" charset="2"/>
              </a:rPr>
              <a:t>들여쓰기 </a:t>
            </a:r>
            <a:r>
              <a:rPr lang="en-US" altLang="ko-KR" dirty="0" smtClean="0">
                <a:sym typeface="Wingdings" panose="05000000000000000000" pitchFamily="2" charset="2"/>
              </a:rPr>
              <a:t>: C </a:t>
            </a:r>
            <a:r>
              <a:rPr lang="ko-KR" altLang="en-US" dirty="0" smtClean="0">
                <a:sym typeface="Wingdings" panose="05000000000000000000" pitchFamily="2" charset="2"/>
              </a:rPr>
              <a:t>프로그래밍의  </a:t>
            </a:r>
            <a:r>
              <a:rPr lang="en-US" altLang="ko-KR" dirty="0" smtClean="0">
                <a:sym typeface="Wingdings" panose="05000000000000000000" pitchFamily="2" charset="2"/>
              </a:rPr>
              <a:t>{ }(</a:t>
            </a:r>
            <a:r>
              <a:rPr lang="ko-KR" altLang="en-US" dirty="0" smtClean="0">
                <a:sym typeface="Wingdings" panose="05000000000000000000" pitchFamily="2" charset="2"/>
              </a:rPr>
              <a:t>중괄호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ym typeface="Wingdings" panose="05000000000000000000" pitchFamily="2" charset="2"/>
              </a:rPr>
              <a:t>처럼 코드의 블록을 의미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 smtClean="0">
                <a:sym typeface="Wingdings" panose="05000000000000000000" pitchFamily="2" charset="2"/>
              </a:rPr>
              <a:t>	   </a:t>
            </a:r>
            <a:r>
              <a:rPr lang="ko-KR" altLang="en-US" dirty="0" err="1" smtClean="0">
                <a:sym typeface="Wingdings" panose="05000000000000000000" pitchFamily="2" charset="2"/>
              </a:rPr>
              <a:t>파이썬</a:t>
            </a:r>
            <a:r>
              <a:rPr lang="ko-KR" altLang="en-US" dirty="0" smtClean="0">
                <a:sym typeface="Wingdings" panose="05000000000000000000" pitchFamily="2" charset="2"/>
              </a:rPr>
              <a:t> 프로그래밍 </a:t>
            </a:r>
            <a:r>
              <a:rPr lang="ko-KR" altLang="en-US" dirty="0" err="1" smtClean="0">
                <a:sym typeface="Wingdings" panose="05000000000000000000" pitchFamily="2" charset="2"/>
              </a:rPr>
              <a:t>할때</a:t>
            </a:r>
            <a:r>
              <a:rPr lang="ko-KR" altLang="en-US" dirty="0" smtClean="0">
                <a:sym typeface="Wingdings" panose="05000000000000000000" pitchFamily="2" charset="2"/>
              </a:rPr>
              <a:t> 들여쓰기 중요함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84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문자열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251520" y="1432521"/>
            <a:ext cx="5040560" cy="8248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mylist</a:t>
            </a:r>
            <a:r>
              <a:rPr lang="en-US" altLang="ko-KR" b="0" dirty="0">
                <a:sym typeface="Wingdings" panose="05000000000000000000" pitchFamily="2" charset="2"/>
              </a:rPr>
              <a:t> = ["</a:t>
            </a:r>
            <a:r>
              <a:rPr lang="en-US" altLang="ko-KR" b="0" dirty="0" err="1">
                <a:sym typeface="Wingdings" panose="05000000000000000000" pitchFamily="2" charset="2"/>
              </a:rPr>
              <a:t>Beautiful!","Explicit!","Simple!","Complex</a:t>
            </a:r>
            <a:r>
              <a:rPr lang="en-US" altLang="ko-KR" b="0" dirty="0">
                <a:sym typeface="Wingdings" panose="05000000000000000000" pitchFamily="2" charset="2"/>
              </a:rPr>
              <a:t>!"]</a:t>
            </a:r>
          </a:p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mystrjoin</a:t>
            </a:r>
            <a:r>
              <a:rPr lang="en-US" altLang="ko-KR" b="0" dirty="0">
                <a:sym typeface="Wingdings" panose="05000000000000000000" pitchFamily="2" charset="2"/>
              </a:rPr>
              <a:t> = </a:t>
            </a:r>
            <a:r>
              <a:rPr lang="en-US" altLang="ko-KR" b="0" dirty="0" smtClean="0">
                <a:sym typeface="Wingdings" panose="05000000000000000000" pitchFamily="2" charset="2"/>
              </a:rPr>
              <a:t>‘/’</a:t>
            </a:r>
            <a:r>
              <a:rPr lang="en-US" altLang="ko-KR" b="0" dirty="0" smtClean="0">
                <a:sym typeface="Wingdings" panose="05000000000000000000" pitchFamily="2" charset="2"/>
              </a:rPr>
              <a:t>.</a:t>
            </a:r>
            <a:r>
              <a:rPr lang="en-US" altLang="ko-KR" b="0" dirty="0">
                <a:sym typeface="Wingdings" panose="05000000000000000000" pitchFamily="2" charset="2"/>
              </a:rPr>
              <a:t>join(</a:t>
            </a:r>
            <a:r>
              <a:rPr lang="en-US" altLang="ko-KR" b="0" dirty="0" err="1">
                <a:sym typeface="Wingdings" panose="05000000000000000000" pitchFamily="2" charset="2"/>
              </a:rPr>
              <a:t>mylist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mystrjoin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5024" y="1124744"/>
            <a:ext cx="684123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join() –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인수로 전달된 시퀀스 객체의 각 항목 사이에 특정 문자를 </a:t>
            </a:r>
            <a:r>
              <a:rPr lang="ko-KR" altLang="en-US" dirty="0">
                <a:solidFill>
                  <a:srgbClr val="FF3300"/>
                </a:solidFill>
                <a:sym typeface="Wingdings" panose="05000000000000000000" pitchFamily="2" charset="2"/>
              </a:rPr>
              <a:t>삽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입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오른쪽 화살표 4"/>
          <p:cNvSpPr/>
          <p:nvPr/>
        </p:nvSpPr>
        <p:spPr bwMode="auto">
          <a:xfrm>
            <a:off x="611560" y="2385119"/>
            <a:ext cx="360040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1580" y="2411250"/>
            <a:ext cx="513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Beautiful!/Explicit!/Simple!/Complex!</a:t>
            </a:r>
            <a:endParaRPr lang="ko-KR" altLang="en-US" dirty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51992" y="3412506"/>
            <a:ext cx="5040560" cy="566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mysplitlist</a:t>
            </a:r>
            <a:r>
              <a:rPr lang="en-US" altLang="ko-KR" b="0" dirty="0">
                <a:sym typeface="Wingdings" panose="05000000000000000000" pitchFamily="2" charset="2"/>
              </a:rPr>
              <a:t> = </a:t>
            </a:r>
            <a:r>
              <a:rPr lang="en-US" altLang="ko-KR" b="0" dirty="0" err="1">
                <a:sym typeface="Wingdings" panose="05000000000000000000" pitchFamily="2" charset="2"/>
              </a:rPr>
              <a:t>mystrjoin.split</a:t>
            </a:r>
            <a:r>
              <a:rPr lang="en-US" altLang="ko-KR" b="0" dirty="0">
                <a:sym typeface="Wingdings" panose="05000000000000000000" pitchFamily="2" charset="2"/>
              </a:rPr>
              <a:t>('/')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mysplitlist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5496" y="3104729"/>
            <a:ext cx="871296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split() –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인수로 전달된 문자로 문자열을 분할하여 리스트 형태로 반환 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// join()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메소드와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반대 개념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3" name="오른쪽 화살표 22"/>
          <p:cNvSpPr/>
          <p:nvPr/>
        </p:nvSpPr>
        <p:spPr bwMode="auto">
          <a:xfrm>
            <a:off x="612032" y="4149080"/>
            <a:ext cx="360040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2052" y="4175211"/>
            <a:ext cx="5130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['Beautiful!', 'Explicit!', 'Simple!', 'Complex!']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28" y="4941168"/>
            <a:ext cx="3816424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myjoinstr</a:t>
            </a:r>
            <a:r>
              <a:rPr lang="en-US" altLang="ko-KR" dirty="0"/>
              <a:t> = </a:t>
            </a:r>
            <a:r>
              <a:rPr lang="en-US" altLang="ko-KR" dirty="0" smtClean="0"/>
              <a:t>‘\</a:t>
            </a:r>
            <a:r>
              <a:rPr lang="en-US" altLang="ko-KR" dirty="0" err="1" smtClean="0"/>
              <a:t>n’.join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mysplitlist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myjoinstr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 bwMode="auto">
          <a:xfrm>
            <a:off x="4581336" y="5093842"/>
            <a:ext cx="360040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2080" y="4772591"/>
            <a:ext cx="2376264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Beautiful!</a:t>
            </a:r>
          </a:p>
          <a:p>
            <a:r>
              <a:rPr lang="en-US" altLang="ko-KR" dirty="0"/>
              <a:t>Explicit!</a:t>
            </a:r>
          </a:p>
          <a:p>
            <a:r>
              <a:rPr lang="en-US" altLang="ko-KR" dirty="0"/>
              <a:t>Simple!</a:t>
            </a:r>
          </a:p>
          <a:p>
            <a:r>
              <a:rPr lang="en-US" altLang="ko-KR" dirty="0"/>
              <a:t>Complex!</a:t>
            </a:r>
            <a:endParaRPr lang="ko-KR" altLang="en-US" dirty="0"/>
          </a:p>
        </p:txBody>
      </p:sp>
      <p:sp>
        <p:nvSpPr>
          <p:cNvPr id="9" name="포인트가 6개인 별 8"/>
          <p:cNvSpPr/>
          <p:nvPr/>
        </p:nvSpPr>
        <p:spPr bwMode="auto">
          <a:xfrm>
            <a:off x="6381718" y="1044309"/>
            <a:ext cx="756084" cy="700335"/>
          </a:xfrm>
          <a:prstGeom prst="star6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6" name="포인트가 6개인 별 25"/>
          <p:cNvSpPr/>
          <p:nvPr/>
        </p:nvSpPr>
        <p:spPr bwMode="auto">
          <a:xfrm>
            <a:off x="6660232" y="2404394"/>
            <a:ext cx="756084" cy="700335"/>
          </a:xfrm>
          <a:prstGeom prst="star6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53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문자열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3816896" cy="1600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msg</a:t>
            </a:r>
            <a:r>
              <a:rPr lang="en-US" altLang="ko-KR" b="0" dirty="0">
                <a:sym typeface="Wingdings" panose="05000000000000000000" pitchFamily="2" charset="2"/>
              </a:rPr>
              <a:t> = "time is gold"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msg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msg</a:t>
            </a:r>
            <a:r>
              <a:rPr lang="en-US" altLang="ko-KR" b="0" dirty="0">
                <a:sym typeface="Wingdings" panose="05000000000000000000" pitchFamily="2" charset="2"/>
              </a:rPr>
              <a:t> = </a:t>
            </a:r>
            <a:r>
              <a:rPr lang="en-US" altLang="ko-KR" b="0" dirty="0" err="1">
                <a:sym typeface="Wingdings" panose="05000000000000000000" pitchFamily="2" charset="2"/>
              </a:rPr>
              <a:t>msg.replace</a:t>
            </a:r>
            <a:r>
              <a:rPr lang="en-US" altLang="ko-KR" b="0" dirty="0">
                <a:sym typeface="Wingdings" panose="05000000000000000000" pitchFamily="2" charset="2"/>
              </a:rPr>
              <a:t>("gold", "arrow")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msg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msg</a:t>
            </a:r>
            <a:r>
              <a:rPr lang="en-US" altLang="ko-KR" b="0" dirty="0">
                <a:sym typeface="Wingdings" panose="05000000000000000000" pitchFamily="2" charset="2"/>
              </a:rPr>
              <a:t> = </a:t>
            </a:r>
            <a:r>
              <a:rPr lang="en-US" altLang="ko-KR" b="0" dirty="0" err="1">
                <a:sym typeface="Wingdings" panose="05000000000000000000" pitchFamily="2" charset="2"/>
              </a:rPr>
              <a:t>msg.replace</a:t>
            </a:r>
            <a:r>
              <a:rPr lang="en-US" altLang="ko-KR" b="0" dirty="0">
                <a:sym typeface="Wingdings" panose="05000000000000000000" pitchFamily="2" charset="2"/>
              </a:rPr>
              <a:t>('</a:t>
            </a:r>
            <a:r>
              <a:rPr lang="en-US" altLang="ko-KR" b="0" dirty="0" err="1">
                <a:sym typeface="Wingdings" panose="05000000000000000000" pitchFamily="2" charset="2"/>
              </a:rPr>
              <a:t>i</a:t>
            </a:r>
            <a:r>
              <a:rPr lang="en-US" altLang="ko-KR" b="0" dirty="0">
                <a:sym typeface="Wingdings" panose="05000000000000000000" pitchFamily="2" charset="2"/>
              </a:rPr>
              <a:t>', '%')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msg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26" name="직선 화살표 연결선 25"/>
          <p:cNvCxnSpPr/>
          <p:nvPr/>
        </p:nvCxnSpPr>
        <p:spPr bwMode="auto">
          <a:xfrm>
            <a:off x="3649061" y="1700808"/>
            <a:ext cx="720080" cy="0"/>
          </a:xfrm>
          <a:prstGeom prst="straightConnector1">
            <a:avLst/>
          </a:prstGeom>
          <a:solidFill>
            <a:srgbClr val="E7EFF1"/>
          </a:solidFill>
          <a:ln w="6032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4716016" y="1182002"/>
            <a:ext cx="3816896" cy="10833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time is gold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time is arrow</a:t>
            </a:r>
          </a:p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t%me</a:t>
            </a:r>
            <a:r>
              <a:rPr lang="en-US" altLang="ko-KR" b="0" dirty="0">
                <a:sym typeface="Wingdings" panose="05000000000000000000" pitchFamily="2" charset="2"/>
              </a:rPr>
              <a:t> %s arrow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[Finished in 0.4s]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024" y="2687685"/>
            <a:ext cx="76451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</a:rPr>
              <a:t>replace() </a:t>
            </a:r>
            <a:r>
              <a:rPr lang="ko-KR" altLang="en-US" dirty="0" smtClean="0">
                <a:solidFill>
                  <a:srgbClr val="FF3300"/>
                </a:solidFill>
              </a:rPr>
              <a:t>함수 </a:t>
            </a:r>
            <a:r>
              <a:rPr lang="en-US" altLang="ko-KR" dirty="0" smtClean="0">
                <a:solidFill>
                  <a:srgbClr val="FF3300"/>
                </a:solidFill>
              </a:rPr>
              <a:t>:</a:t>
            </a:r>
            <a:r>
              <a:rPr lang="ko-KR" altLang="en-US" dirty="0">
                <a:solidFill>
                  <a:srgbClr val="FF3300"/>
                </a:solidFill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</a:rPr>
              <a:t>문자열에 있는 특정 문자 또는 문자열을 다른 문자 또는 문자열로 바꿈</a:t>
            </a:r>
            <a:r>
              <a:rPr lang="en-US" altLang="ko-KR" dirty="0" smtClean="0">
                <a:solidFill>
                  <a:srgbClr val="FF3300"/>
                </a:solidFill>
              </a:rPr>
              <a:t> </a:t>
            </a:r>
            <a:endParaRPr lang="ko-KR" altLang="en-US" dirty="0">
              <a:solidFill>
                <a:srgbClr val="FF3300"/>
              </a:solidFill>
            </a:endParaRPr>
          </a:p>
        </p:txBody>
      </p:sp>
      <p:sp>
        <p:nvSpPr>
          <p:cNvPr id="30" name="Text Box 3"/>
          <p:cNvSpPr txBox="1">
            <a:spLocks noChangeArrowheads="1"/>
          </p:cNvSpPr>
          <p:nvPr/>
        </p:nvSpPr>
        <p:spPr bwMode="auto">
          <a:xfrm>
            <a:off x="192205" y="3629946"/>
            <a:ext cx="3816896" cy="134190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pin_number</a:t>
            </a:r>
            <a:r>
              <a:rPr lang="en-US" altLang="ko-KR" b="0" dirty="0">
                <a:sym typeface="Wingdings" panose="05000000000000000000" pitchFamily="2" charset="2"/>
              </a:rPr>
              <a:t> = "990415-1234112"</a:t>
            </a:r>
          </a:p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yymmdd</a:t>
            </a:r>
            <a:r>
              <a:rPr lang="en-US" altLang="ko-KR" b="0" dirty="0">
                <a:sym typeface="Wingdings" panose="05000000000000000000" pitchFamily="2" charset="2"/>
              </a:rPr>
              <a:t> = </a:t>
            </a:r>
            <a:r>
              <a:rPr lang="en-US" altLang="ko-KR" b="0" dirty="0" err="1">
                <a:sym typeface="Wingdings" panose="05000000000000000000" pitchFamily="2" charset="2"/>
              </a:rPr>
              <a:t>pin_number</a:t>
            </a:r>
            <a:r>
              <a:rPr lang="en-US" altLang="ko-KR" b="0" dirty="0">
                <a:sym typeface="Wingdings" panose="05000000000000000000" pitchFamily="2" charset="2"/>
              </a:rPr>
              <a:t>[:6]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yymmdd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  <a:p>
            <a:pPr algn="l" defTabSz="717550"/>
            <a:r>
              <a:rPr lang="en-US" altLang="ko-KR" b="0" dirty="0" err="1">
                <a:sym typeface="Wingdings" panose="05000000000000000000" pitchFamily="2" charset="2"/>
              </a:rPr>
              <a:t>number_id</a:t>
            </a:r>
            <a:r>
              <a:rPr lang="en-US" altLang="ko-KR" b="0" dirty="0">
                <a:sym typeface="Wingdings" panose="05000000000000000000" pitchFamily="2" charset="2"/>
              </a:rPr>
              <a:t> = </a:t>
            </a:r>
            <a:r>
              <a:rPr lang="en-US" altLang="ko-KR" b="0" dirty="0" err="1">
                <a:sym typeface="Wingdings" panose="05000000000000000000" pitchFamily="2" charset="2"/>
              </a:rPr>
              <a:t>pin_number</a:t>
            </a:r>
            <a:r>
              <a:rPr lang="en-US" altLang="ko-KR" b="0" dirty="0">
                <a:sym typeface="Wingdings" panose="05000000000000000000" pitchFamily="2" charset="2"/>
              </a:rPr>
              <a:t>[7:]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</a:t>
            </a:r>
            <a:r>
              <a:rPr lang="en-US" altLang="ko-KR" b="0" dirty="0" err="1">
                <a:sym typeface="Wingdings" panose="05000000000000000000" pitchFamily="2" charset="2"/>
              </a:rPr>
              <a:t>number_id</a:t>
            </a:r>
            <a:r>
              <a:rPr lang="en-US" altLang="ko-KR" b="0" dirty="0">
                <a:sym typeface="Wingdings" panose="05000000000000000000" pitchFamily="2" charset="2"/>
              </a:rPr>
              <a:t>)</a:t>
            </a:r>
          </a:p>
        </p:txBody>
      </p:sp>
      <p:cxnSp>
        <p:nvCxnSpPr>
          <p:cNvPr id="31" name="직선 화살표 연결선 30"/>
          <p:cNvCxnSpPr/>
          <p:nvPr/>
        </p:nvCxnSpPr>
        <p:spPr bwMode="auto">
          <a:xfrm>
            <a:off x="3816995" y="4221088"/>
            <a:ext cx="720080" cy="0"/>
          </a:xfrm>
          <a:prstGeom prst="straightConnector1">
            <a:avLst/>
          </a:prstGeom>
          <a:solidFill>
            <a:srgbClr val="E7EFF1"/>
          </a:solidFill>
          <a:ln w="6032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075584" y="3550135"/>
            <a:ext cx="3816896" cy="8248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ko-KR" altLang="en-US" b="0" dirty="0" err="1">
                <a:sym typeface="Wingdings" panose="05000000000000000000" pitchFamily="2" charset="2"/>
              </a:rPr>
              <a:t>년월일</a:t>
            </a:r>
            <a:r>
              <a:rPr lang="ko-KR" altLang="en-US" b="0" dirty="0">
                <a:sym typeface="Wingdings" panose="05000000000000000000" pitchFamily="2" charset="2"/>
              </a:rPr>
              <a:t> </a:t>
            </a:r>
            <a:r>
              <a:rPr lang="en-US" altLang="ko-KR" b="0" dirty="0">
                <a:sym typeface="Wingdings" panose="05000000000000000000" pitchFamily="2" charset="2"/>
              </a:rPr>
              <a:t>:  990415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Id :  1234112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[Finished in 1.3s]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5229200"/>
            <a:ext cx="3816424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if </a:t>
            </a:r>
            <a:r>
              <a:rPr lang="en-US" altLang="ko-KR" dirty="0" err="1"/>
              <a:t>pin_number</a:t>
            </a:r>
            <a:r>
              <a:rPr lang="en-US" altLang="ko-KR" dirty="0"/>
              <a:t>[7] == '1':</a:t>
            </a:r>
          </a:p>
          <a:p>
            <a:pPr algn="l"/>
            <a:r>
              <a:rPr lang="en-US" altLang="ko-KR" dirty="0"/>
              <a:t>	print("</a:t>
            </a:r>
            <a:r>
              <a:rPr lang="ko-KR" altLang="en-US" dirty="0"/>
              <a:t>남성</a:t>
            </a:r>
            <a:r>
              <a:rPr lang="en-US" altLang="ko-KR" dirty="0"/>
              <a:t>")</a:t>
            </a:r>
          </a:p>
          <a:p>
            <a:pPr algn="l"/>
            <a:r>
              <a:rPr lang="en-US" altLang="ko-KR" dirty="0"/>
              <a:t>else:</a:t>
            </a:r>
          </a:p>
          <a:p>
            <a:pPr algn="l"/>
            <a:r>
              <a:rPr lang="en-US" altLang="ko-KR" dirty="0"/>
              <a:t>	print("</a:t>
            </a:r>
            <a:r>
              <a:rPr lang="ko-KR" altLang="en-US" dirty="0"/>
              <a:t>여성</a:t>
            </a:r>
            <a:r>
              <a:rPr lang="en-US" altLang="ko-KR" dirty="0"/>
              <a:t>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242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시퀀스 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35024" y="1412776"/>
            <a:ext cx="875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시퀀스 타입이 갖는 공통된 특징으로 색인 </a:t>
            </a:r>
            <a:r>
              <a:rPr lang="ko-KR" altLang="en-US" sz="1600" dirty="0" err="1" smtClean="0">
                <a:solidFill>
                  <a:srgbClr val="FF0000"/>
                </a:solidFill>
              </a:rPr>
              <a:t>연산등</a:t>
            </a:r>
            <a:r>
              <a:rPr lang="ko-KR" altLang="en-US" sz="1600" dirty="0" smtClean="0">
                <a:solidFill>
                  <a:srgbClr val="FF0000"/>
                </a:solidFill>
              </a:rPr>
              <a:t> 문자열에 사용된 연산이 같은 형태로 사용 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/>
              <a:t>기본 연산</a:t>
            </a:r>
            <a:endParaRPr lang="ko-KR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772816"/>
            <a:ext cx="4824536" cy="4930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mystr</a:t>
            </a:r>
            <a:r>
              <a:rPr lang="en-US" altLang="ko-KR" sz="1200" dirty="0"/>
              <a:t> = "programming"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mystr</a:t>
            </a:r>
            <a:r>
              <a:rPr lang="en-US" altLang="ko-KR" sz="1200" dirty="0"/>
              <a:t>[1])</a:t>
            </a:r>
          </a:p>
          <a:p>
            <a:pPr algn="l"/>
            <a:r>
              <a:rPr lang="en-US" altLang="ko-KR" sz="1200" dirty="0" err="1"/>
              <a:t>mylist</a:t>
            </a:r>
            <a:r>
              <a:rPr lang="en-US" altLang="ko-KR" sz="1200" dirty="0"/>
              <a:t> = ['p','r','o','g','r','a','m','m','</a:t>
            </a:r>
            <a:r>
              <a:rPr lang="en-US" altLang="ko-KR" sz="1200" dirty="0" err="1"/>
              <a:t>i</a:t>
            </a:r>
            <a:r>
              <a:rPr lang="en-US" altLang="ko-KR" sz="1200" dirty="0"/>
              <a:t>','</a:t>
            </a:r>
            <a:r>
              <a:rPr lang="en-US" altLang="ko-KR" sz="1200" dirty="0" err="1"/>
              <a:t>n','g</a:t>
            </a:r>
            <a:r>
              <a:rPr lang="en-US" altLang="ko-KR" sz="1200" dirty="0"/>
              <a:t>']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[1])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mystr+mystr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mylist+mylist</a:t>
            </a:r>
            <a:r>
              <a:rPr lang="en-US" altLang="ko-KR" sz="1200" dirty="0"/>
              <a:t>)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mystr</a:t>
            </a:r>
            <a:r>
              <a:rPr lang="en-US" altLang="ko-KR" sz="1200" dirty="0"/>
              <a:t>*2)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*2)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mystr</a:t>
            </a:r>
            <a:r>
              <a:rPr lang="en-US" altLang="ko-KR" sz="1200" dirty="0"/>
              <a:t>[0:5])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[0:5])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mystr</a:t>
            </a:r>
            <a:r>
              <a:rPr lang="en-US" altLang="ko-KR" sz="1200" dirty="0"/>
              <a:t>[0::2])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[0::2])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mystr</a:t>
            </a:r>
            <a:r>
              <a:rPr lang="en-US" altLang="ko-KR" sz="1200" dirty="0"/>
              <a:t>[-1::-1])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[-1::-1</a:t>
            </a:r>
            <a:r>
              <a:rPr lang="en-US" altLang="ko-KR" sz="1200" dirty="0" smtClean="0"/>
              <a:t>])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print(list(</a:t>
            </a:r>
            <a:r>
              <a:rPr lang="en-US" altLang="ko-KR" sz="1200" dirty="0" err="1"/>
              <a:t>mystr</a:t>
            </a:r>
            <a:r>
              <a:rPr lang="en-US" altLang="ko-KR" sz="1200" dirty="0"/>
              <a:t>))</a:t>
            </a:r>
          </a:p>
          <a:p>
            <a:pPr algn="l"/>
            <a:r>
              <a:rPr lang="en-US" altLang="ko-KR" sz="1200" dirty="0"/>
              <a:t>print("".join(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0" name="오른쪽 화살표 9"/>
          <p:cNvSpPr/>
          <p:nvPr/>
        </p:nvSpPr>
        <p:spPr bwMode="auto">
          <a:xfrm>
            <a:off x="4499992" y="2132856"/>
            <a:ext cx="864096" cy="504056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104" y="2230995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색인 연산</a:t>
            </a:r>
            <a:endParaRPr lang="ko-KR" altLang="en-US" dirty="0"/>
          </a:p>
        </p:txBody>
      </p:sp>
      <p:sp>
        <p:nvSpPr>
          <p:cNvPr id="12" name="오른쪽 화살표 11"/>
          <p:cNvSpPr/>
          <p:nvPr/>
        </p:nvSpPr>
        <p:spPr bwMode="auto">
          <a:xfrm>
            <a:off x="4499992" y="3068960"/>
            <a:ext cx="864096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32956" y="3068960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18" name="오른쪽 화살표 17"/>
          <p:cNvSpPr/>
          <p:nvPr/>
        </p:nvSpPr>
        <p:spPr bwMode="auto">
          <a:xfrm>
            <a:off x="4529408" y="3666946"/>
            <a:ext cx="864096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549987" y="3667926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 연산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 bwMode="auto">
          <a:xfrm>
            <a:off x="4537075" y="4293096"/>
            <a:ext cx="827013" cy="288032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574839" y="426689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분할 연산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 bwMode="auto">
          <a:xfrm>
            <a:off x="4542764" y="4857698"/>
            <a:ext cx="827013" cy="288032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26068" y="4818208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확장 분할 연산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 bwMode="auto">
          <a:xfrm>
            <a:off x="4547949" y="5411840"/>
            <a:ext cx="827013" cy="288032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26068" y="5401967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역순 접근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3275856" y="6237312"/>
            <a:ext cx="201622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626068" y="6021288"/>
            <a:ext cx="15080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문자열을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로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 bwMode="auto">
          <a:xfrm>
            <a:off x="3203848" y="6549444"/>
            <a:ext cx="2160240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612879" y="6410154"/>
            <a:ext cx="150809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list</a:t>
            </a:r>
            <a:r>
              <a:rPr lang="ko-KR" altLang="en-US" dirty="0" smtClean="0"/>
              <a:t>를 문자열로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 bwMode="auto">
          <a:xfrm>
            <a:off x="5004048" y="1735976"/>
            <a:ext cx="3168352" cy="0"/>
          </a:xfrm>
          <a:prstGeom prst="line">
            <a:avLst/>
          </a:prstGeom>
          <a:solidFill>
            <a:srgbClr val="E7EFF1"/>
          </a:solidFill>
          <a:ln w="539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939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시퀀스 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5024" y="1412776"/>
            <a:ext cx="8757456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dirty="0" smtClean="0">
                <a:solidFill>
                  <a:srgbClr val="FF0000"/>
                </a:solidFill>
              </a:rPr>
              <a:t>문자열과 달리 리스트에 내포되는 객체들의 타입에는 제약이 없으며 객체라면 어떤 타입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smtClean="0">
                <a:solidFill>
                  <a:srgbClr val="FF0000"/>
                </a:solidFill>
              </a:rPr>
              <a:t>   </a:t>
            </a:r>
            <a:r>
              <a:rPr lang="ko-KR" altLang="en-US" sz="1600" dirty="0" smtClean="0">
                <a:solidFill>
                  <a:srgbClr val="FF0000"/>
                </a:solidFill>
              </a:rPr>
              <a:t>이든 리스트에 포함 가능</a:t>
            </a:r>
            <a:endParaRPr lang="en-US" altLang="ko-KR" sz="1600" dirty="0" smtClean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/>
              <a:t>리스트만의 특징</a:t>
            </a:r>
            <a:endParaRPr lang="ko-KR" altLang="en-US" sz="2000" dirty="0"/>
          </a:p>
        </p:txBody>
      </p:sp>
      <p:cxnSp>
        <p:nvCxnSpPr>
          <p:cNvPr id="9" name="직선 연결선 8"/>
          <p:cNvCxnSpPr/>
          <p:nvPr/>
        </p:nvCxnSpPr>
        <p:spPr bwMode="auto">
          <a:xfrm>
            <a:off x="2699792" y="1728856"/>
            <a:ext cx="3960440" cy="0"/>
          </a:xfrm>
          <a:prstGeom prst="line">
            <a:avLst/>
          </a:prstGeom>
          <a:solidFill>
            <a:srgbClr val="E7EFF1"/>
          </a:solidFill>
          <a:ln w="5715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23528" y="2276872"/>
            <a:ext cx="7776864" cy="2117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mylist = [ 3.14, 5, "python", [100,200,300], ["Good", "programming"]]</a:t>
            </a:r>
          </a:p>
          <a:p>
            <a:pPr algn="l"/>
            <a:endParaRPr lang="en-US" altLang="ko-KR"/>
          </a:p>
          <a:p>
            <a:pPr algn="l"/>
            <a:r>
              <a:rPr lang="en-US" altLang="ko-KR"/>
              <a:t>print(mylist[0])</a:t>
            </a:r>
          </a:p>
          <a:p>
            <a:pPr algn="l"/>
            <a:r>
              <a:rPr lang="en-US" altLang="ko-KR"/>
              <a:t>print(mylist[1])</a:t>
            </a:r>
          </a:p>
          <a:p>
            <a:pPr algn="l"/>
            <a:r>
              <a:rPr lang="en-US" altLang="ko-KR"/>
              <a:t>print(mylist[2][0])</a:t>
            </a:r>
          </a:p>
          <a:p>
            <a:pPr algn="l"/>
            <a:r>
              <a:rPr lang="en-US" altLang="ko-KR"/>
              <a:t>print(mylist[3][1])</a:t>
            </a:r>
          </a:p>
          <a:p>
            <a:pPr algn="l"/>
            <a:r>
              <a:rPr lang="en-US" altLang="ko-KR"/>
              <a:t>print(mylist[4][1])</a:t>
            </a:r>
          </a:p>
          <a:p>
            <a:pPr algn="l"/>
            <a:r>
              <a:rPr lang="en-US" altLang="ko-KR"/>
              <a:t>print(mylist[4][0][3])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 bwMode="auto">
          <a:xfrm>
            <a:off x="4067944" y="3501008"/>
            <a:ext cx="432048" cy="504056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64088" y="2764666"/>
            <a:ext cx="21602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3.14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p</a:t>
            </a:r>
          </a:p>
          <a:p>
            <a:r>
              <a:rPr lang="en-US" altLang="ko-KR" dirty="0"/>
              <a:t>200</a:t>
            </a:r>
          </a:p>
          <a:p>
            <a:r>
              <a:rPr lang="en-US" altLang="ko-KR" dirty="0"/>
              <a:t>programming</a:t>
            </a:r>
          </a:p>
          <a:p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33" name="꺾인 연결선 32"/>
          <p:cNvCxnSpPr/>
          <p:nvPr/>
        </p:nvCxnSpPr>
        <p:spPr bwMode="auto">
          <a:xfrm>
            <a:off x="1619672" y="4509120"/>
            <a:ext cx="1584176" cy="792088"/>
          </a:xfrm>
          <a:prstGeom prst="bentConnector3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491880" y="5078025"/>
            <a:ext cx="5508104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- </a:t>
            </a:r>
            <a:r>
              <a:rPr lang="ko-KR" altLang="en-US" dirty="0" smtClean="0"/>
              <a:t>실수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등 다양한 객체를  항목으로 내포 가능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- </a:t>
            </a:r>
            <a:r>
              <a:rPr lang="ko-KR" altLang="en-US" dirty="0" smtClean="0"/>
              <a:t>내포된 객체에 대한 색인 연산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162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시퀀스 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6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/>
              <a:t>리스트만의 특징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02214" y="1664510"/>
            <a:ext cx="36724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mystr</a:t>
            </a:r>
            <a:r>
              <a:rPr lang="en-US" altLang="ko-KR" dirty="0"/>
              <a:t> = "python"</a:t>
            </a:r>
          </a:p>
          <a:p>
            <a:pPr algn="l"/>
            <a:r>
              <a:rPr lang="en-US" altLang="ko-KR" dirty="0"/>
              <a:t>#</a:t>
            </a:r>
            <a:r>
              <a:rPr lang="en-US" altLang="ko-KR" dirty="0" err="1"/>
              <a:t>mystr</a:t>
            </a:r>
            <a:r>
              <a:rPr lang="en-US" altLang="ko-KR" dirty="0"/>
              <a:t>[0] = 'p'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mylist</a:t>
            </a:r>
            <a:r>
              <a:rPr lang="en-US" altLang="ko-KR" dirty="0"/>
              <a:t> = ['</a:t>
            </a:r>
            <a:r>
              <a:rPr lang="en-US" altLang="ko-KR" dirty="0" err="1"/>
              <a:t>p','y','t','h','o','n</a:t>
            </a:r>
            <a:r>
              <a:rPr lang="en-US" altLang="ko-KR" dirty="0"/>
              <a:t>']</a:t>
            </a:r>
          </a:p>
          <a:p>
            <a:pPr algn="l"/>
            <a:r>
              <a:rPr lang="en-US" altLang="ko-KR" dirty="0" err="1"/>
              <a:t>mylist</a:t>
            </a:r>
            <a:r>
              <a:rPr lang="en-US" altLang="ko-KR" dirty="0"/>
              <a:t>[0] = 'P'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 bwMode="auto">
          <a:xfrm>
            <a:off x="3042492" y="1988840"/>
            <a:ext cx="208823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580112" y="1664510"/>
            <a:ext cx="230425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immutable(</a:t>
            </a:r>
            <a:r>
              <a:rPr lang="ko-KR" altLang="en-US" dirty="0" smtClean="0"/>
              <a:t>불변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객체로서 수정 불가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 bwMode="auto">
          <a:xfrm>
            <a:off x="3131840" y="2924944"/>
            <a:ext cx="208823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581673" y="2663334"/>
            <a:ext cx="230425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mutable(</a:t>
            </a:r>
            <a:r>
              <a:rPr lang="ko-KR" altLang="en-US" dirty="0"/>
              <a:t>가</a:t>
            </a:r>
            <a:r>
              <a:rPr lang="ko-KR" altLang="en-US" dirty="0" smtClean="0"/>
              <a:t>변</a:t>
            </a:r>
            <a:r>
              <a:rPr lang="en-US" altLang="ko-KR" dirty="0" smtClean="0"/>
              <a:t>) </a:t>
            </a:r>
            <a:r>
              <a:rPr lang="ko-KR" altLang="en-US" dirty="0" smtClean="0"/>
              <a:t>객체로서 수정 가능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214" y="3776764"/>
            <a:ext cx="4153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= [ 3, 6, 9]</a:t>
            </a:r>
          </a:p>
          <a:p>
            <a:pPr algn="l"/>
            <a:r>
              <a:rPr lang="en-US" altLang="ko-KR" dirty="0" err="1"/>
              <a:t>mylistadd</a:t>
            </a:r>
            <a:r>
              <a:rPr lang="en-US" altLang="ko-KR" dirty="0"/>
              <a:t> = </a:t>
            </a:r>
            <a:r>
              <a:rPr lang="en-US" altLang="ko-KR" dirty="0" err="1"/>
              <a:t>mylistsrc</a:t>
            </a:r>
            <a:r>
              <a:rPr lang="en-US" altLang="ko-KR" dirty="0"/>
              <a:t> + [20]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mylistadd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 "</a:t>
            </a:r>
            <a:r>
              <a:rPr lang="en-US" altLang="ko-KR" dirty="0" err="1"/>
              <a:t>mylistsrc</a:t>
            </a:r>
            <a:r>
              <a:rPr lang="en-US" altLang="ko-KR" dirty="0"/>
              <a:t> id :", id(</a:t>
            </a:r>
            <a:r>
              <a:rPr lang="en-US" altLang="ko-KR" dirty="0" err="1"/>
              <a:t>mylistsrc</a:t>
            </a:r>
            <a:r>
              <a:rPr lang="en-US" altLang="ko-KR" dirty="0"/>
              <a:t>) )</a:t>
            </a:r>
          </a:p>
          <a:p>
            <a:pPr algn="l"/>
            <a:r>
              <a:rPr lang="en-US" altLang="ko-KR" dirty="0"/>
              <a:t>print( "</a:t>
            </a:r>
            <a:r>
              <a:rPr lang="en-US" altLang="ko-KR" dirty="0" err="1"/>
              <a:t>mylistadd</a:t>
            </a:r>
            <a:r>
              <a:rPr lang="en-US" altLang="ko-KR" dirty="0"/>
              <a:t> id :", id(</a:t>
            </a:r>
            <a:r>
              <a:rPr lang="en-US" altLang="ko-KR" dirty="0" err="1"/>
              <a:t>mylistadd</a:t>
            </a:r>
            <a:r>
              <a:rPr lang="en-US" altLang="ko-KR" dirty="0"/>
              <a:t>) )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 bwMode="auto">
          <a:xfrm>
            <a:off x="1535641" y="4310680"/>
            <a:ext cx="1596199" cy="0"/>
          </a:xfrm>
          <a:prstGeom prst="line">
            <a:avLst/>
          </a:prstGeom>
          <a:solidFill>
            <a:srgbClr val="E7EFF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직선 연결선 7"/>
          <p:cNvCxnSpPr/>
          <p:nvPr/>
        </p:nvCxnSpPr>
        <p:spPr bwMode="auto">
          <a:xfrm>
            <a:off x="251520" y="3501008"/>
            <a:ext cx="8352928" cy="0"/>
          </a:xfrm>
          <a:prstGeom prst="line">
            <a:avLst/>
          </a:prstGeom>
          <a:solidFill>
            <a:srgbClr val="E7EFF1"/>
          </a:solidFill>
          <a:ln w="349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>
            <a:off x="3491880" y="4221088"/>
            <a:ext cx="208823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796136" y="4058999"/>
            <a:ext cx="23042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새로운 객체 생성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80112" y="4784135"/>
            <a:ext cx="2736304" cy="824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[3, 6, 9, 20]</a:t>
            </a:r>
          </a:p>
          <a:p>
            <a:pPr algn="l"/>
            <a:r>
              <a:rPr lang="en-US" altLang="ko-KR"/>
              <a:t>mylistsrc id : 78857680</a:t>
            </a:r>
          </a:p>
          <a:p>
            <a:pPr algn="l"/>
            <a:r>
              <a:rPr lang="en-US" altLang="ko-KR"/>
              <a:t>mylistadd id : 79218248</a:t>
            </a: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 bwMode="auto">
          <a:xfrm>
            <a:off x="4537543" y="5024717"/>
            <a:ext cx="630732" cy="356054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5935192"/>
            <a:ext cx="6480720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mutable </a:t>
            </a:r>
            <a:r>
              <a:rPr lang="ko-KR" altLang="en-US" dirty="0" smtClean="0"/>
              <a:t>객체로서 리스트 항목을 직접 수정하기 위해서는 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+=(</a:t>
            </a:r>
            <a:r>
              <a:rPr lang="ko-KR" altLang="en-US" dirty="0" smtClean="0"/>
              <a:t>복합할당연산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apped</a:t>
            </a:r>
            <a:r>
              <a:rPr lang="en-US" altLang="ko-KR" dirty="0" smtClean="0"/>
              <a:t>(), extend(), insert() 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21" name="포인트가 5개인 별 20"/>
          <p:cNvSpPr/>
          <p:nvPr/>
        </p:nvSpPr>
        <p:spPr bwMode="auto">
          <a:xfrm>
            <a:off x="173941" y="5608976"/>
            <a:ext cx="432048" cy="376433"/>
          </a:xfrm>
          <a:prstGeom prst="star5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20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시퀀스 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15806" y="947643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/>
              <a:t>리스트 항목 추가 방법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5507" y="1391067"/>
            <a:ext cx="43353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= [ 3, 6, 9]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mylistsrc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print("</a:t>
            </a:r>
            <a:r>
              <a:rPr lang="en-US" altLang="ko-KR" dirty="0" err="1"/>
              <a:t>mylistsrc</a:t>
            </a:r>
            <a:r>
              <a:rPr lang="en-US" altLang="ko-KR" dirty="0"/>
              <a:t> id :", id(</a:t>
            </a:r>
            <a:r>
              <a:rPr lang="en-US" altLang="ko-KR" dirty="0" err="1"/>
              <a:t>mylistsrc</a:t>
            </a:r>
            <a:r>
              <a:rPr lang="en-US" altLang="ko-KR" dirty="0"/>
              <a:t>))</a:t>
            </a:r>
          </a:p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+= [200,300]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mylistsrc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print("</a:t>
            </a:r>
            <a:r>
              <a:rPr lang="en-US" altLang="ko-KR" dirty="0" err="1"/>
              <a:t>mylistsrc</a:t>
            </a:r>
            <a:r>
              <a:rPr lang="en-US" altLang="ko-KR" dirty="0"/>
              <a:t> id :", id(</a:t>
            </a:r>
            <a:r>
              <a:rPr lang="en-US" altLang="ko-KR" dirty="0" err="1"/>
              <a:t>mylistsrc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214" y="3776764"/>
            <a:ext cx="41537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= [ 3, 6, 9]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mylistsrc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print("</a:t>
            </a:r>
            <a:r>
              <a:rPr lang="en-US" altLang="ko-KR" dirty="0" err="1"/>
              <a:t>mylistsrc</a:t>
            </a:r>
            <a:r>
              <a:rPr lang="en-US" altLang="ko-KR" dirty="0"/>
              <a:t> id :", id(</a:t>
            </a:r>
            <a:r>
              <a:rPr lang="en-US" altLang="ko-KR" dirty="0" err="1"/>
              <a:t>mylistsrc</a:t>
            </a:r>
            <a:r>
              <a:rPr lang="en-US" altLang="ko-KR" dirty="0"/>
              <a:t>))</a:t>
            </a:r>
          </a:p>
          <a:p>
            <a:pPr algn="l"/>
            <a:r>
              <a:rPr lang="en-US" altLang="ko-KR" dirty="0" err="1"/>
              <a:t>mylistsrc.append</a:t>
            </a:r>
            <a:r>
              <a:rPr lang="en-US" altLang="ko-KR" dirty="0"/>
              <a:t>([300,200])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mylistsrc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print("</a:t>
            </a:r>
            <a:r>
              <a:rPr lang="en-US" altLang="ko-KR" dirty="0" err="1"/>
              <a:t>mylistsrc</a:t>
            </a:r>
            <a:r>
              <a:rPr lang="en-US" altLang="ko-KR" dirty="0"/>
              <a:t> id :", id(</a:t>
            </a:r>
            <a:r>
              <a:rPr lang="en-US" altLang="ko-KR" dirty="0" err="1"/>
              <a:t>mylistsrc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251520" y="3501008"/>
            <a:ext cx="8352928" cy="0"/>
          </a:xfrm>
          <a:prstGeom prst="line">
            <a:avLst/>
          </a:prstGeom>
          <a:solidFill>
            <a:srgbClr val="E7EFF1"/>
          </a:solidFill>
          <a:ln w="349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 flipV="1">
            <a:off x="3563888" y="4260314"/>
            <a:ext cx="2160240" cy="46483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796136" y="4058999"/>
            <a:ext cx="23042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append()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활용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4657908"/>
            <a:ext cx="2736304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[3, 6, 9]</a:t>
            </a:r>
          </a:p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id : 55264720</a:t>
            </a:r>
          </a:p>
          <a:p>
            <a:pPr algn="l"/>
            <a:r>
              <a:rPr lang="en-US" altLang="ko-KR" dirty="0"/>
              <a:t>[3, 6, 9, [300, 200]]</a:t>
            </a:r>
          </a:p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id : 55264720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 bwMode="auto">
          <a:xfrm>
            <a:off x="4537543" y="5024717"/>
            <a:ext cx="630732" cy="356054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9512" y="5935192"/>
            <a:ext cx="648072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append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전달된 객체를 그대로 맨 마지막에 추가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168275" y="2683728"/>
            <a:ext cx="23042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복합 할당 연산자 활용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4788024" y="1664510"/>
            <a:ext cx="504056" cy="252322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4128" y="1336884"/>
            <a:ext cx="2880320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[3, 6, 9]</a:t>
            </a:r>
          </a:p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id : 53757392</a:t>
            </a:r>
          </a:p>
          <a:p>
            <a:pPr algn="l"/>
            <a:r>
              <a:rPr lang="en-US" altLang="ko-KR" dirty="0"/>
              <a:t>[3, 6, 9, 200, 300]</a:t>
            </a:r>
          </a:p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id : 53757392</a:t>
            </a:r>
            <a:endParaRPr lang="ko-KR" altLang="en-US" dirty="0"/>
          </a:p>
        </p:txBody>
      </p:sp>
      <p:cxnSp>
        <p:nvCxnSpPr>
          <p:cNvPr id="10" name="꺾인 연결선 9"/>
          <p:cNvCxnSpPr>
            <a:endCxn id="22" idx="1"/>
          </p:cNvCxnSpPr>
          <p:nvPr/>
        </p:nvCxnSpPr>
        <p:spPr bwMode="auto">
          <a:xfrm>
            <a:off x="2915816" y="2328624"/>
            <a:ext cx="2252459" cy="508993"/>
          </a:xfrm>
          <a:prstGeom prst="bentConnector3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517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시퀀스 타입 </a:t>
            </a:r>
            <a:r>
              <a:rPr lang="en-US" altLang="ko-KR" dirty="0" smtClean="0"/>
              <a:t>- </a:t>
            </a:r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15806" y="947643"/>
            <a:ext cx="3312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dirty="0" smtClean="0"/>
              <a:t>리스트 항목 추가 방법</a:t>
            </a:r>
            <a:endParaRPr lang="ko-KR" alt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215507" y="1391067"/>
            <a:ext cx="43353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= [ 3, 6, 9]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mylistsrc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print("</a:t>
            </a:r>
            <a:r>
              <a:rPr lang="en-US" altLang="ko-KR" dirty="0" err="1"/>
              <a:t>mylistsrc</a:t>
            </a:r>
            <a:r>
              <a:rPr lang="en-US" altLang="ko-KR" dirty="0"/>
              <a:t> id :", id(</a:t>
            </a:r>
            <a:r>
              <a:rPr lang="en-US" altLang="ko-KR" dirty="0" err="1"/>
              <a:t>mylistsrc</a:t>
            </a:r>
            <a:r>
              <a:rPr lang="en-US" altLang="ko-KR" dirty="0"/>
              <a:t>))</a:t>
            </a:r>
          </a:p>
          <a:p>
            <a:pPr algn="l"/>
            <a:r>
              <a:rPr lang="en-US" altLang="ko-KR" dirty="0" err="1"/>
              <a:t>mylistsrc.extend</a:t>
            </a:r>
            <a:r>
              <a:rPr lang="en-US" altLang="ko-KR" dirty="0"/>
              <a:t>([200,300])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mylistsrc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print("</a:t>
            </a:r>
            <a:r>
              <a:rPr lang="en-US" altLang="ko-KR" dirty="0" err="1"/>
              <a:t>mylistsrc</a:t>
            </a:r>
            <a:r>
              <a:rPr lang="en-US" altLang="ko-KR" dirty="0"/>
              <a:t> id :", id(</a:t>
            </a:r>
            <a:r>
              <a:rPr lang="en-US" altLang="ko-KR" dirty="0" err="1"/>
              <a:t>mylistsrc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214" y="3916794"/>
            <a:ext cx="46578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mylistsrc = [ 3, 6, 9]</a:t>
            </a:r>
          </a:p>
          <a:p>
            <a:pPr algn="l"/>
            <a:r>
              <a:rPr lang="en-US" altLang="ko-KR"/>
              <a:t>print(mylistsrc)</a:t>
            </a:r>
          </a:p>
          <a:p>
            <a:pPr algn="l"/>
            <a:r>
              <a:rPr lang="en-US" altLang="ko-KR"/>
              <a:t>print("mylistsrc id :", id(mylistsrc))</a:t>
            </a:r>
          </a:p>
          <a:p>
            <a:pPr algn="l"/>
            <a:r>
              <a:rPr lang="en-US" altLang="ko-KR"/>
              <a:t>mylistsrc.insert(len(mylistsrc),[200,300])</a:t>
            </a:r>
          </a:p>
          <a:p>
            <a:pPr algn="l"/>
            <a:r>
              <a:rPr lang="en-US" altLang="ko-KR"/>
              <a:t>print(mylistsrc)</a:t>
            </a:r>
          </a:p>
          <a:p>
            <a:pPr algn="l"/>
            <a:r>
              <a:rPr lang="en-US" altLang="ko-KR"/>
              <a:t>print("mylistsrc id :", id(mylistsrc))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 bwMode="auto">
          <a:xfrm>
            <a:off x="251520" y="3789040"/>
            <a:ext cx="8352928" cy="0"/>
          </a:xfrm>
          <a:prstGeom prst="line">
            <a:avLst/>
          </a:prstGeom>
          <a:solidFill>
            <a:srgbClr val="E7EFF1"/>
          </a:solidFill>
          <a:ln w="349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화살표 연결선 17"/>
          <p:cNvCxnSpPr/>
          <p:nvPr/>
        </p:nvCxnSpPr>
        <p:spPr bwMode="auto">
          <a:xfrm flipV="1">
            <a:off x="3959932" y="4343341"/>
            <a:ext cx="1764196" cy="34867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5796136" y="4058999"/>
            <a:ext cx="23042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insert()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활용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36096" y="4657908"/>
            <a:ext cx="2736304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[3, 6, 9]</a:t>
            </a:r>
          </a:p>
          <a:p>
            <a:pPr algn="l"/>
            <a:r>
              <a:rPr lang="en-US" altLang="ko-KR"/>
              <a:t>mylistsrc id : 3163600</a:t>
            </a:r>
          </a:p>
          <a:p>
            <a:pPr algn="l"/>
            <a:r>
              <a:rPr lang="en-US" altLang="ko-KR"/>
              <a:t>[3, 6, 9, [200, 300]]</a:t>
            </a:r>
          </a:p>
          <a:p>
            <a:pPr algn="l"/>
            <a:r>
              <a:rPr lang="en-US" altLang="ko-KR"/>
              <a:t>mylistsrc id : 3163600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 bwMode="auto">
          <a:xfrm>
            <a:off x="4537543" y="5024717"/>
            <a:ext cx="630732" cy="356054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997" y="5943779"/>
            <a:ext cx="729301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insert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append()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와 동일 동작이지만 </a:t>
            </a:r>
            <a:r>
              <a:rPr lang="ko-KR" altLang="en-US" dirty="0" smtClean="0">
                <a:solidFill>
                  <a:srgbClr val="FF0000"/>
                </a:solidFill>
              </a:rPr>
              <a:t>추가될 위치를 지정할 수 있음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68275" y="2683728"/>
            <a:ext cx="2304256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extend()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활용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오른쪽 화살표 1"/>
          <p:cNvSpPr/>
          <p:nvPr/>
        </p:nvSpPr>
        <p:spPr bwMode="auto">
          <a:xfrm>
            <a:off x="4788024" y="1664510"/>
            <a:ext cx="504056" cy="252322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4128" y="1336884"/>
            <a:ext cx="2880320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[3, 6, 9]</a:t>
            </a:r>
          </a:p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id : 60310992</a:t>
            </a:r>
          </a:p>
          <a:p>
            <a:pPr algn="l"/>
            <a:r>
              <a:rPr lang="en-US" altLang="ko-KR" dirty="0"/>
              <a:t>[3, 6, 9, 200, 300]</a:t>
            </a:r>
          </a:p>
          <a:p>
            <a:pPr algn="l"/>
            <a:r>
              <a:rPr lang="en-US" altLang="ko-KR" dirty="0" err="1"/>
              <a:t>mylistsrc</a:t>
            </a:r>
            <a:r>
              <a:rPr lang="en-US" altLang="ko-KR" dirty="0"/>
              <a:t> id : 60310992</a:t>
            </a:r>
            <a:endParaRPr lang="ko-KR" altLang="en-US" dirty="0"/>
          </a:p>
        </p:txBody>
      </p:sp>
      <p:cxnSp>
        <p:nvCxnSpPr>
          <p:cNvPr id="10" name="꺾인 연결선 9"/>
          <p:cNvCxnSpPr>
            <a:endCxn id="22" idx="1"/>
          </p:cNvCxnSpPr>
          <p:nvPr/>
        </p:nvCxnSpPr>
        <p:spPr bwMode="auto">
          <a:xfrm>
            <a:off x="3471669" y="2335473"/>
            <a:ext cx="1696606" cy="502144"/>
          </a:xfrm>
          <a:prstGeom prst="bentConnector3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257418" y="3081322"/>
            <a:ext cx="8131006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solidFill>
                  <a:srgbClr val="FF0000"/>
                </a:solidFill>
              </a:rPr>
              <a:t>extend </a:t>
            </a:r>
            <a:r>
              <a:rPr lang="ko-KR" altLang="en-US" dirty="0" err="1" smtClean="0">
                <a:solidFill>
                  <a:srgbClr val="FF0000"/>
                </a:solidFill>
              </a:rPr>
              <a:t>메소드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전달된 객체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iterable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를 맨 마지막에 하나씩 풀어서 추가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algn="l"/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                        </a:t>
            </a:r>
            <a:r>
              <a:rPr lang="ko-KR" altLang="en-US" dirty="0" smtClean="0">
                <a:solidFill>
                  <a:srgbClr val="FF0000"/>
                </a:solidFill>
              </a:rPr>
              <a:t>전달된 객체는 </a:t>
            </a:r>
            <a:r>
              <a:rPr lang="en-US" altLang="ko-KR" dirty="0" err="1" smtClean="0">
                <a:solidFill>
                  <a:srgbClr val="FF0000"/>
                </a:solidFill>
              </a:rPr>
              <a:t>iterable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객체여야 하며 </a:t>
            </a:r>
            <a:r>
              <a:rPr lang="en-US" altLang="ko-KR" dirty="0" smtClean="0">
                <a:solidFill>
                  <a:srgbClr val="FF0000"/>
                </a:solidFill>
              </a:rPr>
              <a:t>+=(</a:t>
            </a:r>
            <a:r>
              <a:rPr lang="ko-KR" altLang="en-US" dirty="0" smtClean="0">
                <a:solidFill>
                  <a:srgbClr val="FF0000"/>
                </a:solidFill>
              </a:rPr>
              <a:t>복합 할당 연산자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와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동일한 동작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30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정렬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메소드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532" y="1484784"/>
            <a:ext cx="6483228" cy="1341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n-NO" altLang="ko-KR" dirty="0"/>
              <a:t>mylistdata = [4, 5, 8, 2, 9]</a:t>
            </a:r>
          </a:p>
          <a:p>
            <a:pPr algn="l"/>
            <a:r>
              <a:rPr lang="nn-NO" altLang="ko-KR" dirty="0"/>
              <a:t>mylistdata.sort</a:t>
            </a:r>
            <a:r>
              <a:rPr lang="nn-NO" altLang="ko-KR" dirty="0" smtClean="0"/>
              <a:t>()                 # </a:t>
            </a:r>
            <a:r>
              <a:rPr lang="ko-KR" altLang="en-US" dirty="0" smtClean="0"/>
              <a:t>항목의 오름차순 정렬 </a:t>
            </a:r>
            <a:r>
              <a:rPr lang="ko-KR" altLang="en-US" dirty="0" err="1" smtClean="0"/>
              <a:t>메소드</a:t>
            </a:r>
            <a:endParaRPr lang="nn-NO" altLang="ko-KR" dirty="0"/>
          </a:p>
          <a:p>
            <a:pPr algn="l"/>
            <a:r>
              <a:rPr lang="nn-NO" altLang="ko-KR" dirty="0"/>
              <a:t>p</a:t>
            </a:r>
            <a:r>
              <a:rPr lang="nn-NO" altLang="ko-KR" dirty="0" smtClean="0"/>
              <a:t>rint(mylistdata</a:t>
            </a:r>
            <a:r>
              <a:rPr lang="nn-NO" altLang="ko-KR" dirty="0"/>
              <a:t>)</a:t>
            </a:r>
          </a:p>
          <a:p>
            <a:pPr algn="l"/>
            <a:r>
              <a:rPr lang="nn-NO" altLang="ko-KR" dirty="0" smtClean="0"/>
              <a:t>mylistdata.reverse()            # </a:t>
            </a:r>
            <a:r>
              <a:rPr lang="ko-KR" altLang="en-US" dirty="0" smtClean="0"/>
              <a:t>정렬된 항목을 반대 저장</a:t>
            </a:r>
            <a:endParaRPr lang="nn-NO" altLang="ko-KR" dirty="0"/>
          </a:p>
          <a:p>
            <a:pPr algn="l"/>
            <a:r>
              <a:rPr lang="nn-NO" altLang="ko-KR" dirty="0"/>
              <a:t>print(mylistdata)</a:t>
            </a:r>
            <a:endParaRPr lang="ko-KR" alt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1960" y="2950961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정렬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내장 함수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740" y="3383009"/>
            <a:ext cx="6483228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n-NO" altLang="ko-KR" dirty="0"/>
              <a:t>mylistdata = [4, 5, 8, 2, 9]</a:t>
            </a:r>
          </a:p>
          <a:p>
            <a:pPr algn="l"/>
            <a:r>
              <a:rPr lang="nn-NO" altLang="ko-KR" dirty="0"/>
              <a:t>mylistdata2 = sorted(mylistdata</a:t>
            </a:r>
            <a:r>
              <a:rPr lang="nn-NO" altLang="ko-KR" dirty="0" smtClean="0"/>
              <a:t>)    # </a:t>
            </a:r>
            <a:r>
              <a:rPr lang="ko-KR" altLang="en-US" dirty="0" smtClean="0"/>
              <a:t>정렬된 리스트 반환</a:t>
            </a:r>
            <a:endParaRPr lang="nn-NO" altLang="ko-KR" dirty="0"/>
          </a:p>
          <a:p>
            <a:pPr algn="l"/>
            <a:r>
              <a:rPr lang="nn-NO" altLang="ko-KR" dirty="0" smtClean="0"/>
              <a:t>print(mylistdata)                               # </a:t>
            </a:r>
            <a:r>
              <a:rPr lang="ko-KR" altLang="en-US" dirty="0" smtClean="0"/>
              <a:t>기존 리스트 변화 없음</a:t>
            </a:r>
            <a:endParaRPr lang="nn-NO" altLang="ko-KR" dirty="0"/>
          </a:p>
          <a:p>
            <a:pPr algn="l"/>
            <a:r>
              <a:rPr lang="nn-NO" altLang="ko-KR" dirty="0"/>
              <a:t>print(mylistdata2)</a:t>
            </a:r>
            <a:endParaRPr lang="ko-KR" altLang="en-US" dirty="0"/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0924" y="4695297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Join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리스트 활용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6532" y="5006850"/>
            <a:ext cx="6483228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mylistdata</a:t>
            </a:r>
            <a:r>
              <a:rPr lang="en-US" altLang="ko-KR" dirty="0"/>
              <a:t> = [ "Time ", "is ", "Gold" ]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res = "".join(</a:t>
            </a:r>
            <a:r>
              <a:rPr lang="en-US" altLang="ko-KR" dirty="0" err="1"/>
              <a:t>mylistdata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print(res)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26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활용 예제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532" y="1484784"/>
            <a:ext cx="6483228" cy="4961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n-NO" altLang="ko-KR" dirty="0"/>
              <a:t>myscorelist = [ ["math", 89] , ["english"]]</a:t>
            </a:r>
          </a:p>
          <a:p>
            <a:pPr algn="l"/>
            <a:r>
              <a:rPr lang="nn-NO" altLang="ko-KR" dirty="0"/>
              <a:t>print(myscorelist)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myscorelist[1].append(95)</a:t>
            </a:r>
          </a:p>
          <a:p>
            <a:pPr algn="l"/>
            <a:r>
              <a:rPr lang="nn-NO" altLang="ko-KR" dirty="0"/>
              <a:t>print(myscorelist)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myscorelist.append(["korean"])</a:t>
            </a:r>
          </a:p>
          <a:p>
            <a:pPr algn="l"/>
            <a:r>
              <a:rPr lang="nn-NO" altLang="ko-KR" dirty="0"/>
              <a:t>print(myscorelist)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myscorelist[2].append(79)</a:t>
            </a:r>
          </a:p>
          <a:p>
            <a:pPr algn="l"/>
            <a:r>
              <a:rPr lang="nn-NO" altLang="ko-KR" dirty="0"/>
              <a:t>print(myscorelist)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sum_data = 0</a:t>
            </a:r>
          </a:p>
          <a:p>
            <a:pPr algn="l"/>
            <a:r>
              <a:rPr lang="nn-NO" altLang="ko-KR" dirty="0"/>
              <a:t>for data in myscorelist:</a:t>
            </a:r>
          </a:p>
          <a:p>
            <a:pPr algn="l"/>
            <a:r>
              <a:rPr lang="nn-NO" altLang="ko-KR" dirty="0"/>
              <a:t>	sum_data += data[1]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print(sum_data)</a:t>
            </a:r>
          </a:p>
          <a:p>
            <a:pPr algn="l"/>
            <a:r>
              <a:rPr lang="nn-NO" altLang="ko-KR" dirty="0"/>
              <a:t>avg = sum_data / 3</a:t>
            </a:r>
          </a:p>
          <a:p>
            <a:pPr algn="l"/>
            <a:r>
              <a:rPr lang="nn-NO" altLang="ko-KR" dirty="0"/>
              <a:t>print("avg : {0:0.4f}".format(avg))</a:t>
            </a:r>
            <a:endParaRPr lang="ko-KR" altLang="en-US" dirty="0"/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652120" y="3481263"/>
            <a:ext cx="252028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type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변환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52120" y="3789040"/>
            <a:ext cx="3384376" cy="185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mystr</a:t>
            </a:r>
            <a:r>
              <a:rPr lang="en-US" altLang="ko-KR" dirty="0"/>
              <a:t> = "python"</a:t>
            </a:r>
          </a:p>
          <a:p>
            <a:pPr algn="l"/>
            <a:r>
              <a:rPr lang="en-US" altLang="ko-KR" dirty="0" err="1"/>
              <a:t>myconv_tuple</a:t>
            </a:r>
            <a:r>
              <a:rPr lang="en-US" altLang="ko-KR" dirty="0"/>
              <a:t> = tuple(</a:t>
            </a:r>
            <a:r>
              <a:rPr lang="en-US" altLang="ko-KR" dirty="0" err="1"/>
              <a:t>mystr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myconv_tuple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 err="1"/>
              <a:t>mylist</a:t>
            </a:r>
            <a:r>
              <a:rPr lang="en-US" altLang="ko-KR" dirty="0"/>
              <a:t> = list(</a:t>
            </a:r>
            <a:r>
              <a:rPr lang="en-US" altLang="ko-KR" dirty="0" err="1"/>
              <a:t>myconv_tuple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 err="1"/>
              <a:t>myconv_str</a:t>
            </a:r>
            <a:r>
              <a:rPr lang="en-US" altLang="ko-KR" dirty="0"/>
              <a:t> = "".join(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myconv_str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31921" y="1206624"/>
            <a:ext cx="320384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[['math', 89], ['english']]</a:t>
            </a:r>
          </a:p>
          <a:p>
            <a:pPr algn="l"/>
            <a:r>
              <a:rPr lang="en-US" altLang="ko-KR"/>
              <a:t>[['math', 89], ['english', 95]]</a:t>
            </a:r>
          </a:p>
          <a:p>
            <a:pPr algn="l"/>
            <a:r>
              <a:rPr lang="en-US" altLang="ko-KR"/>
              <a:t>[['math', 89], ['english', 95], ['korean']]</a:t>
            </a:r>
          </a:p>
          <a:p>
            <a:pPr algn="l"/>
            <a:r>
              <a:rPr lang="en-US" altLang="ko-KR"/>
              <a:t>[['math', 89], ['english', 95], ['korean', 79]]</a:t>
            </a:r>
          </a:p>
          <a:p>
            <a:pPr algn="l"/>
            <a:r>
              <a:rPr lang="en-US" altLang="ko-KR"/>
              <a:t>263</a:t>
            </a:r>
          </a:p>
          <a:p>
            <a:pPr algn="l"/>
            <a:r>
              <a:rPr lang="en-US" altLang="ko-KR"/>
              <a:t>avg : 87.6667</a:t>
            </a:r>
            <a:endParaRPr lang="ko-KR" altLang="en-US" dirty="0"/>
          </a:p>
        </p:txBody>
      </p:sp>
      <p:sp>
        <p:nvSpPr>
          <p:cNvPr id="5" name="오른쪽 화살표 4"/>
          <p:cNvSpPr/>
          <p:nvPr/>
        </p:nvSpPr>
        <p:spPr bwMode="auto">
          <a:xfrm>
            <a:off x="5292080" y="1700808"/>
            <a:ext cx="504056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475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활용 예제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532" y="1484784"/>
            <a:ext cx="4655508" cy="4961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nn-NO" altLang="ko-KR" dirty="0"/>
              <a:t>myscorelist = [ ["math", 89] , ["english"]]</a:t>
            </a:r>
          </a:p>
          <a:p>
            <a:pPr algn="l"/>
            <a:r>
              <a:rPr lang="nn-NO" altLang="ko-KR" dirty="0"/>
              <a:t>print(myscorelist)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myscorelist[1].append(95)</a:t>
            </a:r>
          </a:p>
          <a:p>
            <a:pPr algn="l"/>
            <a:r>
              <a:rPr lang="nn-NO" altLang="ko-KR" dirty="0"/>
              <a:t>print(myscorelist)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myscorelist.append(["korean"])</a:t>
            </a:r>
          </a:p>
          <a:p>
            <a:pPr algn="l"/>
            <a:r>
              <a:rPr lang="nn-NO" altLang="ko-KR" dirty="0"/>
              <a:t>print(myscorelist)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myscorelist[2].append(79)</a:t>
            </a:r>
          </a:p>
          <a:p>
            <a:pPr algn="l"/>
            <a:r>
              <a:rPr lang="nn-NO" altLang="ko-KR" dirty="0"/>
              <a:t>print(myscorelist)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sum_data = 0</a:t>
            </a:r>
          </a:p>
          <a:p>
            <a:pPr algn="l"/>
            <a:r>
              <a:rPr lang="nn-NO" altLang="ko-KR" dirty="0"/>
              <a:t>for data in myscorelist:</a:t>
            </a:r>
          </a:p>
          <a:p>
            <a:pPr algn="l"/>
            <a:r>
              <a:rPr lang="nn-NO" altLang="ko-KR" dirty="0"/>
              <a:t>	sum_data += data[1]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print(sum_data)</a:t>
            </a:r>
          </a:p>
          <a:p>
            <a:pPr algn="l"/>
            <a:r>
              <a:rPr lang="nn-NO" altLang="ko-KR" dirty="0"/>
              <a:t>avg = sum_data / 3</a:t>
            </a:r>
          </a:p>
          <a:p>
            <a:pPr algn="l"/>
            <a:r>
              <a:rPr lang="nn-NO" altLang="ko-KR" dirty="0"/>
              <a:t>print("avg : {0:0.4f}".format(avg))</a:t>
            </a:r>
            <a:endParaRPr lang="ko-KR" altLang="en-US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205099" y="1177007"/>
            <a:ext cx="324036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join, split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활용 예제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48064" y="1484784"/>
            <a:ext cx="3995936" cy="2376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mylist</a:t>
            </a:r>
            <a:r>
              <a:rPr lang="en-US" altLang="ko-KR" dirty="0"/>
              <a:t> = [ 3.24, 2.22, 0.12 ]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print(id(</a:t>
            </a:r>
            <a:r>
              <a:rPr lang="en-US" altLang="ko-KR" dirty="0" err="1"/>
              <a:t>mylist</a:t>
            </a:r>
            <a:r>
              <a:rPr lang="en-US" altLang="ko-KR" dirty="0"/>
              <a:t>))</a:t>
            </a:r>
          </a:p>
          <a:p>
            <a:pPr algn="l"/>
            <a:r>
              <a:rPr lang="en-US" altLang="ko-KR" dirty="0" err="1"/>
              <a:t>mystr</a:t>
            </a:r>
            <a:r>
              <a:rPr lang="en-US" altLang="ko-KR" dirty="0"/>
              <a:t> = '/'.join([</a:t>
            </a:r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 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mylist</a:t>
            </a:r>
            <a:r>
              <a:rPr lang="en-US" altLang="ko-KR" dirty="0"/>
              <a:t>])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mystr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 err="1"/>
              <a:t>mylist</a:t>
            </a:r>
            <a:r>
              <a:rPr lang="en-US" altLang="ko-KR" dirty="0"/>
              <a:t> = </a:t>
            </a:r>
            <a:r>
              <a:rPr lang="en-US" altLang="ko-KR" dirty="0" err="1"/>
              <a:t>mystr.split</a:t>
            </a:r>
            <a:r>
              <a:rPr lang="en-US" altLang="ko-KR" dirty="0"/>
              <a:t>('/')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print(id(</a:t>
            </a:r>
            <a:r>
              <a:rPr lang="en-US" altLang="ko-KR" dirty="0" err="1"/>
              <a:t>mylist</a:t>
            </a:r>
            <a:r>
              <a:rPr lang="en-US" altLang="ko-KR" dirty="0"/>
              <a:t>))</a:t>
            </a:r>
          </a:p>
          <a:p>
            <a:pPr algn="l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5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타원 12"/>
          <p:cNvSpPr/>
          <p:nvPr/>
        </p:nvSpPr>
        <p:spPr bwMode="auto">
          <a:xfrm>
            <a:off x="3923928" y="2579023"/>
            <a:ext cx="2592288" cy="2002105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파이썬</a:t>
            </a:r>
            <a:r>
              <a:rPr lang="ko-KR" altLang="en-US" dirty="0" smtClean="0"/>
              <a:t> 변수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8281392" cy="2893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dirty="0" smtClean="0">
                <a:sym typeface="Wingdings" panose="05000000000000000000" pitchFamily="2" charset="2"/>
              </a:rPr>
              <a:t>-   </a:t>
            </a:r>
            <a:r>
              <a:rPr lang="ko-KR" altLang="en-US" dirty="0" smtClean="0">
                <a:sym typeface="Wingdings" panose="05000000000000000000" pitchFamily="2" charset="2"/>
              </a:rPr>
              <a:t>동적 타이핑 언어로서  </a:t>
            </a:r>
            <a:r>
              <a:rPr lang="ko-KR" altLang="en-US" dirty="0" err="1" smtClean="0">
                <a:sym typeface="Wingdings" panose="05000000000000000000" pitchFamily="2" charset="2"/>
              </a:rPr>
              <a:t>파이썬은</a:t>
            </a:r>
            <a:r>
              <a:rPr lang="ko-KR" altLang="en-US" dirty="0" smtClean="0">
                <a:sym typeface="Wingdings" panose="05000000000000000000" pitchFamily="2" charset="2"/>
              </a:rPr>
              <a:t>  실행시간에 변수의 데이터 타입이 결정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따라서 타 언어 와 달리 변수 선언이 필요 없음</a:t>
            </a:r>
            <a:endParaRPr lang="en-US" altLang="ko-KR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algn="l" defTabSz="717550"/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 algn="l" defTabSz="717550">
              <a:buFontTx/>
              <a:buChar char="-"/>
            </a:pPr>
            <a:r>
              <a:rPr lang="ko-KR" altLang="en-US" dirty="0" err="1" smtClean="0">
                <a:sym typeface="Wingdings" panose="05000000000000000000" pitchFamily="2" charset="2"/>
              </a:rPr>
              <a:t>파이썬</a:t>
            </a:r>
            <a:r>
              <a:rPr lang="ko-KR" altLang="en-US" dirty="0" smtClean="0">
                <a:sym typeface="Wingdings" panose="05000000000000000000" pitchFamily="2" charset="2"/>
              </a:rPr>
              <a:t> 변수 </a:t>
            </a:r>
            <a:r>
              <a:rPr lang="en-US" altLang="ko-KR" dirty="0" smtClean="0">
                <a:sym typeface="Wingdings" panose="05000000000000000000" pitchFamily="2" charset="2"/>
              </a:rPr>
              <a:t>: </a:t>
            </a:r>
            <a:r>
              <a:rPr lang="ko-KR" altLang="en-US" dirty="0" smtClean="0">
                <a:sym typeface="Wingdings" panose="05000000000000000000" pitchFamily="2" charset="2"/>
              </a:rPr>
              <a:t>객체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저장하는 변수 이며 </a:t>
            </a:r>
            <a:r>
              <a:rPr lang="en-US" altLang="ko-KR" dirty="0" smtClean="0">
                <a:sym typeface="Wingdings" panose="05000000000000000000" pitchFamily="2" charset="2"/>
              </a:rPr>
              <a:t>id</a:t>
            </a:r>
            <a:r>
              <a:rPr lang="ko-KR" altLang="en-US" dirty="0" smtClean="0">
                <a:sym typeface="Wingdings" panose="05000000000000000000" pitchFamily="2" charset="2"/>
              </a:rPr>
              <a:t>를 이용해 객체를 참조하는 개념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 smtClean="0">
                <a:sym typeface="Wingdings" panose="05000000000000000000" pitchFamily="2" charset="2"/>
              </a:rPr>
              <a:t>      </a:t>
            </a:r>
            <a:r>
              <a:rPr lang="en-US" altLang="ko-KR" dirty="0" err="1" smtClean="0">
                <a:sym typeface="Wingdings" panose="05000000000000000000" pitchFamily="2" charset="2"/>
              </a:rPr>
              <a:t>Num</a:t>
            </a:r>
            <a:r>
              <a:rPr lang="en-US" altLang="ko-KR" dirty="0" smtClean="0">
                <a:sym typeface="Wingdings" panose="05000000000000000000" pitchFamily="2" charset="2"/>
              </a:rPr>
              <a:t> = 10</a:t>
            </a: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</a:t>
            </a:r>
          </a:p>
          <a:p>
            <a:pPr algn="l" defTabSz="717550"/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2" name="직사각형 1"/>
          <p:cNvSpPr/>
          <p:nvPr/>
        </p:nvSpPr>
        <p:spPr bwMode="auto">
          <a:xfrm>
            <a:off x="467544" y="2889927"/>
            <a:ext cx="1512168" cy="467065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" name="직사각형 2"/>
          <p:cNvSpPr/>
          <p:nvPr/>
        </p:nvSpPr>
        <p:spPr bwMode="auto">
          <a:xfrm>
            <a:off x="4451122" y="2776762"/>
            <a:ext cx="1368152" cy="432048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12722" y="2851264"/>
            <a:ext cx="1186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타입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정수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77344" y="2271246"/>
            <a:ext cx="1722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id: 1712536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9104" y="265415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Num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298119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1712536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1979712" y="3177959"/>
            <a:ext cx="2016224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699792" y="2872343"/>
            <a:ext cx="792088" cy="305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44208" y="3409255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7544" y="4962820"/>
            <a:ext cx="6598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err="1" smtClean="0"/>
              <a:t>파이썬이</a:t>
            </a:r>
            <a:r>
              <a:rPr lang="ko-KR" altLang="en-US" dirty="0" smtClean="0"/>
              <a:t> 제공하는 특수한 객체의 내부에 저장되면서 데이터의 타입이 </a:t>
            </a:r>
            <a:r>
              <a:rPr lang="ko-KR" altLang="en-US" dirty="0" err="1" smtClean="0"/>
              <a:t>검사된후</a:t>
            </a:r>
            <a:r>
              <a:rPr lang="ko-KR" altLang="en-US" dirty="0" smtClean="0"/>
              <a:t> 타입에 대한 정보도 같이 저장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4451122" y="3406549"/>
            <a:ext cx="1368152" cy="432048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2000" y="3481263"/>
            <a:ext cx="984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값 </a:t>
            </a:r>
            <a:r>
              <a:rPr lang="en-US" altLang="ko-KR" dirty="0" smtClean="0"/>
              <a:t>: 10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 bwMode="auto">
          <a:xfrm>
            <a:off x="4427984" y="4005064"/>
            <a:ext cx="1728192" cy="432048"/>
          </a:xfrm>
          <a:prstGeom prst="rect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0" y="4057327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참조카운트</a:t>
            </a:r>
            <a:r>
              <a:rPr lang="en-US" altLang="ko-KR" dirty="0" smtClean="0"/>
              <a:t>: 85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03648" y="5539415"/>
            <a:ext cx="180020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a = 3.14</a:t>
            </a:r>
          </a:p>
          <a:p>
            <a:pPr algn="l"/>
            <a:r>
              <a:rPr lang="en-US" altLang="ko-KR" sz="1000" dirty="0"/>
              <a:t>print(type(a))</a:t>
            </a:r>
          </a:p>
          <a:p>
            <a:pPr algn="l"/>
            <a:r>
              <a:rPr lang="en-US" altLang="ko-KR" sz="1000" dirty="0"/>
              <a:t>a = 8</a:t>
            </a:r>
          </a:p>
          <a:p>
            <a:pPr algn="l"/>
            <a:r>
              <a:rPr lang="en-US" altLang="ko-KR" sz="1000" dirty="0"/>
              <a:t>print(type(a))</a:t>
            </a:r>
          </a:p>
          <a:p>
            <a:pPr algn="l"/>
            <a:r>
              <a:rPr lang="en-US" altLang="ko-KR" sz="1000" dirty="0"/>
              <a:t>a = "python"</a:t>
            </a:r>
          </a:p>
          <a:p>
            <a:pPr algn="l"/>
            <a:r>
              <a:rPr lang="en-US" altLang="ko-KR" sz="1000" dirty="0"/>
              <a:t>print(type(a))</a:t>
            </a:r>
            <a:endParaRPr lang="ko-KR" altLang="en-US" sz="1000" dirty="0"/>
          </a:p>
        </p:txBody>
      </p:sp>
      <p:sp>
        <p:nvSpPr>
          <p:cNvPr id="19" name="오른쪽 화살표 18"/>
          <p:cNvSpPr/>
          <p:nvPr/>
        </p:nvSpPr>
        <p:spPr bwMode="auto">
          <a:xfrm>
            <a:off x="3635896" y="6021288"/>
            <a:ext cx="792088" cy="144016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16016" y="5765775"/>
            <a:ext cx="2232248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&lt;class 'float'&gt;</a:t>
            </a:r>
          </a:p>
          <a:p>
            <a:pPr algn="l"/>
            <a:r>
              <a:rPr lang="en-US" altLang="ko-KR" sz="1000" dirty="0"/>
              <a:t>&lt;class '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'&gt;</a:t>
            </a:r>
          </a:p>
          <a:p>
            <a:pPr algn="l"/>
            <a:r>
              <a:rPr lang="en-US" altLang="ko-KR" sz="1000" dirty="0"/>
              <a:t>&lt;class '</a:t>
            </a:r>
            <a:r>
              <a:rPr lang="en-US" altLang="ko-KR" sz="1000" dirty="0" err="1"/>
              <a:t>str</a:t>
            </a:r>
            <a:r>
              <a:rPr lang="en-US" altLang="ko-KR" sz="1000" dirty="0"/>
              <a:t>'&gt;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96219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리스트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복사 활용 예제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532" y="1484784"/>
            <a:ext cx="5015548" cy="3240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nn-NO" altLang="ko-KR" dirty="0"/>
              <a:t>import copy</a:t>
            </a:r>
          </a:p>
          <a:p>
            <a:pPr algn="l"/>
            <a:r>
              <a:rPr lang="nn-NO" altLang="ko-KR" dirty="0"/>
              <a:t>mylist_test1 = [ [1,2,3], 3, 5]</a:t>
            </a:r>
          </a:p>
          <a:p>
            <a:pPr algn="l"/>
            <a:r>
              <a:rPr lang="nn-NO" altLang="ko-KR" dirty="0"/>
              <a:t>#mylist_test2 = copy.deepcopy(mylist_test1)</a:t>
            </a:r>
          </a:p>
          <a:p>
            <a:pPr algn="l"/>
            <a:r>
              <a:rPr lang="nn-NO" altLang="ko-KR" dirty="0"/>
              <a:t>mylist_test2 = copy.copy(mylist_test1)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print(mylist_test1)</a:t>
            </a:r>
          </a:p>
          <a:p>
            <a:pPr algn="l"/>
            <a:r>
              <a:rPr lang="nn-NO" altLang="ko-KR" dirty="0"/>
              <a:t>print(id(mylist_test1[0]))</a:t>
            </a:r>
          </a:p>
          <a:p>
            <a:pPr algn="l"/>
            <a:r>
              <a:rPr lang="nn-NO" altLang="ko-KR" dirty="0"/>
              <a:t>mylist_test1[0].append(99)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print("mylist_test1 : ", mylist_test1)</a:t>
            </a:r>
          </a:p>
          <a:p>
            <a:pPr algn="l"/>
            <a:r>
              <a:rPr lang="nn-NO" altLang="ko-KR" dirty="0"/>
              <a:t>print("mylist_test2 : ", mylist_test2)</a:t>
            </a:r>
          </a:p>
          <a:p>
            <a:pPr algn="l"/>
            <a:r>
              <a:rPr lang="nn-NO" altLang="ko-KR" dirty="0"/>
              <a:t>print(id(mylist_test2[0]))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 bwMode="auto">
          <a:xfrm>
            <a:off x="1907704" y="2276872"/>
            <a:ext cx="3528392" cy="0"/>
          </a:xfrm>
          <a:prstGeom prst="line">
            <a:avLst/>
          </a:prstGeom>
          <a:solidFill>
            <a:srgbClr val="E7EFF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직선 화살표 연결선 8"/>
          <p:cNvCxnSpPr/>
          <p:nvPr/>
        </p:nvCxnSpPr>
        <p:spPr bwMode="auto">
          <a:xfrm>
            <a:off x="5436096" y="2276872"/>
            <a:ext cx="864096" cy="288032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직선 연결선 12"/>
          <p:cNvCxnSpPr/>
          <p:nvPr/>
        </p:nvCxnSpPr>
        <p:spPr bwMode="auto">
          <a:xfrm>
            <a:off x="1907704" y="2564904"/>
            <a:ext cx="3528392" cy="0"/>
          </a:xfrm>
          <a:prstGeom prst="line">
            <a:avLst/>
          </a:prstGeom>
          <a:solidFill>
            <a:srgbClr val="E7EFF1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직선 화살표 연결선 15"/>
          <p:cNvCxnSpPr/>
          <p:nvPr/>
        </p:nvCxnSpPr>
        <p:spPr bwMode="auto">
          <a:xfrm>
            <a:off x="5436096" y="2564903"/>
            <a:ext cx="792088" cy="1656185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300192" y="2276872"/>
            <a:ext cx="194421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깊은 복사 </a:t>
            </a:r>
            <a:r>
              <a:rPr lang="en-US" altLang="ko-KR" dirty="0" smtClean="0"/>
              <a:t>: mutable</a:t>
            </a:r>
            <a:r>
              <a:rPr lang="ko-KR" altLang="en-US" dirty="0" smtClean="0"/>
              <a:t>한 객체 </a:t>
            </a:r>
            <a:r>
              <a:rPr lang="en-US" altLang="ko-KR" dirty="0" smtClean="0"/>
              <a:t>list </a:t>
            </a:r>
            <a:r>
              <a:rPr lang="ko-KR" altLang="en-US" dirty="0" smtClean="0"/>
              <a:t>의 복사본 생성 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2151" y="3851756"/>
            <a:ext cx="1944216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얕은 복사 </a:t>
            </a:r>
            <a:r>
              <a:rPr lang="en-US" altLang="ko-KR" dirty="0" smtClean="0"/>
              <a:t>: </a:t>
            </a:r>
          </a:p>
          <a:p>
            <a:pPr algn="l"/>
            <a:r>
              <a:rPr lang="ko-KR" altLang="en-US" dirty="0" smtClean="0"/>
              <a:t>참조 </a:t>
            </a:r>
            <a:r>
              <a:rPr lang="en-US" altLang="ko-KR" dirty="0" smtClean="0"/>
              <a:t>id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복사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682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튜플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튜플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활용 예제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6532" y="1484784"/>
            <a:ext cx="4655508" cy="341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nn-NO" altLang="ko-KR" dirty="0"/>
              <a:t>def func1(mylist_arg):</a:t>
            </a:r>
          </a:p>
          <a:p>
            <a:pPr algn="l"/>
            <a:r>
              <a:rPr lang="nn-NO" altLang="ko-KR" dirty="0"/>
              <a:t>	sum_data = 0</a:t>
            </a:r>
          </a:p>
          <a:p>
            <a:pPr algn="l"/>
            <a:r>
              <a:rPr lang="nn-NO" altLang="ko-KR" dirty="0"/>
              <a:t>	for x in mylist_arg:</a:t>
            </a:r>
          </a:p>
          <a:p>
            <a:pPr algn="l"/>
            <a:r>
              <a:rPr lang="nn-NO" altLang="ko-KR" dirty="0"/>
              <a:t>		sum_data += x</a:t>
            </a:r>
          </a:p>
          <a:p>
            <a:pPr algn="l"/>
            <a:r>
              <a:rPr lang="nn-NO" altLang="ko-KR" dirty="0"/>
              <a:t>	avg = sum_data / len(mylist_arg)</a:t>
            </a:r>
          </a:p>
          <a:p>
            <a:pPr algn="l"/>
            <a:r>
              <a:rPr lang="nn-NO" altLang="ko-KR" dirty="0"/>
              <a:t>	return sum_data, avg</a:t>
            </a:r>
          </a:p>
          <a:p>
            <a:pPr algn="l"/>
            <a:endParaRPr lang="nn-NO" altLang="ko-KR" dirty="0"/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mylist  = [90, 71, 83, 63, 85, 63, 89]</a:t>
            </a:r>
          </a:p>
          <a:p>
            <a:pPr algn="l"/>
            <a:r>
              <a:rPr lang="nn-NO" altLang="ko-KR" dirty="0"/>
              <a:t>total_avg = func1(mylist)</a:t>
            </a:r>
          </a:p>
          <a:p>
            <a:pPr algn="l"/>
            <a:endParaRPr lang="nn-NO" altLang="ko-KR" dirty="0"/>
          </a:p>
          <a:p>
            <a:pPr algn="l"/>
            <a:r>
              <a:rPr lang="nn-NO" altLang="ko-KR" dirty="0"/>
              <a:t>print(type(total_avg))</a:t>
            </a:r>
          </a:p>
          <a:p>
            <a:pPr algn="l"/>
            <a:r>
              <a:rPr lang="nn-NO" altLang="ko-KR" dirty="0"/>
              <a:t>print(total_avg)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48064" y="3294510"/>
            <a:ext cx="388843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nn-NO" altLang="ko-KR" dirty="0"/>
              <a:t>mytupledata = (1, 2, 3)</a:t>
            </a:r>
          </a:p>
          <a:p>
            <a:pPr algn="l"/>
            <a:r>
              <a:rPr lang="nn-NO" altLang="ko-KR" dirty="0"/>
              <a:t>print(mytupledata)</a:t>
            </a:r>
          </a:p>
          <a:p>
            <a:pPr algn="l"/>
            <a:r>
              <a:rPr lang="nn-NO" altLang="ko-KR" dirty="0"/>
              <a:t>print(id(mytupledata))</a:t>
            </a:r>
          </a:p>
          <a:p>
            <a:pPr algn="l"/>
            <a:r>
              <a:rPr lang="nn-NO" altLang="ko-KR" dirty="0"/>
              <a:t>mytupledata = mytupledata + (5,)</a:t>
            </a:r>
          </a:p>
          <a:p>
            <a:pPr algn="l"/>
            <a:r>
              <a:rPr lang="nn-NO" altLang="ko-KR" dirty="0"/>
              <a:t>print(mytupledata)</a:t>
            </a:r>
          </a:p>
          <a:p>
            <a:pPr algn="l"/>
            <a:r>
              <a:rPr lang="nn-NO" altLang="ko-KR" dirty="0"/>
              <a:t>print(id(mytupledata))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 bwMode="auto">
          <a:xfrm>
            <a:off x="5220072" y="4339226"/>
            <a:ext cx="3456384" cy="0"/>
          </a:xfrm>
          <a:prstGeom prst="line">
            <a:avLst/>
          </a:prstGeom>
          <a:solidFill>
            <a:srgbClr val="E7EFF1"/>
          </a:solidFill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직선 화살표 연결선 6"/>
          <p:cNvCxnSpPr/>
          <p:nvPr/>
        </p:nvCxnSpPr>
        <p:spPr bwMode="auto">
          <a:xfrm flipH="1">
            <a:off x="6084168" y="4339226"/>
            <a:ext cx="864096" cy="1033990"/>
          </a:xfrm>
          <a:prstGeom prst="straightConnector1">
            <a:avLst/>
          </a:prstGeom>
          <a:solidFill>
            <a:srgbClr val="E7EFF1"/>
          </a:solidFill>
          <a:ln w="25400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283968" y="5343663"/>
            <a:ext cx="4572508" cy="7817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리스트와 달리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특징으로</a:t>
            </a:r>
            <a:r>
              <a:rPr lang="en-US" altLang="ko-KR" dirty="0" smtClean="0"/>
              <a:t>append, extend, insert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없음</a:t>
            </a:r>
            <a:endParaRPr lang="en-US" altLang="ko-K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덧셈 연산으로 새로운 객체 생성</a:t>
            </a:r>
            <a:endParaRPr lang="ko-KR" altLang="en-US" dirty="0"/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327104" y="1205550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튜플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format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출력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3344" y="1513327"/>
            <a:ext cx="3744416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 smtClean="0"/>
              <a:t>mylist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= [123, 567, 89]</a:t>
            </a:r>
          </a:p>
          <a:p>
            <a:pPr algn="l"/>
            <a:r>
              <a:rPr lang="en-US" altLang="ko-KR" sz="1200" dirty="0" err="1"/>
              <a:t>mytuple</a:t>
            </a:r>
            <a:r>
              <a:rPr lang="en-US" altLang="ko-KR" sz="1200" dirty="0"/>
              <a:t> = ("127.0.0.1", 66578)</a:t>
            </a:r>
          </a:p>
          <a:p>
            <a:pPr algn="l"/>
            <a:r>
              <a:rPr lang="en-US" altLang="ko-KR" sz="1200" dirty="0"/>
              <a:t>print("client{} </a:t>
            </a:r>
            <a:r>
              <a:rPr lang="ko-KR" altLang="en-US" sz="1200" dirty="0"/>
              <a:t>가  접속</a:t>
            </a:r>
            <a:r>
              <a:rPr lang="en-US" altLang="ko-KR" sz="1200" dirty="0"/>
              <a:t>".format(</a:t>
            </a:r>
            <a:r>
              <a:rPr lang="en-US" altLang="ko-KR" sz="1200" dirty="0" err="1"/>
              <a:t>mytuple</a:t>
            </a:r>
            <a:r>
              <a:rPr lang="en-US" altLang="ko-KR" sz="1200" dirty="0"/>
              <a:t>))</a:t>
            </a:r>
          </a:p>
          <a:p>
            <a:pPr algn="l"/>
            <a:r>
              <a:rPr lang="en-US" altLang="ko-KR" sz="1200" dirty="0"/>
              <a:t>print("{} </a:t>
            </a:r>
            <a:r>
              <a:rPr lang="ko-KR" altLang="en-US" sz="1200" dirty="0"/>
              <a:t>전송 데이터</a:t>
            </a:r>
            <a:r>
              <a:rPr lang="en-US" altLang="ko-KR" sz="1200" dirty="0"/>
              <a:t>".format(</a:t>
            </a:r>
            <a:r>
              <a:rPr lang="en-US" altLang="ko-KR" sz="1200" dirty="0" err="1"/>
              <a:t>mylist</a:t>
            </a:r>
            <a:r>
              <a:rPr lang="en-US" altLang="ko-KR" sz="1200" dirty="0"/>
              <a:t>))</a:t>
            </a:r>
            <a:endParaRPr lang="ko-KR" altLang="en-US" sz="1200" dirty="0"/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5305308" y="2974593"/>
            <a:ext cx="38168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튜플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덧셈 연산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238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사전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412776"/>
            <a:ext cx="2448272" cy="25914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mydict_test</a:t>
            </a:r>
            <a:r>
              <a:rPr lang="en-US" altLang="ko-KR" dirty="0"/>
              <a:t> = {}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mydict_test</a:t>
            </a:r>
            <a:r>
              <a:rPr lang="en-US" altLang="ko-KR" dirty="0"/>
              <a:t>["A"] = 0</a:t>
            </a:r>
          </a:p>
          <a:p>
            <a:pPr algn="l"/>
            <a:r>
              <a:rPr lang="en-US" altLang="ko-KR" dirty="0" err="1"/>
              <a:t>mydict_test</a:t>
            </a:r>
            <a:r>
              <a:rPr lang="en-US" altLang="ko-KR" dirty="0"/>
              <a:t>["B"] = 1</a:t>
            </a:r>
          </a:p>
          <a:p>
            <a:pPr algn="l"/>
            <a:r>
              <a:rPr lang="en-US" altLang="ko-KR" dirty="0" err="1"/>
              <a:t>mydict_test</a:t>
            </a:r>
            <a:r>
              <a:rPr lang="en-US" altLang="ko-KR" dirty="0"/>
              <a:t>["C"] = 2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mydict_test</a:t>
            </a:r>
            <a:r>
              <a:rPr lang="en-US" altLang="ko-KR" dirty="0" smtClean="0"/>
              <a:t>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smtClean="0">
                <a:solidFill>
                  <a:srgbClr val="FF0000"/>
                </a:solidFill>
              </a:rPr>
              <a:t>Key </a:t>
            </a:r>
            <a:r>
              <a:rPr lang="ko-KR" altLang="en-US" dirty="0" smtClean="0">
                <a:solidFill>
                  <a:srgbClr val="FF0000"/>
                </a:solidFill>
              </a:rPr>
              <a:t>값과 </a:t>
            </a:r>
            <a:r>
              <a:rPr lang="en-US" altLang="ko-KR" dirty="0" smtClean="0">
                <a:solidFill>
                  <a:srgbClr val="FF0000"/>
                </a:solidFill>
              </a:rPr>
              <a:t>value</a:t>
            </a:r>
            <a:r>
              <a:rPr lang="ko-KR" altLang="en-US" dirty="0" smtClean="0">
                <a:solidFill>
                  <a:srgbClr val="FF0000"/>
                </a:solidFill>
              </a:rPr>
              <a:t>를 이용해 사전 내용 추가 가능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223272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사전 내용 추가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부등호 5"/>
          <p:cNvSpPr/>
          <p:nvPr/>
        </p:nvSpPr>
        <p:spPr bwMode="auto">
          <a:xfrm>
            <a:off x="2635982" y="1963564"/>
            <a:ext cx="936104" cy="432048"/>
          </a:xfrm>
          <a:prstGeom prst="mathNotEqual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807246" y="1104999"/>
            <a:ext cx="223272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내용 추가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07246" y="1425716"/>
            <a:ext cx="244827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i-FI" altLang="ko-KR" dirty="0"/>
              <a:t>mylist = []</a:t>
            </a:r>
          </a:p>
          <a:p>
            <a:pPr algn="l"/>
            <a:r>
              <a:rPr lang="fi-FI" altLang="ko-KR" dirty="0"/>
              <a:t>mylist[0] = 5</a:t>
            </a:r>
          </a:p>
          <a:p>
            <a:pPr algn="l"/>
            <a:r>
              <a:rPr lang="fi-FI" altLang="ko-KR" dirty="0"/>
              <a:t>mylist[1] = 7</a:t>
            </a:r>
            <a:endParaRPr lang="en-US" altLang="ko-KR" dirty="0"/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 smtClean="0"/>
              <a:t>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>
                <a:solidFill>
                  <a:srgbClr val="FF0000"/>
                </a:solidFill>
              </a:rPr>
              <a:t>IndexError</a:t>
            </a:r>
            <a:r>
              <a:rPr lang="en-US" altLang="ko-KR" dirty="0">
                <a:solidFill>
                  <a:srgbClr val="FF0000"/>
                </a:solidFill>
              </a:rPr>
              <a:t>: list assignment index out of range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오른쪽 화살표 9"/>
          <p:cNvSpPr/>
          <p:nvPr/>
        </p:nvSpPr>
        <p:spPr bwMode="auto">
          <a:xfrm>
            <a:off x="6039966" y="2276872"/>
            <a:ext cx="548258" cy="164506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95728" y="1379950"/>
            <a:ext cx="244827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fi-FI" altLang="ko-KR" dirty="0"/>
              <a:t>mylist = []</a:t>
            </a:r>
          </a:p>
          <a:p>
            <a:pPr algn="l"/>
            <a:r>
              <a:rPr lang="fi-FI" altLang="ko-KR" dirty="0"/>
              <a:t>mylist.append(1)</a:t>
            </a:r>
          </a:p>
          <a:p>
            <a:pPr algn="l"/>
            <a:r>
              <a:rPr lang="fi-FI" altLang="ko-KR" dirty="0"/>
              <a:t>mylist.append(2)</a:t>
            </a:r>
          </a:p>
          <a:p>
            <a:pPr algn="l"/>
            <a:r>
              <a:rPr lang="fi-FI" altLang="ko-KR" dirty="0"/>
              <a:t>print(mylist</a:t>
            </a:r>
            <a:r>
              <a:rPr lang="fi-FI" altLang="ko-KR" dirty="0" smtClean="0"/>
              <a:t>)</a:t>
            </a:r>
          </a:p>
          <a:p>
            <a:pPr algn="l"/>
            <a:endParaRPr lang="en-US" altLang="ko-K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 smtClean="0"/>
              <a:t>list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append, expend, insert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활용해 내용 추가</a:t>
            </a:r>
            <a:endParaRPr lang="en-US" altLang="ko-KR" dirty="0"/>
          </a:p>
        </p:txBody>
      </p:sp>
      <p:sp>
        <p:nvSpPr>
          <p:cNvPr id="23" name="TextBox 22"/>
          <p:cNvSpPr txBox="1"/>
          <p:nvPr/>
        </p:nvSpPr>
        <p:spPr>
          <a:xfrm>
            <a:off x="35024" y="4581067"/>
            <a:ext cx="3268166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a = 77</a:t>
            </a:r>
          </a:p>
          <a:p>
            <a:pPr algn="l"/>
            <a:r>
              <a:rPr lang="en-US" altLang="ko-KR" dirty="0"/>
              <a:t>b = [1,2,3]</a:t>
            </a:r>
          </a:p>
          <a:p>
            <a:pPr algn="l"/>
            <a:r>
              <a:rPr lang="en-US" altLang="ko-KR" dirty="0"/>
              <a:t>c = "python"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dict</a:t>
            </a:r>
            <a:r>
              <a:rPr lang="en-US" altLang="ko-KR" dirty="0"/>
              <a:t> = { a:b, tuple(b):c, c:a }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dict</a:t>
            </a:r>
            <a:r>
              <a:rPr lang="en-US" altLang="ko-KR" dirty="0"/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 bwMode="auto">
          <a:xfrm>
            <a:off x="3203848" y="5733256"/>
            <a:ext cx="1440160" cy="144016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60032" y="5517232"/>
            <a:ext cx="273630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사전의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값은 변경 불가능한 </a:t>
            </a:r>
            <a:r>
              <a:rPr lang="en-US" altLang="ko-KR" dirty="0" smtClean="0"/>
              <a:t>immutable </a:t>
            </a:r>
            <a:r>
              <a:rPr lang="ko-KR" altLang="en-US" dirty="0" smtClean="0"/>
              <a:t>객체여야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91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사전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412776"/>
            <a:ext cx="3707904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dict_data</a:t>
            </a:r>
            <a:r>
              <a:rPr lang="en-US" altLang="ko-KR" dirty="0"/>
              <a:t> = { 'A':90, 'B':80, 'C':90 }</a:t>
            </a:r>
          </a:p>
          <a:p>
            <a:pPr algn="l"/>
            <a:r>
              <a:rPr lang="en-US" altLang="ko-KR" dirty="0"/>
              <a:t>res = </a:t>
            </a:r>
            <a:r>
              <a:rPr lang="en-US" altLang="ko-KR" dirty="0" err="1"/>
              <a:t>dict_data.pop</a:t>
            </a:r>
            <a:r>
              <a:rPr lang="en-US" altLang="ko-KR" dirty="0"/>
              <a:t>('B')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dict_data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print(res)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223272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사전 내용 삭제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7984" y="1412776"/>
            <a:ext cx="3707904" cy="824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dict_data</a:t>
            </a:r>
            <a:r>
              <a:rPr lang="en-US" altLang="ko-KR" dirty="0"/>
              <a:t> = { 'A':90, 'B':80, 'C':90 }</a:t>
            </a:r>
          </a:p>
          <a:p>
            <a:pPr algn="l"/>
            <a:r>
              <a:rPr lang="en-US" altLang="ko-KR" dirty="0" smtClean="0"/>
              <a:t>del </a:t>
            </a:r>
            <a:r>
              <a:rPr lang="en-US" altLang="ko-KR" dirty="0" err="1"/>
              <a:t>dict_data</a:t>
            </a:r>
            <a:r>
              <a:rPr lang="en-US" altLang="ko-KR" dirty="0"/>
              <a:t>['B']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dict_data</a:t>
            </a:r>
            <a:r>
              <a:rPr lang="en-US" altLang="ko-KR" dirty="0"/>
              <a:t>)</a:t>
            </a: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47720" y="2636912"/>
            <a:ext cx="2652071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사전 내용 추가 및 변경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804" y="2944689"/>
            <a:ext cx="6897459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people_dict</a:t>
            </a:r>
            <a:r>
              <a:rPr lang="en-US" altLang="ko-KR" dirty="0"/>
              <a:t> = { 'china':13567, 'india':123456, 'america':98345 }</a:t>
            </a:r>
          </a:p>
          <a:p>
            <a:pPr algn="l"/>
            <a:r>
              <a:rPr lang="en-US" altLang="ko-KR" dirty="0" smtClean="0"/>
              <a:t>print(</a:t>
            </a:r>
            <a:r>
              <a:rPr lang="en-US" altLang="ko-KR" dirty="0" err="1" smtClean="0"/>
              <a:t>people_dict</a:t>
            </a:r>
            <a:r>
              <a:rPr lang="en-US" altLang="ko-KR" dirty="0"/>
              <a:t>['china'])</a:t>
            </a:r>
          </a:p>
          <a:p>
            <a:pPr algn="l"/>
            <a:r>
              <a:rPr lang="en-US" altLang="ko-KR" dirty="0" err="1"/>
              <a:t>people_dict</a:t>
            </a:r>
            <a:r>
              <a:rPr lang="en-US" altLang="ko-KR" dirty="0"/>
              <a:t>['china'] = 56728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people_dict</a:t>
            </a:r>
            <a:r>
              <a:rPr lang="en-US" altLang="ko-KR" dirty="0"/>
              <a:t>['china'])</a:t>
            </a:r>
          </a:p>
          <a:p>
            <a:pPr algn="l"/>
            <a:r>
              <a:rPr lang="en-US" altLang="ko-KR" dirty="0" err="1"/>
              <a:t>people_dict</a:t>
            </a:r>
            <a:r>
              <a:rPr lang="en-US" altLang="ko-KR" dirty="0"/>
              <a:t>['</a:t>
            </a:r>
            <a:r>
              <a:rPr lang="en-US" altLang="ko-KR" dirty="0" err="1"/>
              <a:t>korea</a:t>
            </a:r>
            <a:r>
              <a:rPr lang="en-US" altLang="ko-KR" dirty="0"/>
              <a:t>'] = 3267892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people_dict</a:t>
            </a:r>
            <a:r>
              <a:rPr lang="en-US" altLang="ko-KR" dirty="0"/>
              <a:t>)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6662" y="4634478"/>
            <a:ext cx="837176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사전 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update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메소드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//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동일한 키가 존재하면 항목 수정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동일한 키가 없다면 항목 추가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746" y="4942255"/>
            <a:ext cx="8296670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dict_test</a:t>
            </a:r>
            <a:r>
              <a:rPr lang="en-US" altLang="ko-KR" dirty="0"/>
              <a:t> = { 'first':7, 'second':77, 'third':777 }</a:t>
            </a:r>
          </a:p>
          <a:p>
            <a:pPr algn="l"/>
            <a:r>
              <a:rPr lang="en-US" altLang="ko-KR" dirty="0" err="1"/>
              <a:t>modify_dict</a:t>
            </a:r>
            <a:r>
              <a:rPr lang="en-US" altLang="ko-KR" dirty="0"/>
              <a:t> = { 'first':0, 'end':100 </a:t>
            </a:r>
            <a:r>
              <a:rPr lang="en-US" altLang="ko-KR" dirty="0" smtClean="0"/>
              <a:t>}</a:t>
            </a:r>
            <a:endParaRPr lang="en-US" altLang="ko-KR" dirty="0"/>
          </a:p>
          <a:p>
            <a:pPr algn="l"/>
            <a:r>
              <a:rPr lang="en-US" altLang="ko-KR" dirty="0"/>
              <a:t>for </a:t>
            </a:r>
            <a:r>
              <a:rPr lang="en-US" altLang="ko-KR" dirty="0" err="1"/>
              <a:t>my_key</a:t>
            </a:r>
            <a:r>
              <a:rPr lang="en-US" altLang="ko-KR" dirty="0"/>
              <a:t> in </a:t>
            </a:r>
            <a:r>
              <a:rPr lang="en-US" altLang="ko-KR" dirty="0" err="1"/>
              <a:t>modify_dict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dirty="0"/>
              <a:t>	if </a:t>
            </a:r>
            <a:r>
              <a:rPr lang="en-US" altLang="ko-KR" dirty="0" err="1"/>
              <a:t>my_key</a:t>
            </a:r>
            <a:r>
              <a:rPr lang="en-US" altLang="ko-KR" dirty="0"/>
              <a:t> not in </a:t>
            </a:r>
            <a:r>
              <a:rPr lang="en-US" altLang="ko-KR" dirty="0" err="1"/>
              <a:t>dict_test</a:t>
            </a:r>
            <a:r>
              <a:rPr lang="en-US" altLang="ko-KR" dirty="0"/>
              <a:t>:</a:t>
            </a:r>
          </a:p>
          <a:p>
            <a:pPr algn="l"/>
            <a:r>
              <a:rPr lang="en-US" altLang="ko-KR" dirty="0"/>
              <a:t>		</a:t>
            </a:r>
            <a:r>
              <a:rPr lang="en-US" altLang="ko-KR" dirty="0" err="1"/>
              <a:t>dict_test.update</a:t>
            </a:r>
            <a:r>
              <a:rPr lang="en-US" altLang="ko-KR" dirty="0"/>
              <a:t>( { </a:t>
            </a:r>
            <a:r>
              <a:rPr lang="en-US" altLang="ko-KR" dirty="0" err="1"/>
              <a:t>my_key:modify_dict</a:t>
            </a:r>
            <a:r>
              <a:rPr lang="en-US" altLang="ko-KR" dirty="0"/>
              <a:t>[</a:t>
            </a:r>
            <a:r>
              <a:rPr lang="en-US" altLang="ko-KR" dirty="0" err="1"/>
              <a:t>my_key</a:t>
            </a:r>
            <a:r>
              <a:rPr lang="en-US" altLang="ko-KR" dirty="0"/>
              <a:t>] }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dict_test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751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set(</a:t>
            </a:r>
            <a:r>
              <a:rPr lang="ko-KR" altLang="en-US" dirty="0" smtClean="0"/>
              <a:t>셋</a:t>
            </a:r>
            <a:r>
              <a:rPr lang="en-US" altLang="ko-KR" dirty="0" smtClean="0"/>
              <a:t>)</a:t>
            </a:r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196752"/>
            <a:ext cx="5508104" cy="23760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mylist</a:t>
            </a:r>
            <a:r>
              <a:rPr lang="en-US" altLang="ko-KR" dirty="0"/>
              <a:t> = [9,5,3,7,2,1,55, 32, 21, 99,3,9,6,7,6,7,4,1]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myset</a:t>
            </a:r>
            <a:r>
              <a:rPr lang="en-US" altLang="ko-KR" dirty="0"/>
              <a:t> = set(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mylist_mod</a:t>
            </a:r>
            <a:r>
              <a:rPr lang="en-US" altLang="ko-KR" dirty="0"/>
              <a:t> = list(</a:t>
            </a:r>
            <a:r>
              <a:rPr lang="en-US" altLang="ko-KR" dirty="0" err="1"/>
              <a:t>myset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mylist_mod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 err="1"/>
              <a:t>mylist_sort</a:t>
            </a:r>
            <a:r>
              <a:rPr lang="en-US" altLang="ko-KR" dirty="0"/>
              <a:t> = sorted(</a:t>
            </a:r>
            <a:r>
              <a:rPr lang="en-US" altLang="ko-KR" dirty="0" err="1"/>
              <a:t>mylist_mod</a:t>
            </a:r>
            <a:r>
              <a:rPr lang="en-US" altLang="ko-KR" dirty="0"/>
              <a:t>)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mylist_sort</a:t>
            </a:r>
            <a:r>
              <a:rPr lang="en-US" altLang="ko-KR" dirty="0"/>
              <a:t>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3794168"/>
            <a:ext cx="37799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srgbClr val="FF3300"/>
                </a:solidFill>
                <a:sym typeface="Wingdings" panose="05000000000000000000" pitchFamily="2" charset="2"/>
              </a:rPr>
              <a:t>세 문자열에서 공통된 문자만 출력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173409"/>
            <a:ext cx="5508104" cy="263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mystr1 = "python is simple"</a:t>
            </a:r>
          </a:p>
          <a:p>
            <a:pPr algn="l"/>
            <a:r>
              <a:rPr lang="en-US" altLang="ko-KR" dirty="0"/>
              <a:t>mystr2 = "apple is delicious"</a:t>
            </a:r>
          </a:p>
          <a:p>
            <a:pPr algn="l"/>
            <a:r>
              <a:rPr lang="en-US" altLang="ko-KR" dirty="0"/>
              <a:t>mystr3 = "programming"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myset1 = set(mystr1)</a:t>
            </a:r>
          </a:p>
          <a:p>
            <a:pPr algn="l"/>
            <a:r>
              <a:rPr lang="en-US" altLang="ko-KR" dirty="0"/>
              <a:t>myset2 = set(mystr2)</a:t>
            </a:r>
          </a:p>
          <a:p>
            <a:pPr algn="l"/>
            <a:r>
              <a:rPr lang="en-US" altLang="ko-KR" dirty="0"/>
              <a:t>myset3 = set(mystr3)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dirty="0" err="1"/>
              <a:t>myset_res</a:t>
            </a:r>
            <a:r>
              <a:rPr lang="en-US" altLang="ko-KR" dirty="0"/>
              <a:t> = myset1 &amp; myset2 &amp; myset3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myset_res</a:t>
            </a:r>
            <a:r>
              <a:rPr lang="en-US" altLang="ko-KR" dirty="0"/>
              <a:t>)</a:t>
            </a:r>
          </a:p>
        </p:txBody>
      </p:sp>
      <p:cxnSp>
        <p:nvCxnSpPr>
          <p:cNvPr id="4" name="직선 화살표 연결선 3"/>
          <p:cNvCxnSpPr/>
          <p:nvPr/>
        </p:nvCxnSpPr>
        <p:spPr bwMode="auto">
          <a:xfrm>
            <a:off x="3347864" y="1844824"/>
            <a:ext cx="280831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6444208" y="1700808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리스트를 </a:t>
            </a:r>
            <a:r>
              <a:rPr lang="en-US" altLang="ko-KR" dirty="0" smtClean="0"/>
              <a:t>set</a:t>
            </a:r>
            <a:r>
              <a:rPr lang="ko-KR" altLang="en-US" dirty="0" smtClean="0"/>
              <a:t>으로 중복제거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 bwMode="auto">
          <a:xfrm>
            <a:off x="3347864" y="2564904"/>
            <a:ext cx="280831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444208" y="2369648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set</a:t>
            </a:r>
            <a:r>
              <a:rPr lang="ko-KR" altLang="en-US" dirty="0" smtClean="0"/>
              <a:t>을 리스트로</a:t>
            </a:r>
            <a:endParaRPr lang="ko-KR" altLang="en-US" dirty="0"/>
          </a:p>
        </p:txBody>
      </p:sp>
      <p:cxnSp>
        <p:nvCxnSpPr>
          <p:cNvPr id="11" name="직선 화살표 연결선 10"/>
          <p:cNvCxnSpPr/>
          <p:nvPr/>
        </p:nvCxnSpPr>
        <p:spPr bwMode="auto">
          <a:xfrm>
            <a:off x="4139952" y="3140968"/>
            <a:ext cx="2232248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6588224" y="2938023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항목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61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조건 </a:t>
            </a:r>
            <a:r>
              <a:rPr lang="ko-KR" altLang="en-US" dirty="0" err="1" smtClean="0"/>
              <a:t>표현식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0" y="1196752"/>
            <a:ext cx="3419872" cy="824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a = 50; b=70</a:t>
            </a:r>
          </a:p>
          <a:p>
            <a:pPr algn="l"/>
            <a:r>
              <a:rPr lang="en-US" altLang="ko-KR" dirty="0" err="1"/>
              <a:t>Max_val</a:t>
            </a:r>
            <a:r>
              <a:rPr lang="en-US" altLang="ko-KR" dirty="0"/>
              <a:t> =  a if a&gt;b else b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Max_val</a:t>
            </a:r>
            <a:r>
              <a:rPr lang="en-US" altLang="ko-KR" dirty="0"/>
              <a:t>)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0" y="2343557"/>
            <a:ext cx="37799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내포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761675"/>
            <a:ext cx="4211960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mylisttest</a:t>
            </a:r>
            <a:r>
              <a:rPr lang="en-US" altLang="ko-KR" dirty="0"/>
              <a:t> = [ x </a:t>
            </a:r>
            <a:r>
              <a:rPr lang="en-US" altLang="ko-KR" dirty="0" smtClean="0"/>
              <a:t> for </a:t>
            </a:r>
            <a:r>
              <a:rPr lang="en-US" altLang="ko-KR" dirty="0"/>
              <a:t>x in range(1, 10</a:t>
            </a:r>
            <a:r>
              <a:rPr lang="en-US" altLang="ko-KR" dirty="0" smtClean="0"/>
              <a:t>) ]</a:t>
            </a:r>
            <a:endParaRPr lang="en-US" altLang="ko-KR" dirty="0"/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mylisttest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cxnSp>
        <p:nvCxnSpPr>
          <p:cNvPr id="8" name="직선 화살표 연결선 7"/>
          <p:cNvCxnSpPr/>
          <p:nvPr/>
        </p:nvCxnSpPr>
        <p:spPr bwMode="auto">
          <a:xfrm>
            <a:off x="3059832" y="1628800"/>
            <a:ext cx="100811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4283968" y="1196752"/>
            <a:ext cx="3096344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/>
              <a:t>if else </a:t>
            </a:r>
            <a:r>
              <a:rPr lang="ko-KR" altLang="en-US" dirty="0" smtClean="0"/>
              <a:t>문을 한 줄로 간결히 표현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A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if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else B</a:t>
            </a:r>
            <a:r>
              <a:rPr lang="ko-KR" altLang="en-US" dirty="0" err="1" smtClean="0"/>
              <a:t>표현식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조건식이 참이면 </a:t>
            </a:r>
            <a:r>
              <a:rPr lang="en-US" altLang="ko-KR" dirty="0" smtClean="0"/>
              <a:t>A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수행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조건식이 거짓이면 </a:t>
            </a:r>
            <a:r>
              <a:rPr lang="en-US" altLang="ko-KR" dirty="0" smtClean="0"/>
              <a:t>B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수행</a:t>
            </a:r>
            <a:endParaRPr lang="ko-KR" altLang="en-US" dirty="0"/>
          </a:p>
        </p:txBody>
      </p:sp>
      <p:cxnSp>
        <p:nvCxnSpPr>
          <p:cNvPr id="17" name="직선 화살표 연결선 16"/>
          <p:cNvCxnSpPr/>
          <p:nvPr/>
        </p:nvCxnSpPr>
        <p:spPr bwMode="auto">
          <a:xfrm>
            <a:off x="4067944" y="2924944"/>
            <a:ext cx="1008112" cy="0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5183560" y="2511563"/>
            <a:ext cx="3096344" cy="104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리스트 내포</a:t>
            </a:r>
            <a:endParaRPr lang="en-US" altLang="ko-KR" dirty="0" smtClean="0"/>
          </a:p>
          <a:p>
            <a:pPr algn="l"/>
            <a:r>
              <a:rPr lang="en-US" altLang="ko-KR" dirty="0" smtClean="0"/>
              <a:t>[ </a:t>
            </a:r>
            <a:r>
              <a:rPr lang="ko-KR" altLang="en-US" dirty="0" err="1" smtClean="0"/>
              <a:t>표현식</a:t>
            </a:r>
            <a:r>
              <a:rPr lang="ko-KR" altLang="en-US" dirty="0" smtClean="0"/>
              <a:t>  </a:t>
            </a:r>
            <a:r>
              <a:rPr lang="en-US" altLang="ko-KR" dirty="0" smtClean="0"/>
              <a:t>for x in </a:t>
            </a:r>
            <a:r>
              <a:rPr lang="ko-KR" altLang="en-US" dirty="0" smtClean="0"/>
              <a:t>반복가능객체 </a:t>
            </a:r>
            <a:r>
              <a:rPr lang="en-US" altLang="ko-KR" dirty="0" smtClean="0"/>
              <a:t>]</a:t>
            </a:r>
          </a:p>
          <a:p>
            <a:pPr algn="l"/>
            <a:r>
              <a:rPr lang="ko-KR" altLang="en-US" dirty="0" err="1" smtClean="0"/>
              <a:t>표현식을</a:t>
            </a:r>
            <a:r>
              <a:rPr lang="ko-KR" altLang="en-US" dirty="0" smtClean="0"/>
              <a:t> 리스트 항목으로 해서 리스트 생성</a:t>
            </a:r>
            <a:endParaRPr lang="ko-KR" altLang="en-US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004" y="3486280"/>
            <a:ext cx="37799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조건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표현식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활용한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내포 확장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3841900"/>
            <a:ext cx="6156176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err="1"/>
              <a:t>mylist</a:t>
            </a:r>
            <a:r>
              <a:rPr lang="en-US" altLang="ko-KR" dirty="0"/>
              <a:t> = [ "</a:t>
            </a:r>
            <a:r>
              <a:rPr lang="ko-KR" altLang="en-US" dirty="0"/>
              <a:t>짝</a:t>
            </a:r>
            <a:r>
              <a:rPr lang="en-US" altLang="ko-KR" dirty="0"/>
              <a:t>" if x%2 == 0 else "</a:t>
            </a:r>
            <a:r>
              <a:rPr lang="ko-KR" altLang="en-US" dirty="0"/>
              <a:t>홀</a:t>
            </a:r>
            <a:r>
              <a:rPr lang="en-US" altLang="ko-KR" dirty="0"/>
              <a:t>" for x in range(1,10) ]</a:t>
            </a:r>
          </a:p>
          <a:p>
            <a:pPr algn="l"/>
            <a:r>
              <a:rPr lang="en-US" altLang="ko-KR" dirty="0"/>
              <a:t>print(</a:t>
            </a:r>
            <a:r>
              <a:rPr lang="en-US" altLang="ko-KR" dirty="0" err="1"/>
              <a:t>mylist</a:t>
            </a:r>
            <a:r>
              <a:rPr lang="en-US" altLang="ko-KR" dirty="0"/>
              <a:t>)</a:t>
            </a:r>
          </a:p>
        </p:txBody>
      </p:sp>
      <p:cxnSp>
        <p:nvCxnSpPr>
          <p:cNvPr id="23" name="직선 화살표 연결선 22"/>
          <p:cNvCxnSpPr/>
          <p:nvPr/>
        </p:nvCxnSpPr>
        <p:spPr bwMode="auto">
          <a:xfrm>
            <a:off x="2231994" y="4213108"/>
            <a:ext cx="1835950" cy="94408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739769" y="4712582"/>
            <a:ext cx="3096344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리스트 내포의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조건 </a:t>
            </a:r>
            <a:r>
              <a:rPr lang="ko-KR" altLang="en-US" dirty="0" err="1" smtClean="0"/>
              <a:t>표현식으로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반복객체의  항목이 홀수이면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</a:p>
          <a:p>
            <a:pPr algn="l"/>
            <a:r>
              <a:rPr lang="ko-KR" altLang="en-US" dirty="0" smtClean="0"/>
              <a:t>반복객체의 항목이 짝수이면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짝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생성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392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조건 </a:t>
            </a:r>
            <a:r>
              <a:rPr lang="ko-KR" altLang="en-US" dirty="0" err="1" smtClean="0"/>
              <a:t>표현식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004" y="1018978"/>
            <a:ext cx="37799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내포 확장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374598"/>
            <a:ext cx="6156176" cy="8248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mylist3 = [ 3, 6, 5, 9, 8, 2 , 1]</a:t>
            </a:r>
          </a:p>
          <a:p>
            <a:pPr algn="l"/>
            <a:r>
              <a:rPr lang="en-US" altLang="ko-KR" dirty="0"/>
              <a:t>mylist4 = [ "</a:t>
            </a:r>
            <a:r>
              <a:rPr lang="ko-KR" altLang="en-US" dirty="0"/>
              <a:t>짝</a:t>
            </a:r>
            <a:r>
              <a:rPr lang="en-US" altLang="ko-KR" dirty="0"/>
              <a:t>" if x%2 == 0 else "</a:t>
            </a:r>
            <a:r>
              <a:rPr lang="ko-KR" altLang="en-US" dirty="0"/>
              <a:t>홀</a:t>
            </a:r>
            <a:r>
              <a:rPr lang="en-US" altLang="ko-KR" dirty="0"/>
              <a:t>" for x in mylist3 ]</a:t>
            </a:r>
          </a:p>
          <a:p>
            <a:pPr algn="l"/>
            <a:r>
              <a:rPr lang="en-US" altLang="ko-KR" dirty="0"/>
              <a:t>print(mylist4)</a:t>
            </a:r>
          </a:p>
        </p:txBody>
      </p:sp>
      <p:cxnSp>
        <p:nvCxnSpPr>
          <p:cNvPr id="23" name="직선 화살표 연결선 22"/>
          <p:cNvCxnSpPr/>
          <p:nvPr/>
        </p:nvCxnSpPr>
        <p:spPr bwMode="auto">
          <a:xfrm>
            <a:off x="2267744" y="2060848"/>
            <a:ext cx="1835950" cy="94408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4129122" y="2429735"/>
            <a:ext cx="3899262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리스트 내포의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조건 </a:t>
            </a:r>
            <a:r>
              <a:rPr lang="ko-KR" altLang="en-US" dirty="0" err="1" smtClean="0"/>
              <a:t>표현식으로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반복객체의  항목이 홀수이면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</a:p>
          <a:p>
            <a:pPr algn="l"/>
            <a:r>
              <a:rPr lang="ko-KR" altLang="en-US" dirty="0" smtClean="0"/>
              <a:t>반복객체의 항목이 짝수이면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짝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으로 생성</a:t>
            </a:r>
            <a:endParaRPr lang="en-US" altLang="ko-KR" dirty="0" smtClean="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6004" y="3525090"/>
            <a:ext cx="37799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리스트 여과기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880710"/>
            <a:ext cx="6156176" cy="5663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mylist2 = [ x for x in range(1,10) if x%2 == 0 ]</a:t>
            </a:r>
          </a:p>
          <a:p>
            <a:pPr algn="l"/>
            <a:r>
              <a:rPr lang="en-US" altLang="ko-KR" dirty="0"/>
              <a:t>print(mylist2)</a:t>
            </a:r>
          </a:p>
        </p:txBody>
      </p:sp>
      <p:cxnSp>
        <p:nvCxnSpPr>
          <p:cNvPr id="24" name="직선 화살표 연결선 23"/>
          <p:cNvCxnSpPr/>
          <p:nvPr/>
        </p:nvCxnSpPr>
        <p:spPr bwMode="auto">
          <a:xfrm>
            <a:off x="2160113" y="4214161"/>
            <a:ext cx="1835950" cy="944084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4129122" y="4935847"/>
            <a:ext cx="3899262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리스트 내포에 </a:t>
            </a:r>
            <a:r>
              <a:rPr lang="ko-KR" altLang="en-US" dirty="0" err="1" smtClean="0"/>
              <a:t>조건문을</a:t>
            </a:r>
            <a:r>
              <a:rPr lang="ko-KR" altLang="en-US" dirty="0" smtClean="0"/>
              <a:t> 추가하여 여과기 기능 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반복객체 중 짝수인 값만 리스트 항목 추가</a:t>
            </a:r>
            <a:endParaRPr lang="en-US" altLang="ko-KR" dirty="0" smtClean="0"/>
          </a:p>
          <a:p>
            <a:pPr algn="l"/>
            <a:r>
              <a:rPr lang="ko-KR" altLang="en-US" dirty="0" smtClean="0">
                <a:solidFill>
                  <a:srgbClr val="FF0000"/>
                </a:solidFill>
              </a:rPr>
              <a:t>단</a:t>
            </a:r>
            <a:r>
              <a:rPr lang="en-US" altLang="ko-KR" dirty="0" smtClean="0">
                <a:solidFill>
                  <a:srgbClr val="FF0000"/>
                </a:solidFill>
              </a:rPr>
              <a:t>, else </a:t>
            </a:r>
            <a:r>
              <a:rPr lang="ko-KR" altLang="en-US" dirty="0" err="1" smtClean="0">
                <a:solidFill>
                  <a:srgbClr val="FF0000"/>
                </a:solidFill>
              </a:rPr>
              <a:t>추가시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syntax </a:t>
            </a:r>
            <a:r>
              <a:rPr lang="ko-KR" altLang="en-US" dirty="0" smtClean="0">
                <a:solidFill>
                  <a:srgbClr val="FF0000"/>
                </a:solidFill>
              </a:rPr>
              <a:t>오류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05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반복문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004" y="1018978"/>
            <a:ext cx="3779912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1~10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까지 홀수의 합 계산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374598"/>
            <a:ext cx="615617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total = 0</a:t>
            </a:r>
          </a:p>
          <a:p>
            <a:pPr algn="l"/>
            <a:r>
              <a:rPr lang="en-US" altLang="ko-KR" sz="1200" dirty="0"/>
              <a:t>for x in range(1,10):</a:t>
            </a:r>
          </a:p>
          <a:p>
            <a:pPr algn="l"/>
            <a:r>
              <a:rPr lang="en-US" altLang="ko-KR" sz="1200" dirty="0"/>
              <a:t>	if x%2 == 0:</a:t>
            </a:r>
          </a:p>
          <a:p>
            <a:pPr algn="l"/>
            <a:r>
              <a:rPr lang="en-US" altLang="ko-KR" sz="1200" dirty="0"/>
              <a:t>		continue</a:t>
            </a:r>
          </a:p>
          <a:p>
            <a:pPr algn="l"/>
            <a:r>
              <a:rPr lang="en-US" altLang="ko-KR" sz="1200" dirty="0"/>
              <a:t>	total += x</a:t>
            </a:r>
          </a:p>
          <a:p>
            <a:pPr algn="l"/>
            <a:r>
              <a:rPr lang="en-US" altLang="ko-KR" sz="1200" dirty="0"/>
              <a:t>print("1~1000 </a:t>
            </a:r>
            <a:r>
              <a:rPr lang="ko-KR" altLang="en-US" sz="1200" dirty="0"/>
              <a:t>까지 홀수 합 </a:t>
            </a:r>
            <a:r>
              <a:rPr lang="en-US" altLang="ko-KR" sz="1200" dirty="0"/>
              <a:t>: ", total)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6004" y="2924944"/>
            <a:ext cx="770434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“python”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문자열을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for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문을 활용해 대문자로 변환 하되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‘y’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문자만 소문자 그대로 표현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3280564"/>
            <a:ext cx="6156176" cy="1163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/>
              <a:t>for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in "python":</a:t>
            </a:r>
          </a:p>
          <a:p>
            <a:pPr algn="l"/>
            <a:r>
              <a:rPr lang="en-US" altLang="ko-KR" sz="1200" dirty="0"/>
              <a:t>	if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== 'y':</a:t>
            </a:r>
          </a:p>
          <a:p>
            <a:pPr algn="l"/>
            <a:r>
              <a:rPr lang="en-US" altLang="ko-KR" sz="1200" dirty="0"/>
              <a:t>		print("{}".format(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))</a:t>
            </a:r>
          </a:p>
          <a:p>
            <a:pPr algn="l"/>
            <a:r>
              <a:rPr lang="en-US" altLang="ko-KR" sz="1200" dirty="0"/>
              <a:t>	else:</a:t>
            </a:r>
          </a:p>
          <a:p>
            <a:pPr algn="l"/>
            <a:r>
              <a:rPr lang="en-US" altLang="ko-KR" sz="1200" dirty="0"/>
              <a:t>		print("{}".format( </a:t>
            </a:r>
            <a:r>
              <a:rPr lang="en-US" altLang="ko-KR" sz="1200" dirty="0" err="1"/>
              <a:t>chr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ord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)-32) ) )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6004" y="4790305"/>
            <a:ext cx="770434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사전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{ }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내용을 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key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value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구분 하여 출력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5145925"/>
            <a:ext cx="6156176" cy="9417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mydic</a:t>
            </a:r>
            <a:r>
              <a:rPr lang="en-US" altLang="ko-KR" sz="1200" dirty="0"/>
              <a:t> = { "a":1, "b":2, "c":3, "d":4 }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for dickey in </a:t>
            </a:r>
            <a:r>
              <a:rPr lang="en-US" altLang="ko-KR" sz="1200" dirty="0" err="1"/>
              <a:t>mydic</a:t>
            </a:r>
            <a:r>
              <a:rPr lang="en-US" altLang="ko-KR" sz="1200" dirty="0"/>
              <a:t>:</a:t>
            </a:r>
          </a:p>
          <a:p>
            <a:pPr algn="l"/>
            <a:r>
              <a:rPr lang="en-US" altLang="ko-KR" sz="1200" dirty="0"/>
              <a:t>	print("{", "{} : {}".format(dickey, </a:t>
            </a:r>
            <a:r>
              <a:rPr lang="en-US" altLang="ko-KR" sz="1200" dirty="0" err="1"/>
              <a:t>mydic</a:t>
            </a:r>
            <a:r>
              <a:rPr lang="en-US" altLang="ko-KR" sz="1200" dirty="0"/>
              <a:t>[dickey]), "}")</a:t>
            </a:r>
          </a:p>
        </p:txBody>
      </p:sp>
    </p:spTree>
    <p:extLst>
      <p:ext uri="{BB962C8B-B14F-4D97-AF65-F5344CB8AC3E}">
        <p14:creationId xmlns:p14="http://schemas.microsoft.com/office/powerpoint/2010/main" val="108271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반복문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004" y="1018978"/>
            <a:ext cx="662422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반지름을 입력 받아 원의 넓이 및 둘레를 계산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, “end”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입력시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 프로그램 종료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374598"/>
            <a:ext cx="6156176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smtClean="0"/>
              <a:t>while </a:t>
            </a:r>
            <a:r>
              <a:rPr lang="en-US" altLang="ko-KR" sz="1200" dirty="0"/>
              <a:t>True: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minput</a:t>
            </a:r>
            <a:r>
              <a:rPr lang="en-US" altLang="ko-KR" sz="1200" dirty="0"/>
              <a:t> = input("</a:t>
            </a:r>
            <a:r>
              <a:rPr lang="ko-KR" altLang="en-US" sz="1200" dirty="0"/>
              <a:t>반지름 입력 </a:t>
            </a:r>
            <a:r>
              <a:rPr lang="en-US" altLang="ko-KR" sz="1200" dirty="0"/>
              <a:t>: ")</a:t>
            </a:r>
          </a:p>
          <a:p>
            <a:pPr algn="l"/>
            <a:r>
              <a:rPr lang="en-US" altLang="ko-KR" sz="1200" dirty="0"/>
              <a:t>	if </a:t>
            </a:r>
            <a:r>
              <a:rPr lang="en-US" altLang="ko-KR" sz="1200" dirty="0" err="1"/>
              <a:t>minput</a:t>
            </a:r>
            <a:r>
              <a:rPr lang="en-US" altLang="ko-KR" sz="1200" dirty="0"/>
              <a:t> == "end":</a:t>
            </a:r>
          </a:p>
          <a:p>
            <a:pPr algn="l"/>
            <a:r>
              <a:rPr lang="en-US" altLang="ko-KR" sz="1200" dirty="0"/>
              <a:t>		break</a:t>
            </a:r>
          </a:p>
          <a:p>
            <a:pPr algn="l"/>
            <a:r>
              <a:rPr lang="en-US" altLang="ko-KR" sz="1200" dirty="0"/>
              <a:t>	else: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myradius</a:t>
            </a:r>
            <a:r>
              <a:rPr lang="en-US" altLang="ko-KR" sz="1200" dirty="0"/>
              <a:t> = float(</a:t>
            </a:r>
            <a:r>
              <a:rPr lang="en-US" altLang="ko-KR" sz="1200" dirty="0" err="1"/>
              <a:t>minput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	print("</a:t>
            </a:r>
            <a:r>
              <a:rPr lang="en-US" altLang="ko-KR" sz="1200" dirty="0" err="1"/>
              <a:t>myradius</a:t>
            </a:r>
            <a:r>
              <a:rPr lang="en-US" altLang="ko-KR" sz="1200" dirty="0"/>
              <a:t> : ", </a:t>
            </a:r>
            <a:r>
              <a:rPr lang="en-US" altLang="ko-KR" sz="1200" dirty="0" err="1"/>
              <a:t>myradius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circle_area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myradius</a:t>
            </a:r>
            <a:r>
              <a:rPr lang="en-US" altLang="ko-KR" sz="1200" dirty="0"/>
              <a:t> * </a:t>
            </a:r>
            <a:r>
              <a:rPr lang="en-US" altLang="ko-KR" sz="1200" dirty="0" err="1"/>
              <a:t>myradius</a:t>
            </a:r>
            <a:r>
              <a:rPr lang="en-US" altLang="ko-KR" sz="1200" dirty="0"/>
              <a:t> * 3.14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circle_len</a:t>
            </a:r>
            <a:r>
              <a:rPr lang="en-US" altLang="ko-KR" sz="1200" dirty="0"/>
              <a:t> = 2 * 3.14 * </a:t>
            </a:r>
            <a:r>
              <a:rPr lang="en-US" altLang="ko-KR" sz="1200" dirty="0" err="1"/>
              <a:t>myradius</a:t>
            </a:r>
            <a:r>
              <a:rPr lang="en-US" altLang="ko-KR" sz="1200" dirty="0"/>
              <a:t>  </a:t>
            </a:r>
          </a:p>
          <a:p>
            <a:pPr algn="l"/>
            <a:r>
              <a:rPr lang="en-US" altLang="ko-KR" sz="1200" dirty="0"/>
              <a:t>	print("area : ", </a:t>
            </a:r>
            <a:r>
              <a:rPr lang="en-US" altLang="ko-KR" sz="1200" dirty="0" err="1"/>
              <a:t>circle_area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	print("</a:t>
            </a:r>
            <a:r>
              <a:rPr lang="en-US" altLang="ko-KR" sz="1200" dirty="0" err="1"/>
              <a:t>len</a:t>
            </a:r>
            <a:r>
              <a:rPr lang="en-US" altLang="ko-KR" sz="1200" dirty="0"/>
              <a:t> : ", </a:t>
            </a:r>
            <a:r>
              <a:rPr lang="en-US" altLang="ko-KR" sz="1200" dirty="0" err="1"/>
              <a:t>circle_len</a:t>
            </a:r>
            <a:r>
              <a:rPr lang="en-US" altLang="ko-KR" sz="1200" dirty="0"/>
              <a:t>)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6004" y="4149080"/>
            <a:ext cx="81363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내포를 활용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1~100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까지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숫자 중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의 공배수 중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의 배가가 아닌 수의 리스트 생성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504700"/>
            <a:ext cx="7956376" cy="49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mylistdata</a:t>
            </a:r>
            <a:r>
              <a:rPr lang="en-US" altLang="ko-KR" sz="1200" dirty="0"/>
              <a:t> = [x for x in range(1,101) if ((x%2==0 and x%3==0) and (x%4 != 0)) ]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mylistdata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8835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반복문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36004" y="1018978"/>
            <a:ext cx="6624228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문자열 데이터 중 숫자문자 나 특수 문자 제거한 </a:t>
            </a:r>
            <a:r>
              <a:rPr lang="ko-KR" altLang="en-US" dirty="0" err="1" smtClean="0">
                <a:solidFill>
                  <a:srgbClr val="FF3300"/>
                </a:solidFill>
                <a:sym typeface="Wingdings" panose="05000000000000000000" pitchFamily="2" charset="2"/>
              </a:rPr>
              <a:t>영문대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소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)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문자만 추출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0" y="1374598"/>
            <a:ext cx="6156176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mystrdata</a:t>
            </a:r>
            <a:r>
              <a:rPr lang="en-US" altLang="ko-KR" sz="1200" dirty="0"/>
              <a:t> = "#s45cD!K2ab@"</a:t>
            </a:r>
          </a:p>
          <a:p>
            <a:pPr algn="l"/>
            <a:r>
              <a:rPr lang="en-US" altLang="ko-KR" sz="1200" dirty="0" err="1"/>
              <a:t>mylistdata</a:t>
            </a:r>
            <a:r>
              <a:rPr lang="en-US" altLang="ko-KR" sz="1200" dirty="0"/>
              <a:t> = []</a:t>
            </a:r>
          </a:p>
          <a:p>
            <a:pPr algn="l"/>
            <a:r>
              <a:rPr lang="en-US" altLang="ko-KR" sz="1200" dirty="0"/>
              <a:t>for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in </a:t>
            </a:r>
            <a:r>
              <a:rPr lang="en-US" altLang="ko-KR" sz="1200" dirty="0" err="1"/>
              <a:t>mystrdata</a:t>
            </a:r>
            <a:r>
              <a:rPr lang="en-US" altLang="ko-KR" sz="1200" dirty="0"/>
              <a:t>:</a:t>
            </a:r>
          </a:p>
          <a:p>
            <a:pPr algn="l"/>
            <a:r>
              <a:rPr lang="en-US" altLang="ko-KR" sz="1200" dirty="0"/>
              <a:t>	if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&gt;= 'a' and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&lt;= 'z':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mylistdata.append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	</a:t>
            </a:r>
            <a:r>
              <a:rPr lang="en-US" altLang="ko-KR" sz="1200" dirty="0" err="1"/>
              <a:t>elif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&gt;='A' and 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 &lt;= 'Z':</a:t>
            </a:r>
          </a:p>
          <a:p>
            <a:pPr algn="l"/>
            <a:r>
              <a:rPr lang="en-US" altLang="ko-KR" sz="1200" dirty="0"/>
              <a:t>		</a:t>
            </a:r>
            <a:r>
              <a:rPr lang="en-US" altLang="ko-KR" sz="1200" dirty="0" err="1"/>
              <a:t>mylistdata.append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ch</a:t>
            </a:r>
            <a:r>
              <a:rPr lang="en-US" altLang="ko-KR" sz="1200" dirty="0"/>
              <a:t>)</a:t>
            </a:r>
          </a:p>
          <a:p>
            <a:pPr algn="l"/>
            <a:endParaRPr lang="en-US" altLang="ko-KR" sz="1200" dirty="0"/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mylistdata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 err="1"/>
              <a:t>mystr_cov</a:t>
            </a:r>
            <a:r>
              <a:rPr lang="en-US" altLang="ko-KR" sz="1200" dirty="0"/>
              <a:t> = "".join(</a:t>
            </a:r>
            <a:r>
              <a:rPr lang="en-US" altLang="ko-KR" sz="1200" dirty="0" err="1"/>
              <a:t>mylistdata</a:t>
            </a:r>
            <a:r>
              <a:rPr lang="en-US" altLang="ko-KR" sz="1200" dirty="0"/>
              <a:t>)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mystr_cov</a:t>
            </a:r>
            <a:r>
              <a:rPr lang="en-US" altLang="ko-KR" sz="1200" dirty="0"/>
              <a:t>)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6004" y="4005064"/>
            <a:ext cx="8136396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내포를 활용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1~100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까지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숫자 중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와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의 공배수 중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4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의 배가가 아닌 수의 리스트 생성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4360684"/>
            <a:ext cx="7956376" cy="49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mylistdata</a:t>
            </a:r>
            <a:r>
              <a:rPr lang="en-US" altLang="ko-KR" sz="1200" dirty="0"/>
              <a:t> = [x for x in range(1,101) if ((x%2==0 and x%3==0) and (x%4 != 0)) ]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mylistdata</a:t>
            </a:r>
            <a:r>
              <a:rPr lang="en-US" altLang="ko-KR" sz="1200" dirty="0"/>
              <a:t>)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6004" y="5095062"/>
            <a:ext cx="8136396" cy="5663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l" defTabSz="71755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list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내포를 활용 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range(1,20)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을 순회하여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3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으로 나누었을 때 나머지가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1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이면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‘A‘</a:t>
            </a:r>
          </a:p>
          <a:p>
            <a:pPr algn="l" defTabSz="717550"/>
            <a:r>
              <a:rPr lang="en-US" altLang="ko-KR" dirty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  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나머지가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2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이면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‘B‘,  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나머지가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0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이면 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‘C’</a:t>
            </a:r>
            <a:r>
              <a:rPr lang="ko-KR" altLang="en-US" dirty="0" smtClean="0">
                <a:solidFill>
                  <a:srgbClr val="FF3300"/>
                </a:solidFill>
                <a:sym typeface="Wingdings" panose="05000000000000000000" pitchFamily="2" charset="2"/>
              </a:rPr>
              <a:t>로 리스트 생성</a:t>
            </a:r>
            <a:r>
              <a:rPr lang="en-US" altLang="ko-KR" dirty="0" smtClean="0">
                <a:solidFill>
                  <a:srgbClr val="FF3300"/>
                </a:solidFill>
                <a:sym typeface="Wingdings" panose="05000000000000000000" pitchFamily="2" charset="2"/>
              </a:rPr>
              <a:t> </a:t>
            </a:r>
            <a:endParaRPr lang="en-US" altLang="ko-KR" dirty="0">
              <a:solidFill>
                <a:srgbClr val="FF33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675677"/>
            <a:ext cx="7956376" cy="498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 err="1"/>
              <a:t>mylistdata</a:t>
            </a:r>
            <a:r>
              <a:rPr lang="en-US" altLang="ko-KR" sz="1200" dirty="0"/>
              <a:t> = [ 'A' if x%3 == 1 else 'B' if x%3 == 2 else 'C' for x in range(1,20) ]</a:t>
            </a:r>
          </a:p>
          <a:p>
            <a:pPr algn="l"/>
            <a:r>
              <a:rPr lang="en-US" altLang="ko-KR" sz="1200" dirty="0"/>
              <a:t>print(</a:t>
            </a:r>
            <a:r>
              <a:rPr lang="en-US" altLang="ko-KR" sz="1200" dirty="0" err="1"/>
              <a:t>mylistdata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734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파이썬</a:t>
            </a:r>
            <a:r>
              <a:rPr lang="ko-KR" altLang="en-US" dirty="0" smtClean="0"/>
              <a:t> 객체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7"/>
            <a:ext cx="7561312" cy="59954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defTabSz="717550"/>
            <a:r>
              <a:rPr lang="en-US" altLang="ko-KR" dirty="0" err="1">
                <a:sym typeface="Wingdings" panose="05000000000000000000" pitchFamily="2" charset="2"/>
              </a:rPr>
              <a:t>string_object</a:t>
            </a:r>
            <a:r>
              <a:rPr lang="en-US" altLang="ko-KR" dirty="0">
                <a:sym typeface="Wingdings" panose="05000000000000000000" pitchFamily="2" charset="2"/>
              </a:rPr>
              <a:t> = "python programming"</a:t>
            </a: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total = [ </a:t>
            </a:r>
            <a:r>
              <a:rPr lang="en-US" altLang="ko-KR" dirty="0" smtClean="0">
                <a:sym typeface="Wingdings" panose="05000000000000000000" pitchFamily="2" charset="2"/>
              </a:rPr>
              <a:t>]  // </a:t>
            </a:r>
            <a:r>
              <a:rPr lang="ko-KR" altLang="en-US" dirty="0" smtClean="0">
                <a:sym typeface="Wingdings" panose="05000000000000000000" pitchFamily="2" charset="2"/>
              </a:rPr>
              <a:t>리스트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for x in </a:t>
            </a:r>
            <a:r>
              <a:rPr lang="en-US" altLang="ko-KR" dirty="0" err="1">
                <a:sym typeface="Wingdings" panose="05000000000000000000" pitchFamily="2" charset="2"/>
              </a:rPr>
              <a:t>string_object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	if x == " ":</a:t>
            </a: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		</a:t>
            </a:r>
            <a:r>
              <a:rPr lang="en-US" altLang="ko-KR" dirty="0" err="1">
                <a:sym typeface="Wingdings" panose="05000000000000000000" pitchFamily="2" charset="2"/>
              </a:rPr>
              <a:t>total.append</a:t>
            </a:r>
            <a:r>
              <a:rPr lang="en-US" altLang="ko-KR" dirty="0">
                <a:sym typeface="Wingdings" panose="05000000000000000000" pitchFamily="2" charset="2"/>
              </a:rPr>
              <a:t>(" ")</a:t>
            </a: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	else:</a:t>
            </a: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		</a:t>
            </a:r>
            <a:r>
              <a:rPr lang="en-US" altLang="ko-KR" dirty="0" err="1">
                <a:sym typeface="Wingdings" panose="05000000000000000000" pitchFamily="2" charset="2"/>
              </a:rPr>
              <a:t>total.append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chr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ord</a:t>
            </a:r>
            <a:r>
              <a:rPr lang="en-US" altLang="ko-KR" dirty="0">
                <a:sym typeface="Wingdings" panose="05000000000000000000" pitchFamily="2" charset="2"/>
              </a:rPr>
              <a:t>(x)-32))</a:t>
            </a: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 err="1">
                <a:sym typeface="Wingdings" panose="05000000000000000000" pitchFamily="2" charset="2"/>
              </a:rPr>
              <a:t>string_big</a:t>
            </a:r>
            <a:r>
              <a:rPr lang="en-US" altLang="ko-KR" dirty="0">
                <a:sym typeface="Wingdings" panose="05000000000000000000" pitchFamily="2" charset="2"/>
              </a:rPr>
              <a:t> = "".join(total)</a:t>
            </a: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print("for statement used :")</a:t>
            </a: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print(</a:t>
            </a:r>
            <a:r>
              <a:rPr lang="en-US" altLang="ko-KR" dirty="0" err="1">
                <a:sym typeface="Wingdings" panose="05000000000000000000" pitchFamily="2" charset="2"/>
              </a:rPr>
              <a:t>string_big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print("===================")</a:t>
            </a:r>
          </a:p>
          <a:p>
            <a:pPr algn="l" defTabSz="717550"/>
            <a:endParaRPr lang="en-US" altLang="ko-KR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print("upper method used :")</a:t>
            </a:r>
          </a:p>
          <a:p>
            <a:pPr algn="l" defTabSz="717550"/>
            <a:r>
              <a:rPr lang="en-US" altLang="ko-KR" dirty="0" err="1">
                <a:sym typeface="Wingdings" panose="05000000000000000000" pitchFamily="2" charset="2"/>
              </a:rPr>
              <a:t>string_up</a:t>
            </a:r>
            <a:r>
              <a:rPr lang="en-US" altLang="ko-KR" dirty="0">
                <a:sym typeface="Wingdings" panose="05000000000000000000" pitchFamily="2" charset="2"/>
              </a:rPr>
              <a:t> = </a:t>
            </a:r>
            <a:r>
              <a:rPr lang="en-US" altLang="ko-KR" dirty="0" err="1">
                <a:sym typeface="Wingdings" panose="05000000000000000000" pitchFamily="2" charset="2"/>
              </a:rPr>
              <a:t>string_object.upper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print(</a:t>
            </a:r>
            <a:r>
              <a:rPr lang="en-US" altLang="ko-KR" dirty="0" err="1">
                <a:sym typeface="Wingdings" panose="05000000000000000000" pitchFamily="2" charset="2"/>
              </a:rPr>
              <a:t>string_up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algn="l" defTabSz="717550"/>
            <a:endParaRPr lang="en-US" altLang="ko-KR" dirty="0" smtClean="0">
              <a:sym typeface="Wingdings" panose="05000000000000000000" pitchFamily="2" charset="2"/>
            </a:endParaRPr>
          </a:p>
          <a:p>
            <a:pPr marL="285750" indent="-285750" algn="l" defTabSz="717550">
              <a:buFontTx/>
              <a:buChar char="-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 algn="l" defTabSz="717550">
              <a:buFontTx/>
              <a:buChar char="-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cxnSp>
        <p:nvCxnSpPr>
          <p:cNvPr id="15" name="직선 화살표 연결선 14"/>
          <p:cNvCxnSpPr/>
          <p:nvPr/>
        </p:nvCxnSpPr>
        <p:spPr bwMode="auto">
          <a:xfrm flipV="1">
            <a:off x="4211960" y="2348880"/>
            <a:ext cx="1152128" cy="7200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679640" y="2185119"/>
            <a:ext cx="21602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리스트 객체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cxnSp>
        <p:nvCxnSpPr>
          <p:cNvPr id="28" name="직선 화살표 연결선 27"/>
          <p:cNvCxnSpPr/>
          <p:nvPr/>
        </p:nvCxnSpPr>
        <p:spPr bwMode="auto">
          <a:xfrm flipV="1">
            <a:off x="3961011" y="5517232"/>
            <a:ext cx="1152128" cy="72008"/>
          </a:xfrm>
          <a:prstGeom prst="straightConnector1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5364088" y="5322053"/>
            <a:ext cx="216024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문자열 객체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166605" y="3895532"/>
            <a:ext cx="293378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ko-KR" altLang="en-US" dirty="0" smtClean="0"/>
              <a:t>객체의 내장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활용 시 손쉽게 코드 구현 가능 </a:t>
            </a:r>
            <a:endParaRPr lang="ko-KR" altLang="en-US" dirty="0"/>
          </a:p>
        </p:txBody>
      </p:sp>
      <p:sp>
        <p:nvSpPr>
          <p:cNvPr id="31" name="왼쪽으로 구부러진 화살표 30"/>
          <p:cNvSpPr/>
          <p:nvPr/>
        </p:nvSpPr>
        <p:spPr bwMode="auto">
          <a:xfrm>
            <a:off x="4499992" y="3429000"/>
            <a:ext cx="613147" cy="1512168"/>
          </a:xfrm>
          <a:prstGeom prst="curvedLef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84168" y="5893396"/>
            <a:ext cx="2483768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 dirty="0"/>
              <a:t>for statement used :</a:t>
            </a:r>
          </a:p>
          <a:p>
            <a:pPr algn="l"/>
            <a:r>
              <a:rPr lang="en-US" altLang="ko-KR" sz="1000" dirty="0"/>
              <a:t>PYTHON PROGRAMMING</a:t>
            </a:r>
          </a:p>
          <a:p>
            <a:pPr algn="l"/>
            <a:r>
              <a:rPr lang="en-US" altLang="ko-KR" sz="1000" dirty="0"/>
              <a:t>===================</a:t>
            </a:r>
          </a:p>
          <a:p>
            <a:pPr algn="l"/>
            <a:r>
              <a:rPr lang="en-US" altLang="ko-KR" sz="1000" dirty="0"/>
              <a:t>upper method used :</a:t>
            </a:r>
          </a:p>
          <a:p>
            <a:pPr algn="l"/>
            <a:r>
              <a:rPr lang="en-US" altLang="ko-KR" sz="1000" dirty="0"/>
              <a:t>PYTHON PROGRAMMING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5353624" y="5887736"/>
            <a:ext cx="72008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9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267744" y="2601703"/>
            <a:ext cx="4835834" cy="1015657"/>
          </a:xfrm>
          <a:prstGeom prst="rect">
            <a:avLst/>
          </a:prstGeom>
        </p:spPr>
        <p:txBody>
          <a:bodyPr wrap="square" lIns="91433" tIns="45717" rIns="91433" bIns="45717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60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latin typeface="+mn-ea"/>
                <a:ea typeface="+mn-ea"/>
              </a:rPr>
              <a:t>Thank you</a:t>
            </a:r>
            <a:endParaRPr lang="ko-KR" altLang="en-US" sz="60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628630" y="2601703"/>
            <a:ext cx="4031602" cy="1015657"/>
          </a:xfrm>
          <a:prstGeom prst="rect">
            <a:avLst/>
          </a:prstGeom>
        </p:spPr>
        <p:txBody>
          <a:bodyPr wrap="none" lIns="91433" tIns="45717" rIns="91433" bIns="45717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Tx/>
            </a:pPr>
            <a:r>
              <a:rPr kumimoji="0" lang="en-US" altLang="ko-KR" sz="6000" dirty="0" smtClean="0">
                <a:solidFill>
                  <a:srgbClr val="00ACD6"/>
                </a:solidFill>
                <a:effectLst>
                  <a:reflection blurRad="6350" stA="55000" endA="300" endPos="45500" dir="5400000" sy="-100000" algn="bl" rotWithShape="0"/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kumimoji="0" lang="ko-KR" altLang="en-US" sz="6000" dirty="0">
              <a:solidFill>
                <a:srgbClr val="00ACD6"/>
              </a:solidFill>
              <a:effectLst>
                <a:reflection blurRad="6350" stA="55000" endA="300" endPos="45500" dir="5400000" sy="-100000" algn="bl" rotWithShape="0"/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5999885"/>
            <a:ext cx="5976664" cy="453451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9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본사</a:t>
            </a:r>
            <a:r>
              <a:rPr lang="ko-KR" altLang="en-US" sz="9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13493 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경기도 성남시 분당구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대왕판교로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644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번길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49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한컴타워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3,4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층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031-627-3000</a:t>
            </a:r>
          </a:p>
          <a:p>
            <a:pPr algn="l">
              <a:lnSpc>
                <a:spcPts val="1300"/>
              </a:lnSpc>
            </a:pPr>
            <a:r>
              <a:rPr lang="ko-KR" altLang="en-US" sz="9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연구소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13487 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경기도 성남시 분당구 판교로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228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번길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17 </a:t>
            </a:r>
            <a:r>
              <a:rPr lang="ko-KR" altLang="en-US" sz="9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판교세븐벤처밸리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2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단지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1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동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9</a:t>
            </a:r>
            <a:r>
              <a:rPr lang="ko-KR" altLang="en-US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층  </a:t>
            </a:r>
            <a:r>
              <a:rPr lang="en-US" altLang="ko-KR" sz="9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031-600-5000  </a:t>
            </a:r>
            <a:endParaRPr lang="en-US" altLang="ko-KR" sz="9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A474D"/>
              </a:solidFill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4973" y="5681584"/>
            <a:ext cx="4181003" cy="267696"/>
          </a:xfrm>
          <a:prstGeom prst="rect">
            <a:avLst/>
          </a:prstGeom>
          <a:noFill/>
        </p:spPr>
        <p:txBody>
          <a:bodyPr wrap="square" lIns="91433" tIns="45717" rIns="91433" bIns="45717" rtlCol="0">
            <a:spAutoFit/>
          </a:bodyPr>
          <a:lstStyle/>
          <a:p>
            <a:pPr algn="l">
              <a:lnSpc>
                <a:spcPts val="1300"/>
              </a:lnSpc>
            </a:pPr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㈜</a:t>
            </a:r>
            <a:r>
              <a:rPr lang="ko-KR" altLang="en-US" sz="18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한컴</a:t>
            </a:r>
            <a:r>
              <a:rPr lang="en-US" altLang="ko-KR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MDS </a:t>
            </a:r>
            <a:r>
              <a:rPr lang="ko-KR" altLang="en-US" sz="18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 </a:t>
            </a:r>
            <a:r>
              <a:rPr lang="en-US" altLang="ko-KR" sz="1800" b="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3A474D"/>
                </a:solidFill>
                <a:latin typeface="+mn-ea"/>
                <a:ea typeface="+mn-ea"/>
              </a:rPr>
              <a:t>www.hancommds.com</a:t>
            </a:r>
            <a:endParaRPr lang="ko-KR" altLang="en-US" sz="1800" b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3A474D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709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파이썬</a:t>
            </a:r>
            <a:r>
              <a:rPr lang="ko-KR" altLang="en-US" dirty="0" smtClean="0"/>
              <a:t> 내장 데이터 </a:t>
            </a:r>
            <a:r>
              <a:rPr lang="en-US" altLang="ko-KR" dirty="0" smtClean="0"/>
              <a:t>type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676023"/>
              </p:ext>
            </p:extLst>
          </p:nvPr>
        </p:nvGraphicFramePr>
        <p:xfrm>
          <a:off x="323528" y="1340768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내장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타입명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숫자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520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Float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3.14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복소수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Complex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5+2j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거짓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bool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True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3501008"/>
            <a:ext cx="2808312" cy="2117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/>
              <a:t>a = 520</a:t>
            </a:r>
          </a:p>
          <a:p>
            <a:pPr algn="l"/>
            <a:r>
              <a:rPr lang="en-US" altLang="ko-KR"/>
              <a:t>print(type(a))</a:t>
            </a:r>
          </a:p>
          <a:p>
            <a:pPr algn="l"/>
            <a:r>
              <a:rPr lang="en-US" altLang="ko-KR"/>
              <a:t>a = 3.14</a:t>
            </a:r>
          </a:p>
          <a:p>
            <a:pPr algn="l"/>
            <a:r>
              <a:rPr lang="en-US" altLang="ko-KR"/>
              <a:t>print(type(a))</a:t>
            </a:r>
          </a:p>
          <a:p>
            <a:pPr algn="l"/>
            <a:r>
              <a:rPr lang="en-US" altLang="ko-KR"/>
              <a:t>a = 5+2j</a:t>
            </a:r>
          </a:p>
          <a:p>
            <a:pPr algn="l"/>
            <a:r>
              <a:rPr lang="en-US" altLang="ko-KR"/>
              <a:t>print(type(a))</a:t>
            </a:r>
          </a:p>
          <a:p>
            <a:pPr algn="l"/>
            <a:r>
              <a:rPr lang="en-US" altLang="ko-KR"/>
              <a:t>a = True</a:t>
            </a:r>
          </a:p>
          <a:p>
            <a:pPr algn="l"/>
            <a:r>
              <a:rPr lang="en-US" altLang="ko-KR"/>
              <a:t>print(type(a))</a:t>
            </a:r>
            <a:endParaRPr lang="en-US" altLang="ko-KR" dirty="0"/>
          </a:p>
        </p:txBody>
      </p:sp>
      <p:sp>
        <p:nvSpPr>
          <p:cNvPr id="4" name="오른쪽 화살표 3"/>
          <p:cNvSpPr/>
          <p:nvPr/>
        </p:nvSpPr>
        <p:spPr bwMode="auto">
          <a:xfrm>
            <a:off x="3635896" y="4365104"/>
            <a:ext cx="720080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8024" y="4003437"/>
            <a:ext cx="2808312" cy="1083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&lt;class '</a:t>
            </a:r>
            <a:r>
              <a:rPr lang="en-US" altLang="ko-KR" dirty="0" err="1"/>
              <a:t>int</a:t>
            </a:r>
            <a:r>
              <a:rPr lang="en-US" altLang="ko-KR" dirty="0"/>
              <a:t>'&gt;</a:t>
            </a:r>
          </a:p>
          <a:p>
            <a:pPr algn="l"/>
            <a:r>
              <a:rPr lang="en-US" altLang="ko-KR" dirty="0"/>
              <a:t>&lt;class 'float'&gt;</a:t>
            </a:r>
          </a:p>
          <a:p>
            <a:pPr algn="l"/>
            <a:r>
              <a:rPr lang="en-US" altLang="ko-KR" dirty="0"/>
              <a:t>&lt;class 'complex'&gt;</a:t>
            </a:r>
          </a:p>
          <a:p>
            <a:pPr algn="l"/>
            <a:r>
              <a:rPr lang="en-US" altLang="ko-KR" dirty="0"/>
              <a:t>&lt;class 'bool'&gt;</a:t>
            </a:r>
          </a:p>
        </p:txBody>
      </p:sp>
    </p:spTree>
    <p:extLst>
      <p:ext uri="{BB962C8B-B14F-4D97-AF65-F5344CB8AC3E}">
        <p14:creationId xmlns:p14="http://schemas.microsoft.com/office/powerpoint/2010/main" val="418636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err="1" smtClean="0"/>
              <a:t>파이썬</a:t>
            </a:r>
            <a:r>
              <a:rPr lang="ko-KR" altLang="en-US" dirty="0" smtClean="0"/>
              <a:t> 내장 데이터 </a:t>
            </a:r>
            <a:r>
              <a:rPr lang="en-US" altLang="ko-KR" dirty="0" smtClean="0"/>
              <a:t>type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156789"/>
              </p:ext>
            </p:extLst>
          </p:nvPr>
        </p:nvGraphicFramePr>
        <p:xfrm>
          <a:off x="323528" y="1340768"/>
          <a:ext cx="7632848" cy="221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08212"/>
                <a:gridCol w="1476164"/>
                <a:gridCol w="1296144"/>
                <a:gridCol w="2952328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분류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내장 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타입명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상수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시퀀스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str</a:t>
                      </a:r>
                      <a:r>
                        <a:rPr lang="en-US" altLang="ko-KR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“programming”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리스트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list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[1,2,3,4]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튜플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tuple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(5,6,7)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셋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셋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{2,4,6,8}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매핑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딕셔너리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dict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{“a”:1, “b”:2, “c”:3}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3528" y="3903785"/>
            <a:ext cx="2808312" cy="26345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a = "programming"</a:t>
            </a:r>
          </a:p>
          <a:p>
            <a:pPr algn="l"/>
            <a:r>
              <a:rPr lang="en-US" altLang="ko-KR" dirty="0"/>
              <a:t>print(type(a))</a:t>
            </a:r>
          </a:p>
          <a:p>
            <a:pPr algn="l"/>
            <a:r>
              <a:rPr lang="en-US" altLang="ko-KR" dirty="0"/>
              <a:t>a= [1,2,3,4]</a:t>
            </a:r>
          </a:p>
          <a:p>
            <a:pPr algn="l"/>
            <a:r>
              <a:rPr lang="en-US" altLang="ko-KR" dirty="0"/>
              <a:t>print(type(a))</a:t>
            </a:r>
          </a:p>
          <a:p>
            <a:pPr algn="l"/>
            <a:r>
              <a:rPr lang="en-US" altLang="ko-KR" dirty="0"/>
              <a:t>a = (5,6,7)</a:t>
            </a:r>
          </a:p>
          <a:p>
            <a:pPr algn="l"/>
            <a:r>
              <a:rPr lang="en-US" altLang="ko-KR" dirty="0"/>
              <a:t>print(type(a))</a:t>
            </a:r>
          </a:p>
          <a:p>
            <a:pPr algn="l"/>
            <a:r>
              <a:rPr lang="en-US" altLang="ko-KR" dirty="0"/>
              <a:t>a = {2,4,6,8}</a:t>
            </a:r>
          </a:p>
          <a:p>
            <a:pPr algn="l"/>
            <a:r>
              <a:rPr lang="en-US" altLang="ko-KR" dirty="0"/>
              <a:t>print(type(a))</a:t>
            </a:r>
          </a:p>
          <a:p>
            <a:pPr algn="l"/>
            <a:r>
              <a:rPr lang="en-US" altLang="ko-KR" dirty="0"/>
              <a:t>a = {"a":1, "b":2, "c":3 }</a:t>
            </a:r>
          </a:p>
          <a:p>
            <a:pPr algn="l"/>
            <a:r>
              <a:rPr lang="en-US" altLang="ko-KR" dirty="0"/>
              <a:t>print(type(a))</a:t>
            </a:r>
          </a:p>
        </p:txBody>
      </p:sp>
      <p:sp>
        <p:nvSpPr>
          <p:cNvPr id="4" name="오른쪽 화살표 3"/>
          <p:cNvSpPr/>
          <p:nvPr/>
        </p:nvSpPr>
        <p:spPr bwMode="auto">
          <a:xfrm>
            <a:off x="3491880" y="4767881"/>
            <a:ext cx="720080" cy="360040"/>
          </a:xfrm>
          <a:prstGeom prst="rightArrow">
            <a:avLst/>
          </a:prstGeom>
          <a:solidFill>
            <a:srgbClr val="E7EFF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1755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SzTx/>
              <a:buFontTx/>
              <a:buNone/>
              <a:tabLst/>
            </a:pPr>
            <a:endParaRPr kumimoji="1" lang="ko-KR" altLang="en-US" sz="1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4008" y="4406214"/>
            <a:ext cx="2808312" cy="1341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/>
              <a:t>&lt;class '</a:t>
            </a:r>
            <a:r>
              <a:rPr lang="en-US" altLang="ko-KR" dirty="0" err="1"/>
              <a:t>str</a:t>
            </a:r>
            <a:r>
              <a:rPr lang="en-US" altLang="ko-KR" dirty="0"/>
              <a:t>'&gt;</a:t>
            </a:r>
          </a:p>
          <a:p>
            <a:pPr algn="l"/>
            <a:r>
              <a:rPr lang="en-US" altLang="ko-KR" dirty="0"/>
              <a:t>&lt;class 'list'&gt;</a:t>
            </a:r>
          </a:p>
          <a:p>
            <a:pPr algn="l"/>
            <a:r>
              <a:rPr lang="en-US" altLang="ko-KR" dirty="0"/>
              <a:t>&lt;class 'tuple'&gt;</a:t>
            </a:r>
          </a:p>
          <a:p>
            <a:pPr algn="l"/>
            <a:r>
              <a:rPr lang="en-US" altLang="ko-KR" dirty="0"/>
              <a:t>&lt;class 'set'&gt;</a:t>
            </a:r>
          </a:p>
          <a:p>
            <a:pPr algn="l"/>
            <a:r>
              <a:rPr lang="en-US" altLang="ko-KR" dirty="0"/>
              <a:t>&lt;class '</a:t>
            </a:r>
            <a:r>
              <a:rPr lang="en-US" altLang="ko-KR" dirty="0" err="1"/>
              <a:t>dict</a:t>
            </a:r>
            <a:r>
              <a:rPr lang="en-US" altLang="ko-K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48042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기본 숫자 연산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35024" y="1052736"/>
            <a:ext cx="6553200" cy="39272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defTabSz="717550"/>
            <a:r>
              <a:rPr lang="fr-FR" altLang="ko-KR" b="0" dirty="0"/>
              <a:t>print(100/9</a:t>
            </a:r>
            <a:r>
              <a:rPr lang="fr-FR" altLang="ko-KR" b="0" dirty="0" smtClean="0"/>
              <a:t>)  </a:t>
            </a:r>
            <a:r>
              <a:rPr lang="fr-FR" altLang="ko-KR" b="0" dirty="0" smtClean="0">
                <a:sym typeface="Wingdings" panose="05000000000000000000" pitchFamily="2" charset="2"/>
              </a:rPr>
              <a:t>  </a:t>
            </a:r>
            <a:r>
              <a:rPr lang="ko-KR" altLang="en-US" b="0" dirty="0" smtClean="0">
                <a:sym typeface="Wingdings" panose="05000000000000000000" pitchFamily="2" charset="2"/>
              </a:rPr>
              <a:t>나눗셈 연산하되 결과는 실수 타입</a:t>
            </a:r>
            <a:endParaRPr lang="fr-FR" altLang="ko-KR" b="0" dirty="0"/>
          </a:p>
          <a:p>
            <a:pPr algn="l" defTabSz="717550"/>
            <a:r>
              <a:rPr lang="fr-FR" altLang="ko-KR" b="0" dirty="0"/>
              <a:t>print(100//9</a:t>
            </a:r>
            <a:r>
              <a:rPr lang="fr-FR" altLang="ko-KR" b="0" dirty="0" smtClean="0"/>
              <a:t>)  </a:t>
            </a:r>
            <a:r>
              <a:rPr lang="fr-FR" altLang="ko-KR" b="0" dirty="0" smtClean="0">
                <a:sym typeface="Wingdings" panose="05000000000000000000" pitchFamily="2" charset="2"/>
              </a:rPr>
              <a:t> </a:t>
            </a:r>
            <a:r>
              <a:rPr lang="ko-KR" altLang="en-US" b="0" dirty="0" smtClean="0">
                <a:sym typeface="Wingdings" panose="05000000000000000000" pitchFamily="2" charset="2"/>
              </a:rPr>
              <a:t>나눗셈 연산하되 소수점 이하는 버리고 결과는 정수 타입</a:t>
            </a:r>
            <a:endParaRPr lang="fr-FR" altLang="ko-KR" b="0" dirty="0"/>
          </a:p>
          <a:p>
            <a:pPr algn="l" defTabSz="717550"/>
            <a:r>
              <a:rPr lang="fr-FR" altLang="ko-KR" b="0" dirty="0" smtClean="0"/>
              <a:t>Print(100%9)  </a:t>
            </a:r>
            <a:r>
              <a:rPr lang="fr-FR" altLang="ko-KR" b="0" dirty="0" smtClean="0">
                <a:sym typeface="Wingdings" panose="05000000000000000000" pitchFamily="2" charset="2"/>
              </a:rPr>
              <a:t>  </a:t>
            </a:r>
            <a:r>
              <a:rPr lang="ko-KR" altLang="en-US" b="0" dirty="0" smtClean="0">
                <a:sym typeface="Wingdings" panose="05000000000000000000" pitchFamily="2" charset="2"/>
              </a:rPr>
              <a:t>나머지 값 반환</a:t>
            </a:r>
            <a:r>
              <a:rPr lang="fr-FR" altLang="ko-KR" b="0" dirty="0" smtClean="0">
                <a:sym typeface="Wingdings" panose="05000000000000000000" pitchFamily="2" charset="2"/>
              </a:rPr>
              <a:t> </a:t>
            </a:r>
            <a:endParaRPr lang="fr-FR" altLang="ko-KR" b="0" dirty="0"/>
          </a:p>
          <a:p>
            <a:pPr algn="l" defTabSz="717550"/>
            <a:r>
              <a:rPr lang="fr-FR" altLang="ko-KR" b="0" dirty="0"/>
              <a:t>print(divmod(100,9</a:t>
            </a:r>
            <a:r>
              <a:rPr lang="fr-FR" altLang="ko-KR" b="0" dirty="0" smtClean="0"/>
              <a:t>))  </a:t>
            </a:r>
            <a:r>
              <a:rPr lang="fr-FR" altLang="ko-KR" b="0" dirty="0" smtClean="0">
                <a:sym typeface="Wingdings" panose="05000000000000000000" pitchFamily="2" charset="2"/>
              </a:rPr>
              <a:t> </a:t>
            </a:r>
            <a:r>
              <a:rPr lang="ko-KR" altLang="en-US" b="0" dirty="0" smtClean="0">
                <a:sym typeface="Wingdings" panose="05000000000000000000" pitchFamily="2" charset="2"/>
              </a:rPr>
              <a:t>몫 과 나머지를 </a:t>
            </a:r>
            <a:r>
              <a:rPr lang="ko-KR" altLang="en-US" b="0" dirty="0" err="1" smtClean="0">
                <a:sym typeface="Wingdings" panose="05000000000000000000" pitchFamily="2" charset="2"/>
              </a:rPr>
              <a:t>튜플</a:t>
            </a:r>
            <a:r>
              <a:rPr lang="ko-KR" altLang="en-US" b="0" dirty="0" smtClean="0">
                <a:sym typeface="Wingdings" panose="05000000000000000000" pitchFamily="2" charset="2"/>
              </a:rPr>
              <a:t> 형태로 반환</a:t>
            </a:r>
            <a:endParaRPr lang="en-US" altLang="ko-KR" b="0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a = 1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b = 2.0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c = a + b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print(c</a:t>
            </a:r>
            <a:r>
              <a:rPr lang="en-US" altLang="ko-KR" b="0" dirty="0" smtClean="0">
                <a:sym typeface="Wingdings" panose="05000000000000000000" pitchFamily="2" charset="2"/>
              </a:rPr>
              <a:t>)     </a:t>
            </a:r>
            <a:r>
              <a:rPr lang="ko-KR" altLang="en-US" b="0" dirty="0" smtClean="0">
                <a:sym typeface="Wingdings" panose="05000000000000000000" pitchFamily="2" charset="2"/>
              </a:rPr>
              <a:t>서로 다른 수치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자료형</a:t>
            </a:r>
            <a:r>
              <a:rPr lang="ko-KR" altLang="en-US" b="0" dirty="0" smtClean="0">
                <a:sym typeface="Wingdings" panose="05000000000000000000" pitchFamily="2" charset="2"/>
              </a:rPr>
              <a:t>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연산시</a:t>
            </a:r>
            <a:r>
              <a:rPr lang="ko-KR" altLang="en-US" b="0" dirty="0" smtClean="0">
                <a:sym typeface="Wingdings" panose="05000000000000000000" pitchFamily="2" charset="2"/>
              </a:rPr>
              <a:t> 상위 </a:t>
            </a:r>
            <a:r>
              <a:rPr lang="ko-KR" altLang="en-US" b="0" dirty="0" err="1" smtClean="0">
                <a:sym typeface="Wingdings" panose="05000000000000000000" pitchFamily="2" charset="2"/>
              </a:rPr>
              <a:t>자료형을</a:t>
            </a:r>
            <a:r>
              <a:rPr lang="ko-KR" altLang="en-US" b="0" dirty="0" smtClean="0">
                <a:sym typeface="Wingdings" panose="05000000000000000000" pitchFamily="2" charset="2"/>
              </a:rPr>
              <a:t> 따름</a:t>
            </a:r>
            <a:endParaRPr lang="en-US" altLang="ko-KR" b="0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print(2**3</a:t>
            </a:r>
            <a:r>
              <a:rPr lang="en-US" altLang="ko-KR" b="0" dirty="0" smtClean="0">
                <a:sym typeface="Wingdings" panose="05000000000000000000" pitchFamily="2" charset="2"/>
              </a:rPr>
              <a:t>)    2</a:t>
            </a:r>
            <a:r>
              <a:rPr lang="ko-KR" altLang="en-US" b="0" dirty="0" smtClean="0">
                <a:sym typeface="Wingdings" panose="05000000000000000000" pitchFamily="2" charset="2"/>
              </a:rPr>
              <a:t>의 </a:t>
            </a:r>
            <a:r>
              <a:rPr lang="en-US" altLang="ko-KR" b="0" dirty="0" smtClean="0">
                <a:sym typeface="Wingdings" panose="05000000000000000000" pitchFamily="2" charset="2"/>
              </a:rPr>
              <a:t>3</a:t>
            </a:r>
            <a:r>
              <a:rPr lang="ko-KR" altLang="en-US" b="0" dirty="0" smtClean="0">
                <a:sym typeface="Wingdings" panose="05000000000000000000" pitchFamily="2" charset="2"/>
              </a:rPr>
              <a:t>승</a:t>
            </a:r>
            <a:endParaRPr lang="en-US" altLang="ko-KR" b="0" dirty="0" smtClean="0">
              <a:sym typeface="Wingdings" panose="05000000000000000000" pitchFamily="2" charset="2"/>
            </a:endParaRPr>
          </a:p>
          <a:p>
            <a:pPr algn="l" defTabSz="717550"/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x = 77.0</a:t>
            </a: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x //= </a:t>
            </a:r>
            <a:r>
              <a:rPr lang="en-US" altLang="ko-KR" b="0" dirty="0" smtClean="0">
                <a:sym typeface="Wingdings" panose="05000000000000000000" pitchFamily="2" charset="2"/>
              </a:rPr>
              <a:t>7      x = x // 7 </a:t>
            </a:r>
            <a:r>
              <a:rPr lang="ko-KR" altLang="en-US" b="0" dirty="0" smtClean="0">
                <a:sym typeface="Wingdings" panose="05000000000000000000" pitchFamily="2" charset="2"/>
              </a:rPr>
              <a:t>과 동일 연산</a:t>
            </a:r>
            <a:endParaRPr lang="en-US" altLang="ko-KR" b="0" dirty="0">
              <a:sym typeface="Wingdings" panose="05000000000000000000" pitchFamily="2" charset="2"/>
            </a:endParaRPr>
          </a:p>
          <a:p>
            <a:pPr algn="l" defTabSz="717550"/>
            <a:r>
              <a:rPr lang="en-US" altLang="ko-KR" b="0" dirty="0">
                <a:sym typeface="Wingdings" panose="05000000000000000000" pitchFamily="2" charset="2"/>
              </a:rPr>
              <a:t>print(x)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97552"/>
              </p:ext>
            </p:extLst>
          </p:nvPr>
        </p:nvGraphicFramePr>
        <p:xfrm>
          <a:off x="2267744" y="5211219"/>
          <a:ext cx="6096000" cy="10426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4727848"/>
              </a:tblGrid>
              <a:tr h="5177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aseline="0" dirty="0" err="1" smtClean="0"/>
                        <a:t>파이썬</a:t>
                      </a:r>
                      <a:r>
                        <a:rPr lang="ko-KR" altLang="en-US" baseline="0" dirty="0" smtClean="0"/>
                        <a:t> </a:t>
                      </a:r>
                      <a:r>
                        <a:rPr lang="en-US" altLang="ko-KR" baseline="0" dirty="0" smtClean="0"/>
                        <a:t>2.x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정수와 정수 나눗셈 결과는 무조건 정수</a:t>
                      </a:r>
                      <a:endParaRPr lang="ko-KR" altLang="en-US" dirty="0"/>
                    </a:p>
                  </a:txBody>
                  <a:tcPr/>
                </a:tc>
              </a:tr>
              <a:tr h="5249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solidFill>
                            <a:srgbClr val="FF0000"/>
                          </a:solidFill>
                        </a:rPr>
                        <a:t>파이썬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3.x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정수와</a:t>
                      </a:r>
                      <a:r>
                        <a:rPr lang="en-US" altLang="ko-KR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rgbClr val="FF0000"/>
                          </a:solidFill>
                        </a:rPr>
                        <a:t>정수 나눗</a:t>
                      </a:r>
                      <a:r>
                        <a:rPr lang="ko-KR" altLang="en-US" baseline="0" dirty="0" smtClean="0">
                          <a:solidFill>
                            <a:srgbClr val="FF0000"/>
                          </a:solidFill>
                        </a:rPr>
                        <a:t>셈 결과는 항상 실수 타입 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44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비교 연산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83568" y="1844824"/>
          <a:ext cx="6552728" cy="3854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130"/>
                <a:gridCol w="5083598"/>
              </a:tblGrid>
              <a:tr h="4320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연산 기호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결과값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867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 &gt; B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B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항보다 크면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1(TRUE), 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그렇지 않을 경우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0(FALSE) 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7419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 &gt;= B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B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항보다 크거나 같으면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1(TRUE), 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그렇지 않을 경우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0(FALSE)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801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 &lt; B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B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항보다 작으면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1(TRUE), 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그렇지 않을 경우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0(FALSE)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992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 &lt;= B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B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항보다 작거나 같으면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1(TRUE), 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그렇지 않을 경우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0(FALSE)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1033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 == B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B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항과 같으면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1(TRUE), 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그렇지 않을 경우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0(FALSE)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7596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 != B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항과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B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항이 다르면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1(TRUE), 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그렇지 않을 경우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</a:rPr>
                        <a:t> 0(FALSE)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11560" y="1500719"/>
            <a:ext cx="16561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비교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</a:t>
            </a:r>
            <a:r>
              <a:rPr kumimoji="0" lang="en-US" altLang="ko-KR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58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116632"/>
            <a:ext cx="8712200" cy="704850"/>
          </a:xfrm>
        </p:spPr>
        <p:txBody>
          <a:bodyPr/>
          <a:lstStyle/>
          <a:p>
            <a:pPr eaLnBrk="1" hangingPunct="1"/>
            <a:r>
              <a:rPr lang="ko-KR" altLang="en-US" dirty="0" smtClean="0"/>
              <a:t>비트 연산</a:t>
            </a:r>
            <a:endParaRPr lang="en-US" altLang="ko-KR" dirty="0" smtClean="0"/>
          </a:p>
        </p:txBody>
      </p:sp>
      <p:sp>
        <p:nvSpPr>
          <p:cNvPr id="20" name="슬라이드 번호 개체 틀 1"/>
          <p:cNvSpPr>
            <a:spLocks noGrp="1"/>
          </p:cNvSpPr>
          <p:nvPr>
            <p:ph type="sldNum" sz="quarter" idx="4"/>
          </p:nvPr>
        </p:nvSpPr>
        <p:spPr>
          <a:xfrm>
            <a:off x="6759760" y="6549444"/>
            <a:ext cx="2132720" cy="268287"/>
          </a:xfrm>
        </p:spPr>
        <p:txBody>
          <a:bodyPr/>
          <a:lstStyle/>
          <a:p>
            <a:pPr>
              <a:defRPr/>
            </a:pPr>
            <a:r>
              <a:rPr lang="en-US" altLang="ko-KR" smtClean="0"/>
              <a:t>                               </a:t>
            </a:r>
            <a:fld id="{06867026-99EC-44D6-99DA-6E51E2C0959B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83568" y="1844824"/>
          <a:ext cx="6552728" cy="38544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9130"/>
                <a:gridCol w="5083598"/>
              </a:tblGrid>
              <a:tr h="43204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연산 기호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기능 </a:t>
                      </a:r>
                      <a:endParaRPr lang="ko-KR" sz="1200" kern="100" dirty="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186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&amp;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비트 단위 논리</a:t>
                      </a: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AND(</a:t>
                      </a: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곱</a:t>
                      </a: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연산자</a:t>
                      </a:r>
                    </a:p>
                  </a:txBody>
                  <a:tcPr marL="68580" marR="68580" marT="0" marB="0" anchor="ctr"/>
                </a:tc>
              </a:tr>
              <a:tr h="58741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|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비트 단위 논리</a:t>
                      </a: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OR(</a:t>
                      </a: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합</a:t>
                      </a: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연산자</a:t>
                      </a:r>
                    </a:p>
                  </a:txBody>
                  <a:tcPr marL="68580" marR="68580" marT="0" marB="0" anchor="ctr"/>
                </a:tc>
              </a:tr>
              <a:tr h="58012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~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비트 단위 논리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NOT(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부정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연산자</a:t>
                      </a:r>
                    </a:p>
                  </a:txBody>
                  <a:tcPr marL="68580" marR="68580" marT="0" marB="0" anchor="ctr"/>
                </a:tc>
              </a:tr>
              <a:tr h="54992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^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비트 단위 배타적 논리</a:t>
                      </a: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OR(XOR) </a:t>
                      </a: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연산자</a:t>
                      </a:r>
                    </a:p>
                  </a:txBody>
                  <a:tcPr marL="68580" marR="68580" marT="0" marB="0" anchor="ctr"/>
                </a:tc>
              </a:tr>
              <a:tr h="61033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&lt;&lt; 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비트 왼쪽 이동</a:t>
                      </a: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(Shift) </a:t>
                      </a:r>
                      <a:r>
                        <a:rPr lang="ko-KR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연산자</a:t>
                      </a:r>
                    </a:p>
                  </a:txBody>
                  <a:tcPr marL="68580" marR="68580" marT="0" marB="0" anchor="ctr"/>
                </a:tc>
              </a:tr>
              <a:tr h="57596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&gt;&gt; </a:t>
                      </a:r>
                      <a:endParaRPr lang="ko-KR" sz="1200" kern="100">
                        <a:solidFill>
                          <a:srgbClr val="333333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비트 오른쪽 이동</a:t>
                      </a:r>
                      <a:r>
                        <a:rPr lang="en-US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(Shift) </a:t>
                      </a:r>
                      <a:r>
                        <a:rPr lang="ko-KR" sz="1200" kern="100" dirty="0">
                          <a:solidFill>
                            <a:srgbClr val="333333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연산자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3568" y="1500719"/>
            <a:ext cx="16561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b="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비트 </a:t>
            </a:r>
            <a:r>
              <a:rPr kumimoji="0" lang="ko-K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</a:t>
            </a:r>
            <a:endParaRPr kumimoji="0" lang="en-US" altLang="ko-K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08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강의용">
  <a:themeElements>
    <a:clrScheme name="강의용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강의용">
      <a:majorFont>
        <a:latin typeface="HY견고딕"/>
        <a:ea typeface="HY견고딕"/>
        <a:cs typeface=""/>
      </a:majorFont>
      <a:minorFont>
        <a:latin typeface="Verdan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7EFF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71755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6666"/>
          </a:buClr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강의용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강의용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강의용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한컴MDS 국문 CI">
  <a:themeElements>
    <a:clrScheme name="MDS강조색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1BC"/>
      </a:accent1>
      <a:accent2>
        <a:srgbClr val="FF8A00"/>
      </a:accent2>
      <a:accent3>
        <a:srgbClr val="00AEEF"/>
      </a:accent3>
      <a:accent4>
        <a:srgbClr val="8CC600"/>
      </a:accent4>
      <a:accent5>
        <a:srgbClr val="FF0000"/>
      </a:accent5>
      <a:accent6>
        <a:srgbClr val="FFBE00"/>
      </a:accent6>
      <a:hlink>
        <a:srgbClr val="0000A6"/>
      </a:hlink>
      <a:folHlink>
        <a:srgbClr val="910091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ACD6"/>
        </a:solidFill>
        <a:ln>
          <a:noFill/>
        </a:ln>
      </a:spPr>
      <a:bodyPr rtlCol="0" anchor="ctr"/>
      <a:lstStyle>
        <a:defPPr algn="ctr">
          <a:defRPr sz="1100" dirty="0">
            <a:latin typeface="+mj-ea"/>
            <a:ea typeface="+mj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solidFill>
            <a:schemeClr val="bg1">
              <a:alpha val="0"/>
            </a:schemeClr>
          </a:solidFill>
        </a:ln>
      </a:spPr>
      <a:bodyPr vert="horz" wrap="none" lIns="91440" tIns="45720" rIns="91440" bIns="45720" rtlCol="0">
        <a:noAutofit/>
      </a:bodyPr>
      <a:lstStyle>
        <a:defPPr>
          <a:lnSpc>
            <a:spcPct val="110000"/>
          </a:lnSpc>
          <a:buClr>
            <a:schemeClr val="accent2"/>
          </a:buClr>
          <a:defRPr sz="1400" b="1" spc="-50" dirty="0" smtClean="0">
            <a:solidFill>
              <a:srgbClr val="3A474D"/>
            </a:solidFill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50767</TotalTime>
  <Words>3963</Words>
  <Application>Microsoft Office PowerPoint</Application>
  <PresentationFormat>화면 슬라이드 쇼(4:3)</PresentationFormat>
  <Paragraphs>953</Paragraphs>
  <Slides>40</Slides>
  <Notes>39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40</vt:i4>
      </vt:variant>
    </vt:vector>
  </HeadingPairs>
  <TitlesOfParts>
    <vt:vector size="42" baseType="lpstr">
      <vt:lpstr>강의용</vt:lpstr>
      <vt:lpstr>한컴MDS 국문 CI</vt:lpstr>
      <vt:lpstr>파이썬 기초 프로그래밍</vt:lpstr>
      <vt:lpstr>파이썬 시작</vt:lpstr>
      <vt:lpstr>파이썬 변수</vt:lpstr>
      <vt:lpstr>파이썬 객체 메소드</vt:lpstr>
      <vt:lpstr>파이썬 내장 데이터 type</vt:lpstr>
      <vt:lpstr>파이썬 내장 데이터 type</vt:lpstr>
      <vt:lpstr>기본 숫자 연산</vt:lpstr>
      <vt:lpstr>비교 연산</vt:lpstr>
      <vt:lpstr>비트 연산</vt:lpstr>
      <vt:lpstr>비트 연산</vt:lpstr>
      <vt:lpstr>비트 연산</vt:lpstr>
      <vt:lpstr>논리 연산</vt:lpstr>
      <vt:lpstr>정수 타입 id</vt:lpstr>
      <vt:lpstr>시퀀스 타입 - 문자열</vt:lpstr>
      <vt:lpstr>문자열 – 기본 연산</vt:lpstr>
      <vt:lpstr>문자열 – 기본 연산</vt:lpstr>
      <vt:lpstr>문자열-포맷팅</vt:lpstr>
      <vt:lpstr>문자열-포맷팅</vt:lpstr>
      <vt:lpstr>문자열-메소드</vt:lpstr>
      <vt:lpstr>문자열-메소드</vt:lpstr>
      <vt:lpstr>문자열-메소드</vt:lpstr>
      <vt:lpstr>시퀀스 타입 - 리스트</vt:lpstr>
      <vt:lpstr>시퀀스 타입 - 리스트</vt:lpstr>
      <vt:lpstr>시퀀스 타입 - 리스트</vt:lpstr>
      <vt:lpstr>시퀀스 타입 - 리스트</vt:lpstr>
      <vt:lpstr>시퀀스 타입 - 리스트</vt:lpstr>
      <vt:lpstr>리스트</vt:lpstr>
      <vt:lpstr>리스트</vt:lpstr>
      <vt:lpstr>리스트</vt:lpstr>
      <vt:lpstr>리스트</vt:lpstr>
      <vt:lpstr>튜플</vt:lpstr>
      <vt:lpstr>사전</vt:lpstr>
      <vt:lpstr>사전</vt:lpstr>
      <vt:lpstr>set(셋)</vt:lpstr>
      <vt:lpstr>조건 표현식</vt:lpstr>
      <vt:lpstr>조건 표현식</vt:lpstr>
      <vt:lpstr>반복문</vt:lpstr>
      <vt:lpstr>반복문</vt:lpstr>
      <vt:lpstr>반복문</vt:lpstr>
      <vt:lpstr>PowerPoint 프레젠테이션</vt:lpstr>
    </vt:vector>
  </TitlesOfParts>
  <Company>MDS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임베디드리눅스 분석및 구축</dc:title>
  <dc:subject>교육용 슬라이드</dc:subject>
  <dc:creator>황영덕</dc:creator>
  <cp:lastModifiedBy>9020master</cp:lastModifiedBy>
  <cp:revision>2556</cp:revision>
  <dcterms:created xsi:type="dcterms:W3CDTF">2007-01-10T02:18:44Z</dcterms:created>
  <dcterms:modified xsi:type="dcterms:W3CDTF">2019-06-03T08:53:39Z</dcterms:modified>
</cp:coreProperties>
</file>