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616" r:id="rId2"/>
    <p:sldId id="691" r:id="rId3"/>
    <p:sldId id="692" r:id="rId4"/>
    <p:sldId id="693" r:id="rId5"/>
    <p:sldId id="694" r:id="rId6"/>
    <p:sldId id="695" r:id="rId7"/>
    <p:sldId id="696" r:id="rId8"/>
    <p:sldId id="697" r:id="rId9"/>
    <p:sldId id="698" r:id="rId10"/>
    <p:sldId id="699" r:id="rId11"/>
    <p:sldId id="700" r:id="rId12"/>
    <p:sldId id="701" r:id="rId13"/>
    <p:sldId id="702" r:id="rId1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E5CB8"/>
    <a:srgbClr val="005DA2"/>
    <a:srgbClr val="3366CC"/>
    <a:srgbClr val="003399"/>
    <a:srgbClr val="00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2674" autoAdjust="0"/>
  </p:normalViewPr>
  <p:slideViewPr>
    <p:cSldViewPr>
      <p:cViewPr varScale="1">
        <p:scale>
          <a:sx n="103" d="100"/>
          <a:sy n="103" d="100"/>
        </p:scale>
        <p:origin x="-1500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50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6F4C6-E93B-4806-81D2-F114C867E49D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51ABA-6434-462B-8F28-565603D6AD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00074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480" y="116632"/>
            <a:ext cx="9505056" cy="79208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432048"/>
          </a:xfrm>
          <a:solidFill>
            <a:schemeClr val="bg2">
              <a:lumMod val="75000"/>
            </a:schemeClr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  <a:lvl2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4pPr>
            <a:lvl5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ctr">
              <a:defRPr sz="4000" b="1" cap="all">
                <a:solidFill>
                  <a:srgbClr val="2E5CB8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72480" y="2924944"/>
            <a:ext cx="216024" cy="2880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272480" y="5589240"/>
            <a:ext cx="432048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72480" y="2924944"/>
            <a:ext cx="432048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9491204" y="2924944"/>
            <a:ext cx="216024" cy="2880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9273480" y="5589240"/>
            <a:ext cx="432048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9273480" y="2924944"/>
            <a:ext cx="432048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480" y="116632"/>
            <a:ext cx="9505056" cy="79208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432048"/>
          </a:xfrm>
          <a:solidFill>
            <a:schemeClr val="bg2">
              <a:lumMod val="75000"/>
            </a:schemeClr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  <a:lvl2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4pPr>
            <a:lvl5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72480" y="116632"/>
            <a:ext cx="9505056" cy="79208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432048"/>
          </a:xfrm>
          <a:solidFill>
            <a:schemeClr val="bg2">
              <a:lumMod val="75000"/>
            </a:schemeClr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  <a:lvl2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4pPr>
            <a:lvl5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980728"/>
          </a:xfrm>
          <a:prstGeom prst="rect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72480" y="116632"/>
            <a:ext cx="913822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Backgrou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2276872"/>
            <a:ext cx="9906000" cy="1080120"/>
          </a:xfrm>
          <a:prstGeom prst="rect">
            <a:avLst/>
          </a:prstGeom>
          <a:solidFill>
            <a:schemeClr val="bg1">
              <a:lumMod val="8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[</a:t>
            </a:r>
            <a:r>
              <a:rPr lang="ko-KR" altLang="en-US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이것이 </a:t>
            </a:r>
            <a:r>
              <a:rPr lang="en-US" altLang="ko-KR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C++ </a:t>
            </a:r>
            <a:r>
              <a:rPr lang="ko-KR" altLang="en-US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이다</a:t>
            </a:r>
            <a:r>
              <a:rPr lang="en-US" altLang="ko-KR" sz="4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]</a:t>
            </a:r>
            <a:endParaRPr lang="ko-KR" altLang="en-US" sz="4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 smtClean="0"/>
              <a:t>int&amp; operator[] (int </a:t>
            </a:r>
            <a:r>
              <a:rPr lang="en-US" altLang="ko-KR" dirty="0" err="1" smtClean="0"/>
              <a:t>nIndex</a:t>
            </a:r>
            <a:r>
              <a:rPr lang="en-US" altLang="ko-KR" dirty="0" smtClean="0"/>
              <a:t>); int&amp; operator[] (int </a:t>
            </a:r>
            <a:r>
              <a:rPr lang="en-US" altLang="ko-KR" dirty="0" err="1" smtClean="0"/>
              <a:t>nIndex</a:t>
            </a:r>
            <a:r>
              <a:rPr lang="en-US" altLang="ko-KR" dirty="0" smtClean="0"/>
              <a:t>) const;</a:t>
            </a:r>
            <a:endParaRPr lang="ko-KR" altLang="en-US" dirty="0"/>
          </a:p>
        </p:txBody>
      </p:sp>
      <p:sp>
        <p:nvSpPr>
          <p:cNvPr id="95233" name="Rectangle 1"/>
          <p:cNvSpPr>
            <a:spLocks noChangeArrowheads="1"/>
          </p:cNvSpPr>
          <p:nvPr/>
        </p:nvSpPr>
        <p:spPr bwMode="auto">
          <a:xfrm>
            <a:off x="289571" y="1582634"/>
            <a:ext cx="67153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class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CIntArray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public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: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...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상수형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참조인 경우의 배열 연산자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operator[] (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2000" b="1" i="0" u="sng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nIndex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 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const</a:t>
            </a:r>
            <a:endParaRPr kumimoji="1" lang="en-US" altLang="ko-KR" sz="9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"operator[] const"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m_pnData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nIndex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];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일반적인 배열 연산자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&amp; operator[] (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2000" b="1" i="0" u="sng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nIndex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kumimoji="1" lang="en-US" altLang="ko-KR" sz="9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"operator[]"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m_pnData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nIndex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];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...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};</a:t>
            </a:r>
            <a:endParaRPr kumimoji="1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 smtClean="0"/>
              <a:t>int&amp; operator[] (int </a:t>
            </a:r>
            <a:r>
              <a:rPr lang="en-US" altLang="ko-KR" dirty="0" err="1" smtClean="0"/>
              <a:t>nIndex</a:t>
            </a:r>
            <a:r>
              <a:rPr lang="en-US" altLang="ko-KR" dirty="0" smtClean="0"/>
              <a:t>); int&amp; operator[] (int </a:t>
            </a:r>
            <a:r>
              <a:rPr lang="en-US" altLang="ko-KR" dirty="0" err="1" smtClean="0"/>
              <a:t>nIndex</a:t>
            </a:r>
            <a:r>
              <a:rPr lang="en-US" altLang="ko-KR" dirty="0" smtClean="0"/>
              <a:t>) const;</a:t>
            </a:r>
            <a:endParaRPr lang="ko-KR" altLang="en-US" dirty="0"/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297996" y="1588152"/>
            <a:ext cx="803938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사용자 코드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void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TestFunc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const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CIntArray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&amp;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arParam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TestFunc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()"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상수형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참조이므로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'operator[] (int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nIndex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 const'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를 호출한다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arParam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[3]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_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6F008A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tmain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_TCHAR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*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argv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[])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CIntArray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arr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(5);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for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(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0;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 5; ++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2400" b="1" i="0" u="sng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arr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</a:t>
            </a:r>
            <a:r>
              <a:rPr kumimoji="1" lang="en-US" altLang="ko-KR" sz="2400" b="1" i="0" u="sng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]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= 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* 10;</a:t>
            </a:r>
            <a:endParaRPr kumimoji="1" lang="en-US" altLang="ko-KR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TestFunc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arr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);</a:t>
            </a:r>
            <a:endParaRPr kumimoji="1" lang="en-US" altLang="ko-K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0;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단항</a:t>
            </a:r>
            <a:r>
              <a:rPr lang="ko-KR" altLang="en-US" dirty="0" smtClean="0"/>
              <a:t> 증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 연산자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int </a:t>
            </a:r>
            <a:r>
              <a:rPr lang="ko-KR" altLang="en-US" sz="2400" dirty="0" smtClean="0"/>
              <a:t>클래스이름</a:t>
            </a:r>
            <a:r>
              <a:rPr lang="en-US" altLang="ko-KR" sz="2400" dirty="0" smtClean="0"/>
              <a:t>::operator==(const </a:t>
            </a:r>
            <a:r>
              <a:rPr lang="ko-KR" altLang="en-US" sz="2400" dirty="0" smtClean="0"/>
              <a:t>클래스이름 </a:t>
            </a:r>
            <a:r>
              <a:rPr lang="en-US" altLang="ko-KR" sz="2400" dirty="0" smtClean="0"/>
              <a:t>&amp;</a:t>
            </a:r>
            <a:r>
              <a:rPr lang="en-US" altLang="ko-KR" sz="2400" dirty="0" err="1" smtClean="0"/>
              <a:t>rhs</a:t>
            </a:r>
            <a:r>
              <a:rPr lang="en-US" altLang="ko-KR" sz="2400" dirty="0" smtClean="0"/>
              <a:t>);</a:t>
            </a:r>
          </a:p>
          <a:p>
            <a:r>
              <a:rPr lang="en-US" altLang="ko-KR" sz="2400" dirty="0" smtClean="0"/>
              <a:t>int </a:t>
            </a:r>
            <a:r>
              <a:rPr lang="ko-KR" altLang="en-US" sz="2400" dirty="0" smtClean="0"/>
              <a:t>클래스이름</a:t>
            </a:r>
            <a:r>
              <a:rPr lang="en-US" altLang="ko-KR" sz="2400" dirty="0" smtClean="0"/>
              <a:t>::operator!=(const </a:t>
            </a:r>
            <a:r>
              <a:rPr lang="ko-KR" altLang="en-US" sz="2400" dirty="0" smtClean="0"/>
              <a:t>클래스이름 </a:t>
            </a:r>
            <a:r>
              <a:rPr lang="en-US" altLang="ko-KR" sz="2400" dirty="0" smtClean="0"/>
              <a:t>&amp;</a:t>
            </a:r>
            <a:r>
              <a:rPr lang="en-US" altLang="ko-KR" sz="2400" dirty="0" err="1" smtClean="0"/>
              <a:t>rhs</a:t>
            </a:r>
            <a:r>
              <a:rPr lang="en-US" altLang="ko-KR" sz="2400" dirty="0" smtClean="0"/>
              <a:t>);</a:t>
            </a:r>
          </a:p>
          <a:p>
            <a:r>
              <a:rPr lang="en-US" altLang="ko-KR" sz="2400" dirty="0" smtClean="0"/>
              <a:t>int operator++() //</a:t>
            </a:r>
            <a:r>
              <a:rPr lang="ko-KR" altLang="en-US" sz="2400" dirty="0" err="1" smtClean="0"/>
              <a:t>전위식</a:t>
            </a:r>
            <a:endParaRPr lang="en-US" altLang="ko-KR" sz="2400" dirty="0" smtClean="0"/>
          </a:p>
          <a:p>
            <a:r>
              <a:rPr lang="en-US" altLang="ko-KR" sz="2400" dirty="0" smtClean="0"/>
              <a:t>int operator++(int) //</a:t>
            </a:r>
            <a:r>
              <a:rPr lang="ko-KR" altLang="en-US" sz="2400" dirty="0" err="1" smtClean="0"/>
              <a:t>후위식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  <p:sp>
        <p:nvSpPr>
          <p:cNvPr id="6" name="내용 개체 틀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다음과 같은 형태로 정의 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단항 증</a:t>
            </a:r>
            <a:r>
              <a:rPr lang="en-US" altLang="ko-KR" smtClean="0"/>
              <a:t>/</a:t>
            </a:r>
            <a:r>
              <a:rPr lang="ko-KR" altLang="en-US" smtClean="0"/>
              <a:t>감 연산자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후위 연산은 현재 값을 따로 백업 해둔 후 반환한다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7281" name="Rectangle 1"/>
          <p:cNvSpPr>
            <a:spLocks noChangeArrowheads="1"/>
          </p:cNvSpPr>
          <p:nvPr/>
        </p:nvSpPr>
        <p:spPr bwMode="auto">
          <a:xfrm>
            <a:off x="258656" y="1648350"/>
            <a:ext cx="485261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class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public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: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...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전위 증가 연산자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operator++()</a:t>
            </a:r>
            <a:endParaRPr kumimoji="1" lang="en-US" altLang="ko-KR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 ++</a:t>
            </a:r>
            <a:r>
              <a:rPr kumimoji="1" lang="en-US" altLang="ko-KR" sz="2000" b="1" i="0" u="sng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m_nData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1" i="0" u="sng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후위 증가 연산자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operator++(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kumimoji="1" lang="en-US" altLang="ko-KR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 </a:t>
            </a:r>
            <a:r>
              <a:rPr kumimoji="1" lang="en-US" altLang="ko-KR" sz="2000" b="1" i="0" u="sng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nData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</a:t>
            </a:r>
            <a:r>
              <a:rPr kumimoji="1" lang="en-US" altLang="ko-KR" sz="2000" b="1" i="0" u="sng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m_nData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1000" b="1" i="0" u="sng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m_nData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++;</a:t>
            </a:r>
            <a:endParaRPr kumimoji="1" lang="en-US" altLang="ko-K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 </a:t>
            </a:r>
            <a:r>
              <a:rPr kumimoji="1" lang="en-US" altLang="ko-KR" sz="2000" b="1" i="0" u="sng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nData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1050" b="1" i="0" u="sng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private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: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m_nData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0;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};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다중 정의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Chapter 5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장의 핵심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연산자 함수</a:t>
            </a:r>
            <a:endParaRPr lang="en-US" altLang="ko-KR" sz="2400" b="1" dirty="0" smtClean="0"/>
          </a:p>
          <a:p>
            <a:pPr lvl="1">
              <a:buNone/>
            </a:pPr>
            <a:r>
              <a:rPr lang="en-US" altLang="ko-KR" sz="2000" dirty="0" smtClean="0"/>
              <a:t>: </a:t>
            </a:r>
            <a:r>
              <a:rPr lang="ko-KR" altLang="en-US" sz="2000" dirty="0" smtClean="0"/>
              <a:t>연산자를 이용하듯 호출할 수 있는 </a:t>
            </a:r>
            <a:r>
              <a:rPr lang="ko-KR" altLang="en-US" sz="2000" dirty="0" err="1" smtClean="0"/>
              <a:t>메서드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사용자 코드에 보이는 연산자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예를 들어 </a:t>
            </a:r>
            <a:r>
              <a:rPr lang="en-US" altLang="ko-KR" sz="2000" dirty="0" smtClean="0"/>
              <a:t>‘+‘</a:t>
            </a:r>
            <a:r>
              <a:rPr lang="ko-KR" altLang="en-US" sz="2000" dirty="0" smtClean="0"/>
              <a:t>연산자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가 실제로는 함수이고 사용자가 직접 그 의미를 구현하는 문법이다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400" b="1" dirty="0" smtClean="0"/>
              <a:t>연산자 다중 정의</a:t>
            </a:r>
            <a:endParaRPr lang="en-US" altLang="ko-KR" sz="2400" b="1" dirty="0" smtClean="0"/>
          </a:p>
          <a:p>
            <a:pPr lvl="1">
              <a:buNone/>
            </a:pPr>
            <a:r>
              <a:rPr lang="en-US" altLang="ko-KR" sz="2000" dirty="0" smtClean="0"/>
              <a:t>: </a:t>
            </a:r>
            <a:r>
              <a:rPr lang="ko-KR" altLang="en-US" sz="2000" dirty="0" smtClean="0"/>
              <a:t>필요에 따라 연산자 함수를 다중 정의하는 것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연산자 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연산자 다중 정의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 연산자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반환형 </a:t>
            </a:r>
            <a:r>
              <a:rPr lang="en-US" altLang="ko-KR" dirty="0" smtClean="0"/>
              <a:t>operator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매개변수 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  <p:sp>
        <p:nvSpPr>
          <p:cNvPr id="87041" name="Rectangle 1"/>
          <p:cNvSpPr>
            <a:spLocks noChangeArrowheads="1"/>
          </p:cNvSpPr>
          <p:nvPr/>
        </p:nvSpPr>
        <p:spPr bwMode="auto">
          <a:xfrm>
            <a:off x="248479" y="1742038"/>
            <a:ext cx="7080785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class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public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: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...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이동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생성자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const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&amp;&amp;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rhs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 :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m_nData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rhs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.m_nData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(const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&amp;&amp;)"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형변환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operator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 {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m_nData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 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+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000" b="1" i="0" u="sng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operator+(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const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2000" b="1" i="0" u="sng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&amp;</a:t>
            </a:r>
            <a:r>
              <a:rPr kumimoji="1" lang="en-US" altLang="ko-KR" sz="2000" b="1" i="0" u="sng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rhs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kumimoji="1" lang="en-US" altLang="ko-KR" sz="10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"operator+"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result(0);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result.m_nData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this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-&gt;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m_nData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+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rhs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.m_nData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result;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 연산자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반환형 </a:t>
            </a:r>
            <a:r>
              <a:rPr lang="en-US" altLang="ko-KR" dirty="0" smtClean="0"/>
              <a:t>operator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매개변수 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  <p:sp>
        <p:nvSpPr>
          <p:cNvPr id="87041" name="Rectangle 1"/>
          <p:cNvSpPr>
            <a:spLocks noChangeArrowheads="1"/>
          </p:cNvSpPr>
          <p:nvPr/>
        </p:nvSpPr>
        <p:spPr bwMode="auto">
          <a:xfrm>
            <a:off x="256926" y="1772816"/>
            <a:ext cx="6468437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=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000" b="1" i="0" u="sng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&amp; operator=(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const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2000" b="1" i="0" u="sng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&amp;</a:t>
            </a:r>
            <a:r>
              <a:rPr kumimoji="1" lang="en-US" altLang="ko-KR" sz="2000" b="1" i="0" u="sng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rhs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kumimoji="1" lang="en-US" altLang="ko-KR" sz="9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"operator="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m_nData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rhs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.m_nData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*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this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private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: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m_nData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0;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};</a:t>
            </a:r>
            <a:endParaRPr kumimoji="1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 연산자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연산자 함수가 제공되는 클래스는 높은 추상성을 제공하며 쉽게 사용할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0113" name="Rectangle 1"/>
          <p:cNvSpPr>
            <a:spLocks noChangeArrowheads="1"/>
          </p:cNvSpPr>
          <p:nvPr/>
        </p:nvSpPr>
        <p:spPr bwMode="auto">
          <a:xfrm>
            <a:off x="323516" y="1911897"/>
            <a:ext cx="8085868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_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6F008A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tmain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argc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_TCHAR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*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argv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[])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"*****Begin*****"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a(0), b(3), c(4);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b + c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연산을 </a:t>
            </a:r>
            <a:r>
              <a:rPr kumimoji="1" lang="ko-KR" alt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실수행하면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이름 없는 임시 객체가 만들어지며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a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에 대입하는 것은 이 임시 객체다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8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 = b + c;</a:t>
            </a:r>
            <a:endParaRPr kumimoji="1" lang="en-US" altLang="ko-KR" sz="1050" b="1" i="0" u="sng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a &lt;&lt;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"******End******"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0;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대입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432048"/>
          </a:xfrm>
        </p:spPr>
        <p:txBody>
          <a:bodyPr/>
          <a:lstStyle/>
          <a:p>
            <a:r>
              <a:rPr lang="ko-KR" altLang="en-US" dirty="0" smtClean="0"/>
              <a:t>대입 연산자는 복사 </a:t>
            </a:r>
            <a:r>
              <a:rPr lang="ko-KR" altLang="en-US" dirty="0" err="1" smtClean="0"/>
              <a:t>생성자처럼</a:t>
            </a:r>
            <a:r>
              <a:rPr lang="ko-KR" altLang="en-US" dirty="0" smtClean="0"/>
              <a:t> 깊은 복사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얕은 복사 문제가 있다</a:t>
            </a:r>
            <a:r>
              <a:rPr lang="en-US" altLang="ko-KR" dirty="0" smtClean="0"/>
              <a:t>.</a:t>
            </a:r>
          </a:p>
        </p:txBody>
      </p:sp>
      <p:sp>
        <p:nvSpPr>
          <p:cNvPr id="92161" name="Rectangle 1"/>
          <p:cNvSpPr>
            <a:spLocks noChangeArrowheads="1"/>
          </p:cNvSpPr>
          <p:nvPr/>
        </p:nvSpPr>
        <p:spPr bwMode="auto">
          <a:xfrm>
            <a:off x="200472" y="1453230"/>
            <a:ext cx="6506909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class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CCMyData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public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: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...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void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operator=(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const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CCMyData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&amp;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rhs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본래 가리키던 메모리를 삭제하고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delete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m_pnData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새로 할당한 메모리에 값을 저장한다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</a:t>
            </a:r>
            <a:endParaRPr kumimoji="1" lang="en-US" altLang="ko-KR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m_pnData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new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(*</a:t>
            </a:r>
            <a:r>
              <a:rPr kumimoji="1" lang="en-US" altLang="ko-KR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rhs</a:t>
            </a:r>
            <a:r>
              <a:rPr kumimoji="1" lang="en-US" altLang="ko-K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.m_pnData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);</a:t>
            </a:r>
            <a:endParaRPr kumimoji="1" lang="en-US" altLang="ko-KR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private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: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*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m_pnData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nullptr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_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6F008A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tmain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_TCHAR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*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argv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[])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CCMyData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a(0), b(5);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 = b;</a:t>
            </a:r>
            <a:endParaRPr kumimoji="1" lang="en-US" altLang="ko-KR" sz="1000" b="1" i="0" u="sng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a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0;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대입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432048"/>
          </a:xfrm>
        </p:spPr>
        <p:txBody>
          <a:bodyPr/>
          <a:lstStyle/>
          <a:p>
            <a:r>
              <a:rPr lang="en-US" altLang="ko-KR" dirty="0" smtClean="0"/>
              <a:t>a = a; </a:t>
            </a:r>
            <a:r>
              <a:rPr lang="ko-KR" altLang="en-US" dirty="0" smtClean="0"/>
              <a:t>와 같은 코드나 </a:t>
            </a:r>
            <a:r>
              <a:rPr lang="en-US" altLang="ko-KR" dirty="0" smtClean="0"/>
              <a:t>a = b = c; </a:t>
            </a:r>
            <a:r>
              <a:rPr lang="ko-KR" altLang="en-US" dirty="0" smtClean="0"/>
              <a:t>같은 코드도 고려해야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93185" name="Rectangle 1"/>
          <p:cNvSpPr>
            <a:spLocks noChangeArrowheads="1"/>
          </p:cNvSpPr>
          <p:nvPr/>
        </p:nvSpPr>
        <p:spPr bwMode="auto">
          <a:xfrm>
            <a:off x="258656" y="1505691"/>
            <a:ext cx="669927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class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public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: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...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400" b="1" i="0" u="sng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&amp;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operator=(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const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&amp;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rhs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kumimoji="1" lang="en-US" altLang="ko-K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"operator="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if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(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this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== &amp;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rhs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*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this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delete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m_pnData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m_pnData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new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(*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rhs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.m_pnData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20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 *this;</a:t>
            </a:r>
            <a:endParaRPr kumimoji="1" lang="en-US" altLang="ko-KR" sz="800" b="1" i="0" u="sng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_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6F008A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tmain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_TCHAR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*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argv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[])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a(0), b(3), c(4);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000" b="1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 = b = c;</a:t>
            </a:r>
            <a:endParaRPr kumimoji="1" lang="en-US" altLang="ko-KR" sz="800" b="1" u="sng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0;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이동 연산자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이동 </a:t>
            </a:r>
            <a:r>
              <a:rPr lang="ko-KR" altLang="en-US" dirty="0" err="1" smtClean="0"/>
              <a:t>시맨틱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432048"/>
          </a:xfrm>
        </p:spPr>
        <p:txBody>
          <a:bodyPr/>
          <a:lstStyle/>
          <a:p>
            <a:r>
              <a:rPr lang="ko-KR" altLang="en-US" dirty="0" smtClean="0"/>
              <a:t>임시 객체가 </a:t>
            </a:r>
            <a:r>
              <a:rPr lang="en-US" altLang="ko-KR" dirty="0" smtClean="0"/>
              <a:t>r-value</a:t>
            </a:r>
            <a:r>
              <a:rPr lang="ko-KR" altLang="en-US" dirty="0" smtClean="0"/>
              <a:t>인 단순 대입 연산을 고려해야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94209" name="Rectangle 1"/>
          <p:cNvSpPr>
            <a:spLocks noChangeArrowheads="1"/>
          </p:cNvSpPr>
          <p:nvPr/>
        </p:nvSpPr>
        <p:spPr bwMode="auto">
          <a:xfrm>
            <a:off x="289903" y="1427286"/>
            <a:ext cx="7183377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class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public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: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...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4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&amp; operator=(</a:t>
            </a:r>
            <a:r>
              <a:rPr kumimoji="1" lang="en-US" altLang="ko-KR" sz="2400" b="1" i="0" u="sng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&amp;&amp;</a:t>
            </a:r>
            <a:r>
              <a:rPr kumimoji="1" lang="en-US" altLang="ko-KR" sz="2400" b="1" i="0" u="sng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rhs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kumimoji="1" lang="en-US" altLang="ko-KR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"operator = (Move)"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sz="1600" b="0" i="0" u="sng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얕은 복사를 수행하고 원본은 </a:t>
            </a:r>
            <a:r>
              <a:rPr kumimoji="1" lang="en-US" altLang="ko-KR" sz="1600" b="0" i="0" u="sng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NULL</a:t>
            </a:r>
            <a:r>
              <a:rPr kumimoji="1" lang="ko-KR" altLang="en-US" sz="1600" b="0" i="0" u="sng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로 초기화한다</a:t>
            </a:r>
            <a:r>
              <a:rPr kumimoji="1" lang="en-US" altLang="ko-KR" sz="1600" b="0" i="0" u="sng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</a:t>
            </a:r>
            <a:endParaRPr kumimoji="1" lang="en-US" altLang="ko-KR" sz="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m_pnData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rhs.m_pnData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2000" b="1" i="0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rhs.m_pnData</a:t>
            </a:r>
            <a:r>
              <a:rPr kumimoji="1" lang="en-US" altLang="ko-KR" sz="2000" b="1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NULL;</a:t>
            </a:r>
            <a:endParaRPr kumimoji="1" lang="en-US" altLang="ko-KR" sz="800" b="1" i="0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*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this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...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_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6F008A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tmain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_TCHAR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*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argv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[])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CMyData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a(0), b(3), c(4);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 = b + c;</a:t>
            </a:r>
            <a:endParaRPr kumimoji="1" lang="en-US" altLang="ko-KR" sz="800" b="1" i="0" u="sng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0;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7490</TotalTime>
  <Words>296</Words>
  <Application>Microsoft Office PowerPoint</Application>
  <PresentationFormat>A4 용지(210x297mm)</PresentationFormat>
  <Paragraphs>188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[이것이 C++ 이다]</vt:lpstr>
      <vt:lpstr>연산자 다중 정의</vt:lpstr>
      <vt:lpstr>5장의 핵심 개념</vt:lpstr>
      <vt:lpstr>산술 연산자</vt:lpstr>
      <vt:lpstr>산술 연산자</vt:lpstr>
      <vt:lpstr>산술 연산자</vt:lpstr>
      <vt:lpstr>대입 연산자</vt:lpstr>
      <vt:lpstr>대입 연산자</vt:lpstr>
      <vt:lpstr>이동 연산자 (이동 시맨틱)</vt:lpstr>
      <vt:lpstr>배열 연산자</vt:lpstr>
      <vt:lpstr>배열 연산자</vt:lpstr>
      <vt:lpstr>관계, 단항 증/감 연산자</vt:lpstr>
      <vt:lpstr>단항 증/감 연산자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최호성</dc:creator>
  <cp:lastModifiedBy>supercomputer</cp:lastModifiedBy>
  <cp:revision>810</cp:revision>
  <dcterms:created xsi:type="dcterms:W3CDTF">2014-03-07T11:38:06Z</dcterms:created>
  <dcterms:modified xsi:type="dcterms:W3CDTF">2019-05-20T07:48:42Z</dcterms:modified>
</cp:coreProperties>
</file>