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616" r:id="rId2"/>
    <p:sldId id="718" r:id="rId3"/>
    <p:sldId id="719" r:id="rId4"/>
    <p:sldId id="720" r:id="rId5"/>
    <p:sldId id="721" r:id="rId6"/>
    <p:sldId id="722" r:id="rId7"/>
    <p:sldId id="723" r:id="rId8"/>
    <p:sldId id="724" r:id="rId9"/>
    <p:sldId id="725" r:id="rId10"/>
    <p:sldId id="734" r:id="rId11"/>
    <p:sldId id="726" r:id="rId12"/>
    <p:sldId id="727" r:id="rId13"/>
    <p:sldId id="728" r:id="rId14"/>
    <p:sldId id="735" r:id="rId15"/>
    <p:sldId id="736" r:id="rId16"/>
    <p:sldId id="729" r:id="rId17"/>
    <p:sldId id="730" r:id="rId18"/>
    <p:sldId id="737" r:id="rId19"/>
    <p:sldId id="731" r:id="rId20"/>
    <p:sldId id="738" r:id="rId21"/>
    <p:sldId id="739" r:id="rId22"/>
    <p:sldId id="740" r:id="rId23"/>
    <p:sldId id="732" r:id="rId24"/>
    <p:sldId id="733" r:id="rId25"/>
    <p:sldId id="742" r:id="rId26"/>
    <p:sldId id="741" r:id="rId2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2E5CB8"/>
    <a:srgbClr val="005DA2"/>
    <a:srgbClr val="3366CC"/>
    <a:srgbClr val="003399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0" autoAdjust="0"/>
    <p:restoredTop sz="92674" autoAdjust="0"/>
  </p:normalViewPr>
  <p:slideViewPr>
    <p:cSldViewPr>
      <p:cViewPr varScale="1">
        <p:scale>
          <a:sx n="103" d="100"/>
          <a:sy n="103" d="100"/>
        </p:scale>
        <p:origin x="-1500" y="-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502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6F4C6-E93B-4806-81D2-F114C867E49D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1ABA-6434-462B-8F28-565603D6AD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3925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ctr">
              <a:defRPr sz="4000" b="1" cap="all">
                <a:solidFill>
                  <a:srgbClr val="2E5CB8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272480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272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272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 userDrawn="1"/>
        </p:nvSpPr>
        <p:spPr>
          <a:xfrm>
            <a:off x="9491204" y="2924944"/>
            <a:ext cx="216024" cy="288032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 userDrawn="1"/>
        </p:nvSpPr>
        <p:spPr>
          <a:xfrm>
            <a:off x="9273480" y="5589240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9273480" y="2924944"/>
            <a:ext cx="432048" cy="21602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505056" cy="792088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432048"/>
          </a:xfrm>
          <a:solidFill>
            <a:schemeClr val="bg2">
              <a:lumMod val="75000"/>
            </a:schemeClr>
          </a:solidFill>
        </p:spPr>
        <p:txBody>
          <a:bodyPr anchor="ctr" anchorCtr="0">
            <a:normAutofit/>
          </a:bodyPr>
          <a:lstStyle>
            <a:lvl1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1pPr>
            <a:lvl2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2pPr>
            <a:lvl3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3pPr>
            <a:lvl4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4pPr>
            <a:lvl5pPr algn="ctr">
              <a:buFontTx/>
              <a:buNone/>
              <a:defRPr sz="2000"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906000" cy="980728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272480" y="116632"/>
            <a:ext cx="9138220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FA91-85CD-4D72-92C3-B74620E8A17C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A9087-78B5-4F35-98B4-B0F02024898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1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Backgrou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0" y="2276872"/>
            <a:ext cx="9906000" cy="1080120"/>
          </a:xfrm>
          <a:prstGeom prst="rect">
            <a:avLst/>
          </a:prstGeom>
          <a:solidFill>
            <a:schemeClr val="bg1">
              <a:lumMod val="8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[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이것이 </a:t>
            </a:r>
            <a:r>
              <a:rPr lang="en-US" altLang="ko-KR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C++ </a:t>
            </a:r>
            <a:r>
              <a:rPr lang="ko-KR" altLang="en-US" sz="44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48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바른고딕" pitchFamily="50" charset="-127"/>
                <a:ea typeface="나눔바른고딕" pitchFamily="50" charset="-127"/>
              </a:rPr>
              <a:t>]</a:t>
            </a:r>
            <a:endParaRPr lang="ko-KR" altLang="en-US" sz="4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6" name="부제목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가상화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소멸자를</a:t>
            </a:r>
            <a:r>
              <a:rPr lang="ko-KR" altLang="en-US" dirty="0" smtClean="0"/>
              <a:t> 가상화 해야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형식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참조자로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파생형식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인스턴스를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삭제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80" y="1997839"/>
            <a:ext cx="715702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사용자 코드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2400" b="1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24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</a:t>
            </a:r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참조 형식에 맞는 소멸자가 호출된다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7178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1850" y="4639067"/>
            <a:ext cx="7315686" cy="21023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함수 테이블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err="1" smtClean="0"/>
              <a:t>vtable</a:t>
            </a:r>
            <a:r>
              <a:rPr lang="ko-KR" altLang="en-US" dirty="0" smtClean="0"/>
              <a:t>이라는 것은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함수 포인터 배열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72480" y="1720840"/>
            <a:ext cx="715702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TestFunc1() {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TestFunc2() 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6097352" y="5445224"/>
            <a:ext cx="2664296" cy="720080"/>
          </a:xfrm>
          <a:prstGeom prst="roundRect">
            <a:avLst>
              <a:gd name="adj" fmla="val 913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9570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함수 테이블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생성자가 실행될 때마다 </a:t>
            </a:r>
            <a:r>
              <a:rPr lang="en-US" altLang="ko-K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</a:t>
            </a:r>
            <a:r>
              <a:rPr lang="en-US" altLang="ko-KR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vfptr</a:t>
            </a:r>
            <a:r>
              <a:rPr lang="en-US" altLang="ko-K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값이 변경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2480" y="1629955"/>
            <a:ext cx="71570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TestFunc1() {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TestFunc2()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"TestFunc2()"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p:pic>
        <p:nvPicPr>
          <p:cNvPr id="7" name="그림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776" y="4797152"/>
            <a:ext cx="6883638" cy="19740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8" name="모서리가 둥근 직사각형 7"/>
          <p:cNvSpPr/>
          <p:nvPr/>
        </p:nvSpPr>
        <p:spPr>
          <a:xfrm>
            <a:off x="6753200" y="5661248"/>
            <a:ext cx="2664296" cy="720080"/>
          </a:xfrm>
          <a:prstGeom prst="roundRect">
            <a:avLst>
              <a:gd name="adj" fmla="val 913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518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함수 테이블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생성자가 실행될 때마다 </a:t>
            </a:r>
            <a:r>
              <a:rPr lang="en-US" altLang="ko-K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</a:t>
            </a:r>
            <a:r>
              <a:rPr lang="en-US" altLang="ko-K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vfptr</a:t>
            </a:r>
            <a:r>
              <a:rPr lang="en-US" altLang="ko-K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값이 변경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8504" y="2132856"/>
            <a:ext cx="2376264" cy="936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CMyData</a:t>
            </a:r>
            <a:r>
              <a:rPr lang="en-US" altLang="ko-KR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ko-KR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이등변 삼각형 6"/>
          <p:cNvSpPr/>
          <p:nvPr/>
        </p:nvSpPr>
        <p:spPr>
          <a:xfrm>
            <a:off x="1568624" y="3068960"/>
            <a:ext cx="216024" cy="216024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92560" y="3645024"/>
            <a:ext cx="2376264" cy="936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7" idx="3"/>
            <a:endCxn id="8" idx="0"/>
          </p:cNvCxnSpPr>
          <p:nvPr/>
        </p:nvCxnSpPr>
        <p:spPr>
          <a:xfrm rot="16200000" flipH="1">
            <a:off x="1748644" y="3212976"/>
            <a:ext cx="360040" cy="504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520952" y="3429000"/>
            <a:ext cx="1080120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</a:t>
            </a:r>
            <a:r>
              <a:rPr lang="en-US" altLang="ko-KR" sz="1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vfptr</a:t>
            </a:r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835576" y="2132856"/>
          <a:ext cx="27979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712"/>
                <a:gridCol w="20882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인덱스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CMyData</a:t>
                      </a:r>
                      <a:r>
                        <a:rPr lang="en-US" altLang="ko-KR" sz="1200" dirty="0" smtClean="0"/>
                        <a:t>::~</a:t>
                      </a:r>
                      <a:r>
                        <a:rPr lang="en-US" altLang="ko-KR" sz="1200" dirty="0" err="1" smtClean="0"/>
                        <a:t>CMyData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CMyData</a:t>
                      </a:r>
                      <a:r>
                        <a:rPr lang="en-US" altLang="ko-KR" sz="1200" dirty="0" smtClean="0"/>
                        <a:t>::TestFunc1()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CMyData</a:t>
                      </a:r>
                      <a:r>
                        <a:rPr lang="en-US" altLang="ko-KR" sz="1200" dirty="0" smtClean="0"/>
                        <a:t>::TestFunc2()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2" name="꺾인 연결선 11"/>
          <p:cNvCxnSpPr>
            <a:stCxn id="10" idx="3"/>
          </p:cNvCxnSpPr>
          <p:nvPr/>
        </p:nvCxnSpPr>
        <p:spPr>
          <a:xfrm flipV="1">
            <a:off x="5601072" y="2564904"/>
            <a:ext cx="1224136" cy="1044116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825208" y="3483848"/>
          <a:ext cx="28083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0882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인덱스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CMyDataEx</a:t>
                      </a:r>
                      <a:r>
                        <a:rPr lang="en-US" altLang="ko-KR" sz="1200" dirty="0" smtClean="0"/>
                        <a:t>::~</a:t>
                      </a:r>
                      <a:r>
                        <a:rPr lang="en-US" altLang="ko-KR" sz="1200" dirty="0" err="1" smtClean="0"/>
                        <a:t>CMyData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CMyDataEx</a:t>
                      </a:r>
                      <a:r>
                        <a:rPr lang="en-US" altLang="ko-KR" sz="1200" dirty="0" smtClean="0"/>
                        <a:t>::TestFunc1()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CMyDataEx</a:t>
                      </a:r>
                      <a:r>
                        <a:rPr lang="en-US" altLang="ko-KR" sz="1200" dirty="0" smtClean="0"/>
                        <a:t>::TestFunc2()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3800872" y="2132856"/>
            <a:ext cx="1872208" cy="17281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00872" y="2132856"/>
            <a:ext cx="2520280" cy="24482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dirty="0" err="1" smtClean="0">
                <a:solidFill>
                  <a:schemeClr val="tx1"/>
                </a:solidFill>
              </a:rPr>
              <a:t>CMyDataEx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6" name="Picture 2" descr="http://icons.iconarchive.com/icons/dryicons/simplistica/128/accept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2420888"/>
            <a:ext cx="432048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110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함수 테이블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/>
              <a:t>생성자가 실행될 때마다 </a:t>
            </a:r>
            <a:r>
              <a:rPr lang="en-US" altLang="ko-K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</a:t>
            </a:r>
            <a:r>
              <a:rPr lang="en-US" altLang="ko-K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vfptr</a:t>
            </a:r>
            <a:r>
              <a:rPr lang="en-US" altLang="ko-K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값이 변경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88504" y="2132856"/>
            <a:ext cx="2376264" cy="936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이등변 삼각형 17"/>
          <p:cNvSpPr/>
          <p:nvPr/>
        </p:nvSpPr>
        <p:spPr>
          <a:xfrm>
            <a:off x="1568624" y="3068960"/>
            <a:ext cx="216024" cy="216024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92560" y="3645024"/>
            <a:ext cx="2376264" cy="9361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CMyDataEx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sz="14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CMyDataEx</a:t>
            </a:r>
            <a:r>
              <a:rPr lang="en-US" altLang="ko-KR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ko-KR" altLang="en-US" sz="14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실행</a:t>
            </a:r>
            <a:endParaRPr lang="ko-KR" altLang="en-US" sz="1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꺾인 연결선 19"/>
          <p:cNvCxnSpPr>
            <a:stCxn id="18" idx="3"/>
            <a:endCxn id="19" idx="0"/>
          </p:cNvCxnSpPr>
          <p:nvPr/>
        </p:nvCxnSpPr>
        <p:spPr>
          <a:xfrm rot="16200000" flipH="1">
            <a:off x="1748644" y="3212976"/>
            <a:ext cx="360040" cy="50405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4520952" y="3429000"/>
            <a:ext cx="1080120" cy="3600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</a:t>
            </a:r>
            <a:r>
              <a:rPr lang="en-US" altLang="ko-KR" sz="14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vfptr</a:t>
            </a:r>
            <a:endParaRPr lang="ko-KR" altLang="en-US" sz="1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6835576" y="2132856"/>
          <a:ext cx="2797944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712"/>
                <a:gridCol w="20882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인덱스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CMyData</a:t>
                      </a:r>
                      <a:r>
                        <a:rPr lang="en-US" altLang="ko-KR" sz="1200" dirty="0" smtClean="0"/>
                        <a:t>::~</a:t>
                      </a:r>
                      <a:r>
                        <a:rPr lang="en-US" altLang="ko-KR" sz="1200" dirty="0" err="1" smtClean="0"/>
                        <a:t>CMyData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CMyData</a:t>
                      </a:r>
                      <a:r>
                        <a:rPr lang="en-US" altLang="ko-KR" sz="1200" dirty="0" smtClean="0"/>
                        <a:t>::TestFunc1()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CMyData</a:t>
                      </a:r>
                      <a:r>
                        <a:rPr lang="en-US" altLang="ko-KR" sz="1200" dirty="0" smtClean="0"/>
                        <a:t>::TestFunc2()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3" name="꺾인 연결선 22"/>
          <p:cNvCxnSpPr>
            <a:stCxn id="21" idx="3"/>
          </p:cNvCxnSpPr>
          <p:nvPr/>
        </p:nvCxnSpPr>
        <p:spPr>
          <a:xfrm>
            <a:off x="5601072" y="3609020"/>
            <a:ext cx="1224136" cy="252028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825208" y="3483848"/>
          <a:ext cx="28083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2088232"/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인덱스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smtClean="0"/>
                        <a:t>이름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[0]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CMyDataEx</a:t>
                      </a:r>
                      <a:r>
                        <a:rPr lang="en-US" altLang="ko-KR" sz="1200" dirty="0" smtClean="0"/>
                        <a:t>::~</a:t>
                      </a:r>
                      <a:r>
                        <a:rPr lang="en-US" altLang="ko-KR" sz="1200" dirty="0" err="1" smtClean="0"/>
                        <a:t>CMyData</a:t>
                      </a:r>
                      <a:r>
                        <a:rPr lang="en-US" altLang="ko-KR" sz="1200" dirty="0" smtClean="0"/>
                        <a:t>()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[1]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 smtClean="0"/>
                        <a:t>CMyDataEx</a:t>
                      </a:r>
                      <a:r>
                        <a:rPr lang="en-US" altLang="ko-KR" sz="1200" dirty="0" smtClean="0"/>
                        <a:t>::TestFunc1()</a:t>
                      </a:r>
                      <a:endParaRPr lang="ko-KR" altLang="en-US" sz="1200" dirty="0"/>
                    </a:p>
                  </a:txBody>
                  <a:tcPr/>
                </a:tc>
              </a:tr>
              <a:tr h="1722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/>
                        <a:t>[2]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 smtClean="0"/>
                        <a:t>CMyDataEx</a:t>
                      </a:r>
                      <a:r>
                        <a:rPr lang="en-US" altLang="ko-KR" sz="1200" dirty="0" smtClean="0"/>
                        <a:t>::TestFunc2()</a:t>
                      </a:r>
                      <a:endParaRPr lang="ko-KR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3800872" y="2132856"/>
            <a:ext cx="1872208" cy="172819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00872" y="2132856"/>
            <a:ext cx="2520280" cy="244827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endParaRPr lang="en-US" altLang="ko-KR" dirty="0" smtClean="0">
              <a:solidFill>
                <a:schemeClr val="tx1"/>
              </a:solidFill>
            </a:endParaRPr>
          </a:p>
          <a:p>
            <a:pPr algn="r"/>
            <a:r>
              <a:rPr lang="en-US" altLang="ko-KR" dirty="0" err="1" smtClean="0">
                <a:solidFill>
                  <a:schemeClr val="tx1"/>
                </a:solidFill>
              </a:rPr>
              <a:t>CMyDataEx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7" name="Picture 2" descr="http://icons.iconarchive.com/icons/dryicons/simplistica/128/accept-ico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4568" y="3933056"/>
            <a:ext cx="432048" cy="432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6412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가상 함수 테이블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다음 코드처럼 생각하면 이해하기 쉽다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2480" y="1653182"/>
            <a:ext cx="9073008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/>
            <a:r>
              <a:rPr lang="en-US" altLang="ko-KR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CMyData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CMyData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b="1" kern="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vfptr</a:t>
            </a:r>
            <a:r>
              <a:rPr lang="en-US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b="1" kern="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CMyData</a:t>
            </a:r>
            <a:r>
              <a:rPr lang="ko-KR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의</a:t>
            </a:r>
            <a:r>
              <a:rPr lang="en-US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kern="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vtable</a:t>
            </a:r>
            <a:r>
              <a:rPr lang="en-US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주소</a:t>
            </a:r>
            <a:r>
              <a:rPr lang="en-US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b="1" kern="100" dirty="0">
              <a:solidFill>
                <a:srgbClr val="C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TestFunc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.......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b="1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CMyData</a:t>
            </a:r>
            <a:r>
              <a:rPr lang="en-US" altLang="ko-KR" sz="14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*__</a:t>
            </a:r>
            <a:r>
              <a:rPr lang="en-US" altLang="ko-KR" sz="1400" b="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vfptr</a:t>
            </a:r>
            <a:r>
              <a:rPr lang="en-US" altLang="ko-KR" sz="14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CMyDataEx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: </a:t>
            </a:r>
            <a:r>
              <a:rPr lang="en-US" altLang="ko-KR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CMyData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CMyDataEx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ko-KR" b="1" kern="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vfptr</a:t>
            </a:r>
            <a:r>
              <a:rPr lang="en-US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ko-KR" b="1" kern="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CMyDataEx</a:t>
            </a:r>
            <a:r>
              <a:rPr lang="ko-KR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의</a:t>
            </a:r>
            <a:r>
              <a:rPr lang="en-US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kern="0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vtable</a:t>
            </a:r>
            <a:r>
              <a:rPr lang="en-US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ko-KR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주소</a:t>
            </a:r>
            <a:r>
              <a:rPr lang="en-US" altLang="ko-KR" b="1" kern="0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ko-KR" altLang="ko-KR" sz="1050" b="1" kern="100" dirty="0">
              <a:solidFill>
                <a:srgbClr val="C0000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0"/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ko-KR" sz="1400" kern="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virtual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TestFunc</a:t>
            </a:r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{ }</a:t>
            </a:r>
            <a:endParaRPr lang="ko-KR" altLang="ko-KR" sz="1050" kern="100" dirty="0"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400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2980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순수 가상 클래스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864096"/>
          </a:xfrm>
        </p:spPr>
        <p:txBody>
          <a:bodyPr/>
          <a:lstStyle/>
          <a:p>
            <a:r>
              <a:rPr lang="ko-KR" altLang="en-US" dirty="0" smtClean="0"/>
              <a:t>순수 가상 클래스는 </a:t>
            </a:r>
            <a:r>
              <a:rPr lang="ko-KR" altLang="en-US" u="sng" dirty="0" smtClean="0">
                <a:solidFill>
                  <a:srgbClr val="C00000"/>
                </a:solidFill>
              </a:rPr>
              <a:t>순수 가상 함수를 멤버로 가진 클래스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순수 가상 클래스의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파생 클래스는 반드시 </a:t>
            </a:r>
            <a:r>
              <a:rPr lang="ko-KR" altLang="en-US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순수 가상 함수를 재정의</a:t>
            </a:r>
            <a:r>
              <a:rPr lang="ko-KR" altLang="en-US" dirty="0" smtClean="0"/>
              <a:t> 해야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80" y="2420888"/>
            <a:ext cx="71570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최초 설계자 코드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CMyInterface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CMyInterface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CMyInterface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선언만 있고 정의는 없는 순수 가상 함수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altLang="ko-KR" sz="20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0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nParam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altLang="ko-KR" sz="20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xmlns="" val="254130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순수 가상 함수를 이용해 인터페이스 함수 정의를 강제화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80" y="1628800"/>
            <a:ext cx="92170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초기 제작자의 코드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CMyObject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CMyObject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CMyObject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모든 파생 클래스는 이 </a:t>
            </a:r>
            <a:r>
              <a:rPr lang="ko-KR" alt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메서드를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가졌다고 가정할 수 있다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GetDeviceID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0;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m_nDeviceID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6328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인터페이스 상속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순수 가상 함수를 이용해 인터페이스 함수 정의를 강제화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2480" y="1621244"/>
            <a:ext cx="8496944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후기 제작자의 코드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CMyTV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CMyObject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CMyTV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m_nDeviceID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en-US" altLang="ko-KR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 </a:t>
            </a:r>
            <a:r>
              <a:rPr lang="en-US" altLang="ko-KR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GetDeviceID</a:t>
            </a:r>
            <a:r>
              <a:rPr lang="en-US" altLang="ko-KR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ko-KR" sz="1400" b="1" u="sng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CMyTV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GetDeviceID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m_nDeviceID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CMyPhone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CMyObject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CMyPhone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m_nDeviceID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en-US" altLang="ko-KR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 </a:t>
            </a:r>
            <a:r>
              <a:rPr lang="en-US" altLang="ko-KR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GetDeviceID</a:t>
            </a:r>
            <a:r>
              <a:rPr lang="en-US" altLang="ko-KR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ko-KR" sz="1400" b="1" u="sng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CMyPhone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GetDeviceID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m_nDeviceID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6585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사용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switch-case</a:t>
            </a:r>
            <a:r>
              <a:rPr lang="ko-KR" altLang="en-US" dirty="0" smtClean="0"/>
              <a:t>나 다중</a:t>
            </a:r>
            <a:r>
              <a:rPr lang="en-US" altLang="ko-KR" dirty="0" smtClean="0"/>
              <a:t> if</a:t>
            </a:r>
            <a:r>
              <a:rPr lang="ko-KR" altLang="en-US" dirty="0" smtClean="0"/>
              <a:t>문을 대체할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80" y="1700808"/>
            <a:ext cx="835292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CPerson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CPerson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CPerson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"virtual ~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CPerson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요금 계산 인터페이스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순수 가상 함수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CalcFare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= 0;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GetFare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m_nFare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en-US" altLang="ko-KR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unsigned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m_nFare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7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 심화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Chapter 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215911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사용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자료형으로</a:t>
            </a:r>
            <a:r>
              <a:rPr lang="ko-KR" altLang="en-US" dirty="0" smtClean="0"/>
              <a:t> </a:t>
            </a:r>
            <a:r>
              <a:rPr lang="en-US" altLang="ko-KR" dirty="0" smtClean="0"/>
              <a:t>switch-case</a:t>
            </a:r>
            <a:r>
              <a:rPr lang="ko-KR" altLang="en-US" dirty="0" smtClean="0"/>
              <a:t>나 다중</a:t>
            </a:r>
            <a:r>
              <a:rPr lang="en-US" altLang="ko-KR" dirty="0" smtClean="0"/>
              <a:t> if</a:t>
            </a:r>
            <a:r>
              <a:rPr lang="ko-KR" altLang="en-US" dirty="0" smtClean="0"/>
              <a:t>문을 대체할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2480" y="1661894"/>
            <a:ext cx="715702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초기 혹은 후기 제작자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CBaby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CPerson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영유아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(0~7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세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요금 계산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CalcFare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m_nFare</a:t>
            </a:r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0%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CPerson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어린이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(8~13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세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요금 계산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0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CalcFare</a:t>
            </a:r>
            <a:r>
              <a:rPr lang="en-US" altLang="ko-KR" sz="20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it-IT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m_nFare </a:t>
            </a:r>
            <a:r>
              <a:rPr lang="it-IT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it-IT" altLang="ko-KR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DEFAULT_FARE</a:t>
            </a:r>
            <a:r>
              <a:rPr lang="it-IT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50 / 100;  </a:t>
            </a:r>
            <a:r>
              <a:rPr lang="it-IT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50%</a:t>
            </a:r>
            <a:endParaRPr lang="it-IT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9809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사용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사용자 입력 시점은 본래 고속처리를 할 수 없는 시점이다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2480" y="1628800"/>
            <a:ext cx="80648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sz="1600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CPerson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arList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[3] = { 0 };</a:t>
            </a:r>
          </a:p>
          <a:p>
            <a:pPr lvl="1"/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nAge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altLang="ko-K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1.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자료 입력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사용자 입력에 따라서 생성할 객체 선택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&amp;person :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arList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나이를 입력하세요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nAge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nAge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8)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CBaby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nAge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14)</a:t>
            </a:r>
          </a:p>
          <a:p>
            <a:pPr lvl="2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CChild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CAdult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생성한 객체에 맞는 요금이 자동으로 계산된다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2000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person-&gt;</a:t>
            </a:r>
            <a:r>
              <a:rPr lang="en-US" altLang="ko-KR" sz="2000" b="1" u="sng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CalcFare</a:t>
            </a:r>
            <a:r>
              <a:rPr lang="en-US" altLang="ko-KR" sz="2000" b="1" u="sng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US" altLang="ko-KR" sz="1600" b="1" u="sng" dirty="0">
              <a:solidFill>
                <a:srgbClr val="FF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200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추상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사용 예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>
          <a:xfrm>
            <a:off x="272480" y="1052736"/>
            <a:ext cx="9505056" cy="792088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고속처리가 요구되는 </a:t>
            </a:r>
            <a:r>
              <a:rPr lang="en-US" altLang="ko-KR" dirty="0" smtClean="0"/>
              <a:t>Run-time</a:t>
            </a:r>
            <a:r>
              <a:rPr lang="ko-KR" altLang="en-US" dirty="0" smtClean="0"/>
              <a:t>에는 </a:t>
            </a:r>
            <a:r>
              <a:rPr lang="ko-KR" altLang="en-US" dirty="0" smtClean="0">
                <a:solidFill>
                  <a:srgbClr val="C00000"/>
                </a:solidFill>
              </a:rPr>
              <a:t>대상 객체를 구분할 필요가 없으므로</a:t>
            </a:r>
            <a:r>
              <a:rPr lang="ko-KR" altLang="en-US" dirty="0" smtClean="0"/>
              <a:t> 속도가</a:t>
            </a:r>
            <a:endParaRPr lang="en-US" altLang="ko-KR" dirty="0" smtClean="0"/>
          </a:p>
          <a:p>
            <a:r>
              <a:rPr lang="ko-KR" altLang="en-US" dirty="0" smtClean="0"/>
              <a:t> 매우 빠르다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또한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새로운 경우가 추가되더라도 연산속도는 일정하게 유지</a:t>
            </a:r>
            <a:r>
              <a:rPr lang="ko-KR" altLang="en-US" dirty="0" smtClean="0"/>
              <a:t>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2480" y="1988840"/>
            <a:ext cx="806489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2.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자료 출력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계산한 요금을 활용하는 부분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: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arList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person-&gt;</a:t>
            </a:r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GetFare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＂</a:t>
            </a:r>
            <a:r>
              <a:rPr lang="ko-KR" alt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원</a:t>
            </a:r>
            <a:r>
              <a:rPr lang="en-US" altLang="ko-KR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＂</a:t>
            </a:r>
            <a:r>
              <a:rPr lang="ko-KR" alt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ko-KR" alt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두이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자료 삭제 및 종료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person :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arList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delete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3428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 smtClean="0">
                <a:solidFill>
                  <a:srgbClr val="0070C0"/>
                </a:solidFill>
              </a:rPr>
              <a:t>const_cast</a:t>
            </a:r>
            <a:r>
              <a:rPr lang="en-US" altLang="ko-KR" sz="2400" dirty="0" smtClean="0">
                <a:solidFill>
                  <a:srgbClr val="0070C0"/>
                </a:solidFill>
              </a:rPr>
              <a:t>&lt;&gt;</a:t>
            </a:r>
          </a:p>
          <a:p>
            <a:pPr lvl="1"/>
            <a:r>
              <a:rPr lang="ko-KR" altLang="en-US" sz="2000" dirty="0" err="1" smtClean="0"/>
              <a:t>상수형</a:t>
            </a:r>
            <a:r>
              <a:rPr lang="ko-KR" altLang="en-US" sz="2000" dirty="0" smtClean="0"/>
              <a:t> 포인터에서 </a:t>
            </a:r>
            <a:r>
              <a:rPr lang="en-US" altLang="ko-KR" sz="2000" dirty="0" err="1" smtClean="0"/>
              <a:t>const</a:t>
            </a:r>
            <a:r>
              <a:rPr lang="ko-KR" altLang="en-US" sz="2000" dirty="0" smtClean="0"/>
              <a:t>를 제거한다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dirty="0" err="1">
                <a:solidFill>
                  <a:srgbClr val="0070C0"/>
                </a:solidFill>
              </a:rPr>
              <a:t>s</a:t>
            </a:r>
            <a:r>
              <a:rPr lang="en-US" altLang="ko-KR" sz="2400" dirty="0" err="1" smtClean="0">
                <a:solidFill>
                  <a:srgbClr val="0070C0"/>
                </a:solidFill>
              </a:rPr>
              <a:t>tatic_cast</a:t>
            </a:r>
            <a:r>
              <a:rPr lang="en-US" altLang="ko-KR" sz="2400" dirty="0" smtClean="0">
                <a:solidFill>
                  <a:srgbClr val="0070C0"/>
                </a:solidFill>
              </a:rPr>
              <a:t>&lt;&gt;</a:t>
            </a:r>
          </a:p>
          <a:p>
            <a:pPr lvl="1"/>
            <a:r>
              <a:rPr lang="ko-KR" altLang="en-US" sz="2000" dirty="0" smtClean="0"/>
              <a:t>컴파일 시 상향 혹은 하향 </a:t>
            </a:r>
            <a:r>
              <a:rPr lang="ko-KR" altLang="en-US" sz="2000" dirty="0" err="1" smtClean="0"/>
              <a:t>형변환한다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가장 보편적인 경우이다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dirty="0" err="1" smtClean="0">
                <a:solidFill>
                  <a:srgbClr val="0070C0"/>
                </a:solidFill>
              </a:rPr>
              <a:t>dynamic_cast</a:t>
            </a:r>
            <a:r>
              <a:rPr lang="en-US" altLang="ko-KR" sz="2400" dirty="0" smtClean="0">
                <a:solidFill>
                  <a:srgbClr val="0070C0"/>
                </a:solidFill>
              </a:rPr>
              <a:t>&lt;&gt;</a:t>
            </a:r>
          </a:p>
          <a:p>
            <a:pPr lvl="1"/>
            <a:r>
              <a:rPr lang="ko-KR" altLang="en-US" sz="2000" dirty="0" smtClean="0"/>
              <a:t>런타임 시 상향 혹은 하향 </a:t>
            </a:r>
            <a:r>
              <a:rPr lang="ko-KR" altLang="en-US" sz="2000" dirty="0" err="1" smtClean="0"/>
              <a:t>형변환한다</a:t>
            </a:r>
            <a:r>
              <a:rPr lang="en-US" altLang="ko-KR" sz="2000" dirty="0" smtClean="0"/>
              <a:t>. </a:t>
            </a:r>
            <a:r>
              <a:rPr lang="ko-KR" altLang="en-US" sz="2000" u="sng" dirty="0" smtClean="0"/>
              <a:t>이 </a:t>
            </a:r>
            <a:r>
              <a:rPr lang="ko-KR" altLang="en-US" sz="2000" u="sng" dirty="0" err="1" smtClean="0"/>
              <a:t>형변환은</a:t>
            </a:r>
            <a:r>
              <a:rPr lang="ko-KR" altLang="en-US" sz="2000" u="sng" dirty="0" smtClean="0"/>
              <a:t> 가급적 사용하지 않는 것이 효율적</a:t>
            </a:r>
            <a:r>
              <a:rPr lang="ko-KR" altLang="en-US" sz="2000" dirty="0" smtClean="0"/>
              <a:t>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dirty="0" err="1" smtClean="0">
                <a:solidFill>
                  <a:srgbClr val="0070C0"/>
                </a:solidFill>
              </a:rPr>
              <a:t>reinterpret_cast</a:t>
            </a:r>
            <a:r>
              <a:rPr lang="en-US" altLang="ko-KR" sz="2400" dirty="0" smtClean="0">
                <a:solidFill>
                  <a:srgbClr val="0070C0"/>
                </a:solidFill>
              </a:rPr>
              <a:t>&lt;&gt;</a:t>
            </a:r>
          </a:p>
          <a:p>
            <a:pPr lvl="1"/>
            <a:r>
              <a:rPr lang="en-US" altLang="ko-KR" sz="2000" dirty="0" smtClean="0"/>
              <a:t>C</a:t>
            </a:r>
            <a:r>
              <a:rPr lang="ko-KR" altLang="en-US" sz="2000" dirty="0" smtClean="0"/>
              <a:t>언어의 </a:t>
            </a:r>
            <a:r>
              <a:rPr lang="ko-KR" altLang="en-US" sz="2000" dirty="0" err="1" smtClean="0"/>
              <a:t>형변환</a:t>
            </a:r>
            <a:r>
              <a:rPr lang="ko-KR" altLang="en-US" sz="2000" dirty="0" smtClean="0"/>
              <a:t> 연산자화 흡사하다</a:t>
            </a:r>
            <a:r>
              <a:rPr lang="en-US" altLang="ko-KR" sz="2000" dirty="0" smtClean="0"/>
              <a:t>. </a:t>
            </a:r>
          </a:p>
          <a:p>
            <a:endParaRPr lang="ko-KR" altLang="en-US" sz="24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smtClean="0"/>
              <a:t>C++</a:t>
            </a:r>
            <a:r>
              <a:rPr lang="ko-KR" altLang="en-US" dirty="0" smtClean="0"/>
              <a:t>에서는 다양한 </a:t>
            </a:r>
            <a:r>
              <a:rPr lang="ko-KR" altLang="en-US" dirty="0" err="1" smtClean="0"/>
              <a:t>형변환</a:t>
            </a:r>
            <a:r>
              <a:rPr lang="ko-KR" altLang="en-US" dirty="0" smtClean="0"/>
              <a:t> 연산자가 존재한다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4860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err="1" smtClean="0"/>
              <a:t>CMyData</a:t>
            </a:r>
            <a:r>
              <a:rPr lang="ko-KR" altLang="en-US" dirty="0"/>
              <a:t> </a:t>
            </a:r>
            <a:r>
              <a:rPr lang="ko-KR" altLang="en-US" dirty="0" smtClean="0"/>
              <a:t>클래스는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CMyDataEx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클래스의 기본 클래스이다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2480" y="1628800"/>
            <a:ext cx="71570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}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nParam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nParam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nParam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96213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상속과 </a:t>
            </a:r>
            <a:r>
              <a:rPr lang="ko-KR" altLang="en-US" dirty="0" err="1" smtClean="0"/>
              <a:t>형변환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파생형식을 기본형식으로 참조하고 파생 형식으로 변환하고 멤버에 접근한다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2480" y="1591047"/>
            <a:ext cx="95050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파생 형식 객체를 기본 형식으로 포인팅합니다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400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pNewData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함수를 호출합니다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따라서 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이 넘는지 검사하지 않습니다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(15);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기본 형식에 대한 포인터이나 가리키는 대상은 파생 형식입니다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이 사실이 명확하므로 파생 형식에 대한 포인터로 </a:t>
            </a:r>
            <a:r>
              <a:rPr lang="ko-KR" alt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형변환을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시도합니다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pNewData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2400" b="1" u="sng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2400" b="1" u="sng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*&gt; (</a:t>
            </a:r>
            <a:r>
              <a:rPr lang="en-US" altLang="ko-KR" sz="2400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en-US" altLang="ko-KR" sz="2400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altLang="ko-KR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pNewData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8787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다중 상속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u="sng" dirty="0" smtClean="0">
                <a:solidFill>
                  <a:srgbClr val="C00000"/>
                </a:solidFill>
              </a:rPr>
              <a:t>다중 상속은 가급적 사용하지 않는 것이 바람직</a:t>
            </a:r>
            <a:r>
              <a:rPr lang="ko-KR" altLang="en-US" sz="2000" dirty="0" smtClean="0"/>
              <a:t>하다</a:t>
            </a:r>
            <a:r>
              <a:rPr lang="en-US" altLang="ko-KR" sz="2000" dirty="0" smtClean="0"/>
              <a:t>. </a:t>
            </a:r>
            <a:r>
              <a:rPr lang="ko-KR" altLang="en-US" sz="2000" b="1" dirty="0" smtClean="0"/>
              <a:t>단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인터페이스 상속은 상관없다</a:t>
            </a:r>
            <a:r>
              <a:rPr lang="en-US" altLang="ko-KR" sz="2000" b="1" dirty="0" smtClean="0"/>
              <a:t>.</a:t>
            </a:r>
          </a:p>
          <a:p>
            <a:r>
              <a:rPr lang="ko-KR" altLang="en-US" sz="2000" dirty="0" smtClean="0"/>
              <a:t>모호성이 존재하는 경우가 많아 헷갈릴 수 있다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상위 부모 클래스가 동일한 두 클래스를 다중 상속할 경우 </a:t>
            </a:r>
            <a:r>
              <a:rPr lang="ko-KR" altLang="en-US" sz="2000" b="1" dirty="0" smtClean="0"/>
              <a:t>가상 상속</a:t>
            </a:r>
            <a:r>
              <a:rPr lang="ko-KR" altLang="en-US" sz="2000" dirty="0" smtClean="0"/>
              <a:t>을 통해 보완해야 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다중 상속이 등장해야 하는 구조라면 설계 변경을 고려하는 것이 나을 수 있다</a:t>
            </a:r>
            <a:r>
              <a:rPr lang="en-US" altLang="ko-KR" sz="2000" dirty="0" smtClean="0"/>
              <a:t>.</a:t>
            </a:r>
          </a:p>
          <a:p>
            <a:endParaRPr lang="ko-KR" altLang="en-US" sz="2000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한 클래스가 두 개 이상의 클래스를 동시에 상속받는 경우이다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2553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7</a:t>
            </a:r>
            <a:r>
              <a:rPr lang="ko-KR" altLang="en-US" dirty="0" smtClean="0"/>
              <a:t>장의 핵심 개념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가상 함수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00FF"/>
                </a:solidFill>
              </a:rPr>
              <a:t>virtual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예약어를</a:t>
            </a:r>
            <a:r>
              <a:rPr lang="ko-KR" altLang="en-US" sz="2000" dirty="0" smtClean="0"/>
              <a:t> 앞에 붙여서 선언한 </a:t>
            </a:r>
            <a:r>
              <a:rPr lang="ko-KR" altLang="en-US" sz="2000" dirty="0" err="1" smtClean="0"/>
              <a:t>메서드이다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가상 클래스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가상 함수를 가진 클래스이다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400" b="1" dirty="0" smtClean="0"/>
              <a:t>다중 상속</a:t>
            </a:r>
            <a:endParaRPr lang="en-US" altLang="ko-KR" sz="2400" b="1" dirty="0" smtClean="0"/>
          </a:p>
          <a:p>
            <a:pPr lvl="1">
              <a:buNone/>
            </a:pPr>
            <a:r>
              <a:rPr lang="en-US" altLang="ko-KR" sz="2000" dirty="0" smtClean="0"/>
              <a:t>: </a:t>
            </a:r>
            <a:r>
              <a:rPr lang="ko-KR" altLang="en-US" sz="2000" dirty="0" smtClean="0"/>
              <a:t>한 클래스가 두 개 이상의 클래스를 동시에 상속받는 경우이다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재정의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재정의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081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/>
              <a:t>v</a:t>
            </a:r>
            <a:r>
              <a:rPr lang="en-US" altLang="ko-KR" dirty="0" smtClean="0"/>
              <a:t>irtual </a:t>
            </a:r>
            <a:r>
              <a:rPr lang="ko-KR" altLang="en-US" dirty="0" smtClean="0"/>
              <a:t>반환형식 </a:t>
            </a:r>
            <a:r>
              <a:rPr lang="ko-KR" altLang="en-US" dirty="0" err="1" smtClean="0"/>
              <a:t>메서드</a:t>
            </a:r>
            <a:r>
              <a:rPr lang="ko-KR" altLang="en-US" dirty="0" smtClean="0"/>
              <a:t> 이름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72480" y="1692672"/>
            <a:ext cx="9505056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가상 함수로 선언 및 정의했다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u="sng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1" u="sng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PrintData</a:t>
            </a:r>
            <a:r>
              <a:rPr lang="en-US" altLang="ko-KR" b="1" u="sng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endParaRPr lang="en-US" altLang="ko-KR" sz="1400" b="1" u="sng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"***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TestFunc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()***"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실 형식의 함수가 호출된다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altLang="ko-KR" b="1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PrintData</a:t>
            </a:r>
            <a:r>
              <a:rPr lang="en-US" altLang="ko-KR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"****************"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2736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/>
              <a:t>파생 클래스에서 가상 함수를 재정의 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72480" y="1720840"/>
            <a:ext cx="71570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기본 클래스의 가상 함수 멤버를 재정의 했다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따라서 기존 정의는 무시된다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altLang="ko-KR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altLang="ko-KR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"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m_nData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 2 &lt;&lt;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02266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가상 함수를 호출할 경우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실 형식</a:t>
            </a:r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’</a:t>
            </a:r>
            <a:r>
              <a:rPr lang="ko-KR" altLang="en-US" dirty="0" smtClean="0">
                <a:solidFill>
                  <a:srgbClr val="C00000"/>
                </a:solidFill>
              </a:rPr>
              <a:t>을 따른다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2480" y="1700808"/>
            <a:ext cx="715702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</a:t>
            </a:r>
            <a:r>
              <a:rPr lang="en-US" altLang="ko-KR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tmain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argc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_TCHAR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argv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[])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en-US" altLang="ko-K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a.PrintData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&amp;b = a;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참조 형식에 상관없이 실 형식의 함수가 호출된다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b.PrintData</a:t>
            </a:r>
            <a:r>
              <a:rPr lang="en-US" altLang="ko-KR" sz="24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늘 마지막에 재정의된 함수가 호출된다</a:t>
            </a:r>
            <a:r>
              <a:rPr lang="en-US" altLang="ko-KR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400" b="1" u="sng" dirty="0" err="1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a.TestFunc</a:t>
            </a:r>
            <a:r>
              <a:rPr lang="en-US" altLang="ko-KR" sz="2400" b="1" u="sng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4438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기본 문법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가상 함수는 호출하는 것이 아니라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호출되는 것</a:t>
            </a:r>
            <a:r>
              <a:rPr lang="ko-KR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이다</a:t>
            </a:r>
            <a:r>
              <a:rPr lang="en-US" altLang="ko-KR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89104" y="2852936"/>
            <a:ext cx="2376264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이등변 삼각형 6"/>
          <p:cNvSpPr/>
          <p:nvPr/>
        </p:nvSpPr>
        <p:spPr>
          <a:xfrm>
            <a:off x="6969224" y="3429000"/>
            <a:ext cx="216024" cy="216024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53200" y="4077072"/>
            <a:ext cx="2376264" cy="57606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CMyDataEx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>
            <a:stCxn id="7" idx="3"/>
            <a:endCxn id="8" idx="0"/>
          </p:cNvCxnSpPr>
          <p:nvPr/>
        </p:nvCxnSpPr>
        <p:spPr>
          <a:xfrm rot="16200000" flipH="1">
            <a:off x="7293260" y="3429000"/>
            <a:ext cx="432048" cy="864096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www.fancyicons.com/free-icons/108/office/png/256/client_male_light_25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4528" y="2636912"/>
            <a:ext cx="1080120" cy="108012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2648744" y="2996952"/>
            <a:ext cx="313970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virtual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CMyData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PrintData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96816" y="4221088"/>
            <a:ext cx="33657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0000FF"/>
                </a:solidFill>
              </a:rPr>
              <a:t>virtual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CMyDataEx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PrintData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784648" y="3280338"/>
            <a:ext cx="864096" cy="4646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44"/>
          <p:cNvCxnSpPr>
            <a:stCxn id="11" idx="2"/>
            <a:endCxn id="12" idx="0"/>
          </p:cNvCxnSpPr>
          <p:nvPr/>
        </p:nvCxnSpPr>
        <p:spPr>
          <a:xfrm rot="16200000" flipH="1">
            <a:off x="4171737" y="3413144"/>
            <a:ext cx="854804" cy="761084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44"/>
          <p:cNvCxnSpPr/>
          <p:nvPr/>
        </p:nvCxnSpPr>
        <p:spPr>
          <a:xfrm rot="16200000" flipV="1">
            <a:off x="4937144" y="3413144"/>
            <a:ext cx="854804" cy="761084"/>
          </a:xfrm>
          <a:prstGeom prst="curvedConnector3">
            <a:avLst>
              <a:gd name="adj1" fmla="val 50000"/>
            </a:avLst>
          </a:prstGeom>
          <a:ln w="19050">
            <a:solidFill>
              <a:srgbClr val="C00000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1784648" y="3068960"/>
            <a:ext cx="864096" cy="0"/>
          </a:xfrm>
          <a:prstGeom prst="straightConnector1">
            <a:avLst/>
          </a:prstGeom>
          <a:ln w="19050" cmpd="sng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8815" y="3851756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재정의 된 미래의 함수 호출</a:t>
            </a:r>
            <a:r>
              <a:rPr lang="en-US" altLang="ko-K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ko-KR" alt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70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실습과제 </a:t>
            </a:r>
            <a:r>
              <a:rPr lang="en-US" altLang="ko-KR" dirty="0" smtClean="0"/>
              <a:t>12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2013</a:t>
            </a:r>
            <a:r>
              <a:rPr lang="ko-KR" altLang="en-US" sz="2400" dirty="0" smtClean="0"/>
              <a:t>년의 철수</a:t>
            </a:r>
            <a:r>
              <a:rPr lang="ko-KR" altLang="en-US" sz="2400" dirty="0"/>
              <a:t>는</a:t>
            </a:r>
            <a:r>
              <a:rPr lang="en-US" altLang="ko-KR" sz="2400" dirty="0" smtClean="0"/>
              <a:t> </a:t>
            </a:r>
            <a:r>
              <a:rPr lang="ko-KR" altLang="en-US" sz="2400" u="sng" dirty="0" smtClean="0"/>
              <a:t>현재 자신이 작성중인 코드에서 가상 함수인 </a:t>
            </a:r>
            <a:r>
              <a:rPr lang="en-US" altLang="ko-KR" sz="2400" u="sng" dirty="0" err="1" smtClean="0"/>
              <a:t>OnSetString</a:t>
            </a:r>
            <a:r>
              <a:rPr lang="en-US" altLang="ko-KR" sz="2400" u="sng" dirty="0" smtClean="0"/>
              <a:t>() </a:t>
            </a:r>
            <a:r>
              <a:rPr lang="ko-KR" altLang="en-US" sz="2400" u="sng" dirty="0" smtClean="0"/>
              <a:t>함수를 호출</a:t>
            </a:r>
            <a:r>
              <a:rPr lang="ko-KR" altLang="en-US" sz="2400" dirty="0" smtClean="0"/>
              <a:t>하였다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하지만 이는 자신을 위한 것이 아니다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만일 </a:t>
            </a:r>
            <a:r>
              <a:rPr lang="ko-KR" altLang="en-US" sz="2400" dirty="0" smtClean="0">
                <a:solidFill>
                  <a:srgbClr val="C00000"/>
                </a:solidFill>
              </a:rPr>
              <a:t>미래에 누군가 </a:t>
            </a:r>
            <a:r>
              <a:rPr lang="en-US" altLang="ko-KR" sz="2400" dirty="0" err="1" smtClean="0">
                <a:solidFill>
                  <a:srgbClr val="C00000"/>
                </a:solidFill>
              </a:rPr>
              <a:t>OnSetString</a:t>
            </a:r>
            <a:r>
              <a:rPr lang="en-US" altLang="ko-KR" sz="2400" dirty="0" smtClean="0">
                <a:solidFill>
                  <a:srgbClr val="C00000"/>
                </a:solidFill>
              </a:rPr>
              <a:t>() </a:t>
            </a:r>
            <a:r>
              <a:rPr lang="ko-KR" altLang="en-US" sz="2400" dirty="0" smtClean="0">
                <a:solidFill>
                  <a:srgbClr val="C00000"/>
                </a:solidFill>
              </a:rPr>
              <a:t>함수를 재정의 한다면 </a:t>
            </a:r>
            <a:r>
              <a:rPr lang="en-US" altLang="ko-KR" sz="2400" u="sng" dirty="0" smtClean="0">
                <a:solidFill>
                  <a:srgbClr val="C00000"/>
                </a:solidFill>
              </a:rPr>
              <a:t>2013</a:t>
            </a:r>
            <a:r>
              <a:rPr lang="ko-KR" altLang="en-US" sz="2400" u="sng" dirty="0" smtClean="0">
                <a:solidFill>
                  <a:srgbClr val="C00000"/>
                </a:solidFill>
              </a:rPr>
              <a:t>년에 철수가 작성한 코드</a:t>
            </a:r>
            <a:r>
              <a:rPr lang="ko-KR" altLang="en-US" sz="2400" dirty="0" smtClean="0">
                <a:solidFill>
                  <a:srgbClr val="C00000"/>
                </a:solidFill>
              </a:rPr>
              <a:t>로 말미암아 </a:t>
            </a:r>
            <a:r>
              <a:rPr lang="ko-KR" altLang="en-US" sz="2400" b="1" dirty="0" smtClean="0">
                <a:solidFill>
                  <a:srgbClr val="C00000"/>
                </a:solidFill>
              </a:rPr>
              <a:t>새로 정의된 함수가 호출</a:t>
            </a:r>
            <a:r>
              <a:rPr lang="ko-KR" altLang="en-US" sz="2400" dirty="0" smtClean="0"/>
              <a:t>된다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>
                <a:solidFill>
                  <a:srgbClr val="0070C0"/>
                </a:solidFill>
              </a:rPr>
              <a:t>가상함수는 호출되는 시점과 이유를 아는 것이 중요</a:t>
            </a:r>
            <a:r>
              <a:rPr lang="ko-KR" altLang="en-US" sz="2400" dirty="0" smtClean="0"/>
              <a:t>하다</a:t>
            </a:r>
            <a:r>
              <a:rPr lang="en-US" altLang="ko-KR" sz="2400" dirty="0" smtClean="0"/>
              <a:t>.</a:t>
            </a:r>
          </a:p>
          <a:p>
            <a:r>
              <a:rPr lang="ko-KR" altLang="en-US" sz="2400" dirty="0" smtClean="0"/>
              <a:t>만일 재정의 되는 것을 막고 싶다면 </a:t>
            </a:r>
            <a:r>
              <a:rPr lang="en-US" altLang="ko-KR" sz="2400" dirty="0" smtClean="0"/>
              <a:t>final </a:t>
            </a:r>
            <a:r>
              <a:rPr lang="ko-KR" altLang="en-US" sz="2400" dirty="0" smtClean="0"/>
              <a:t>선언을 해준다</a:t>
            </a:r>
            <a:r>
              <a:rPr lang="en-US" altLang="ko-KR" sz="2400" dirty="0" smtClean="0"/>
              <a:t>.</a:t>
            </a:r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en-US" altLang="ko-KR" sz="2000" dirty="0" smtClean="0">
                <a:solidFill>
                  <a:srgbClr val="0070C0"/>
                </a:solidFill>
              </a:rPr>
              <a:t>virtual void </a:t>
            </a:r>
            <a:r>
              <a:rPr lang="en-US" altLang="ko-KR" sz="2000" dirty="0" err="1" smtClean="0">
                <a:solidFill>
                  <a:srgbClr val="0070C0"/>
                </a:solidFill>
              </a:rPr>
              <a:t>PrintData</a:t>
            </a:r>
            <a:r>
              <a:rPr lang="en-US" altLang="ko-KR" sz="2000" dirty="0" smtClean="0">
                <a:solidFill>
                  <a:srgbClr val="0070C0"/>
                </a:solidFill>
              </a:rPr>
              <a:t>() final;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6" name="내용 개체 틀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ko-KR" dirty="0" err="1" smtClean="0"/>
              <a:t>CMyString</a:t>
            </a:r>
            <a:r>
              <a:rPr lang="ko-KR" altLang="en-US" dirty="0" smtClean="0"/>
              <a:t>에서 정의한 </a:t>
            </a:r>
            <a:r>
              <a:rPr lang="en-US" altLang="ko-KR" dirty="0" err="1" smtClean="0"/>
              <a:t>OnSetString</a:t>
            </a:r>
            <a:r>
              <a:rPr lang="en-US" altLang="ko-KR" dirty="0" smtClean="0"/>
              <a:t>() </a:t>
            </a:r>
            <a:r>
              <a:rPr lang="ko-KR" altLang="en-US" dirty="0" err="1" smtClean="0"/>
              <a:t>메서드의</a:t>
            </a:r>
            <a:r>
              <a:rPr lang="ko-KR" altLang="en-US" dirty="0" smtClean="0"/>
              <a:t>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16085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소멸자</a:t>
            </a:r>
            <a:r>
              <a:rPr lang="ko-KR" altLang="en-US" dirty="0" smtClean="0"/>
              <a:t> 가상화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ko-KR" altLang="en-US" dirty="0" err="1" smtClean="0"/>
              <a:t>소멸자를</a:t>
            </a:r>
            <a:r>
              <a:rPr lang="ko-KR" altLang="en-US" dirty="0" smtClean="0"/>
              <a:t> 가상화 해야 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기본 형식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참조자로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파생형식 </a:t>
            </a:r>
            <a:r>
              <a:rPr lang="ko-KR" altLang="en-US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인스턴스를</a:t>
            </a:r>
            <a:r>
              <a:rPr lang="ko-KR" alt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삭제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2480" y="1620664"/>
            <a:ext cx="715702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2000" b="1" u="sng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altLang="ko-KR" sz="2000" b="1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</a:t>
            </a:r>
            <a:r>
              <a:rPr lang="en-US" altLang="ko-KR" sz="2000" b="1" dirty="0" err="1" smtClean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2000" b="1" dirty="0">
                <a:solidFill>
                  <a:srgbClr val="C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m_pszData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"~</a:t>
            </a:r>
            <a:r>
              <a:rPr lang="en-US" altLang="ko-KR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CMyDataEx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m_pnData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ko-KR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404474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7702</TotalTime>
  <Words>1312</Words>
  <Application>Microsoft Office PowerPoint</Application>
  <PresentationFormat>A4 용지(210x297mm)</PresentationFormat>
  <Paragraphs>415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7" baseType="lpstr">
      <vt:lpstr>Office 테마</vt:lpstr>
      <vt:lpstr>[이것이 C++ 이다]</vt:lpstr>
      <vt:lpstr>상속 심화</vt:lpstr>
      <vt:lpstr>7장의 핵심 개념</vt:lpstr>
      <vt:lpstr>기본 문법</vt:lpstr>
      <vt:lpstr>기본 문법</vt:lpstr>
      <vt:lpstr>기본 문법</vt:lpstr>
      <vt:lpstr>기본 문법</vt:lpstr>
      <vt:lpstr>실습과제 12</vt:lpstr>
      <vt:lpstr>소멸자 가상화</vt:lpstr>
      <vt:lpstr>소멸자 가상화</vt:lpstr>
      <vt:lpstr>가상 함수 테이블</vt:lpstr>
      <vt:lpstr>가상 함수 테이블</vt:lpstr>
      <vt:lpstr>가상 함수 테이블</vt:lpstr>
      <vt:lpstr>가상 함수 테이블</vt:lpstr>
      <vt:lpstr>가상 함수 테이블</vt:lpstr>
      <vt:lpstr>순수 가상 클래스</vt:lpstr>
      <vt:lpstr>인터페이스 상속</vt:lpstr>
      <vt:lpstr>인터페이스 상속</vt:lpstr>
      <vt:lpstr>추상 자료형의 사용 예</vt:lpstr>
      <vt:lpstr>추상 자료형의 사용 예</vt:lpstr>
      <vt:lpstr>추상 자료형의 사용 예</vt:lpstr>
      <vt:lpstr>추상 자료형의 사용 예</vt:lpstr>
      <vt:lpstr>상속과 형변환</vt:lpstr>
      <vt:lpstr>상속과 형변환</vt:lpstr>
      <vt:lpstr>상속과 형변환</vt:lpstr>
      <vt:lpstr>다중 상속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최호성</dc:creator>
  <cp:lastModifiedBy>supercomputer</cp:lastModifiedBy>
  <cp:revision>836</cp:revision>
  <dcterms:created xsi:type="dcterms:W3CDTF">2014-03-07T11:38:06Z</dcterms:created>
  <dcterms:modified xsi:type="dcterms:W3CDTF">2019-05-20T07:49:07Z</dcterms:modified>
</cp:coreProperties>
</file>