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16" r:id="rId2"/>
    <p:sldId id="743" r:id="rId3"/>
    <p:sldId id="744" r:id="rId4"/>
    <p:sldId id="745" r:id="rId5"/>
    <p:sldId id="746" r:id="rId6"/>
    <p:sldId id="747" r:id="rId7"/>
    <p:sldId id="748" r:id="rId8"/>
    <p:sldId id="749" r:id="rId9"/>
    <p:sldId id="750" r:id="rId10"/>
    <p:sldId id="751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2E5CB8"/>
    <a:srgbClr val="005DA2"/>
    <a:srgbClr val="3366CC"/>
    <a:srgbClr val="003399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854" autoAdjust="0"/>
    <p:restoredTop sz="93190" autoAdjust="0"/>
  </p:normalViewPr>
  <p:slideViewPr>
    <p:cSldViewPr>
      <p:cViewPr varScale="1">
        <p:scale>
          <a:sx n="104" d="100"/>
          <a:sy n="104" d="100"/>
        </p:scale>
        <p:origin x="-1434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50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6F4C6-E93B-4806-81D2-F114C867E49D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51ABA-6434-462B-8F28-565603D6A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925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ctr">
              <a:defRPr sz="4000" b="1" cap="all">
                <a:solidFill>
                  <a:srgbClr val="2E5CB8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72480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72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72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9491204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9273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9273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980728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1382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ackgrou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2276872"/>
            <a:ext cx="9906000" cy="1080120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이것이 </a:t>
            </a:r>
            <a:r>
              <a:rPr lang="en-US" altLang="ko-KR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C++ 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이다</a:t>
            </a:r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Aggregation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792088"/>
          </a:xfrm>
        </p:spPr>
        <p:txBody>
          <a:bodyPr/>
          <a:lstStyle/>
          <a:p>
            <a:r>
              <a:rPr lang="ko-KR" altLang="en-US" dirty="0" smtClean="0"/>
              <a:t>각자 개별적으로 따로 존재하는 요소들의 집합체</a:t>
            </a:r>
            <a:endParaRPr lang="en-US" altLang="ko-KR" dirty="0" smtClean="0"/>
          </a:p>
          <a:p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포인터나 참조 멤버로 접근하는 요소라 할 수 있다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480" y="2132856"/>
            <a:ext cx="95050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CMyUI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참조 멤버는 반드시 초기화 목록을 이용해 초기화해야 한다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0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CMyUI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CMyList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altLang="ko-KR" sz="2000" b="1" u="sng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rList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altLang="ko-KR" sz="20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m_list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1" u="sng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rList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}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메뉴 출력 및 사용자 입력을 확인한다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PrintMenu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//UI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클래스 내부에 자료구조 </a:t>
            </a:r>
            <a:r>
              <a:rPr lang="ko-KR" altLang="en-US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객제에</a:t>
            </a:r>
            <a:r>
              <a:rPr lang="ko-KR" altLang="en-US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대한 참조만 존재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한다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0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CMyList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altLang="ko-KR" sz="20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m_list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ko-KR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9138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수평적 관계와 집합 관계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Chapter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674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장의 핵심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friend </a:t>
            </a:r>
            <a:r>
              <a:rPr lang="ko-KR" altLang="en-US" sz="2400" b="1" dirty="0" smtClean="0"/>
              <a:t>함수 및 클래스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클래스에서 선언하는 접근 제어 지시자의 영향을 받지 않고 모든 멤버에 접근할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함수나 클래스에 대한 선언이다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400" b="1" dirty="0" smtClean="0"/>
              <a:t>집합 관계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여럿이 모여 새로운 하나를 이루는 경우를 말하는 것이다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friend </a:t>
            </a:r>
            <a:r>
              <a:rPr lang="ko-KR" altLang="en-US" dirty="0" smtClean="0"/>
              <a:t>함수 및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 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072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friend class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; friend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_</a:t>
            </a:r>
            <a:r>
              <a:rPr lang="ko-KR" altLang="en-US" dirty="0" smtClean="0"/>
              <a:t>원형</a:t>
            </a:r>
            <a:r>
              <a:rPr lang="en-US" altLang="ko-KR" dirty="0" smtClean="0"/>
              <a:t>_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2480" y="1772816"/>
            <a:ext cx="95050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nParam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nParam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}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nParam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nParam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friend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함수로 선언한다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PrintData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400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&amp;);</a:t>
            </a:r>
            <a:endParaRPr lang="en-US" altLang="ko-KR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07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friend class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; friend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_</a:t>
            </a:r>
            <a:r>
              <a:rPr lang="ko-KR" altLang="en-US" dirty="0" smtClean="0"/>
              <a:t>원형</a:t>
            </a:r>
            <a:r>
              <a:rPr lang="en-US" altLang="ko-KR" dirty="0" smtClean="0"/>
              <a:t>_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2480" y="1772816"/>
            <a:ext cx="950505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프렌드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함수이므로 접근 제어 지시자의 영향을 받지 않고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private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멤버에 직접 접근한다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PrintData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 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2400" b="1" u="sng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rData.m_nData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985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friend class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; friend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_</a:t>
            </a:r>
            <a:r>
              <a:rPr lang="ko-KR" altLang="en-US" dirty="0" smtClean="0"/>
              <a:t>원형</a:t>
            </a:r>
            <a:r>
              <a:rPr lang="en-US" altLang="ko-KR" dirty="0" smtClean="0"/>
              <a:t>_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16698" y="1628800"/>
            <a:ext cx="722859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friend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클래스 선언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CMyList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ko-KR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explicit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pszName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strcpy_s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m_szName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m_szName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pszName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1"/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단일 연결 리스트로 관리할 데이터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m_szName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[32];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539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friend class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; friend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_</a:t>
            </a:r>
            <a:r>
              <a:rPr lang="ko-KR" altLang="en-US" dirty="0" smtClean="0"/>
              <a:t>원형</a:t>
            </a:r>
            <a:r>
              <a:rPr lang="en-US" altLang="ko-KR" dirty="0" smtClean="0"/>
              <a:t>_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2480" y="1735063"/>
            <a:ext cx="715702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CMyList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CMyList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m_HeadNode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"Dummy Head"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}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AddNewNode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pszName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pszName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리스트에 새로운 </a:t>
            </a:r>
            <a:r>
              <a:rPr lang="ko-KR" alt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노드를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추가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altLang="ko-KR" sz="2400" b="1" u="sng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altLang="ko-KR" sz="2400" b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ko-KR" sz="2400" b="1" u="sng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400" b="1" u="sng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m_HeadNode.pNext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2400" b="1" u="sng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m_HeadNode.pNext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4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m_HeadNode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278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집합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1161960"/>
          </a:xfrm>
        </p:spPr>
        <p:txBody>
          <a:bodyPr/>
          <a:lstStyle/>
          <a:p>
            <a:r>
              <a:rPr lang="ko-KR" altLang="en-US" dirty="0" smtClean="0"/>
              <a:t>집합 관계란 여럿이 모여 새로운 하나를 이루는 경우를 말하는 것이다</a:t>
            </a:r>
            <a:r>
              <a:rPr lang="en-US" altLang="ko-KR" dirty="0" smtClean="0"/>
              <a:t>.</a:t>
            </a:r>
          </a:p>
          <a:p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집합된 요소를 따로 떼어 존재할 수 있으면 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Aggregation, 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그럴 수 없다면 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Composition 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관계이다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0472" y="3222808"/>
            <a:ext cx="1944216" cy="576064"/>
            <a:chOff x="2576736" y="2060848"/>
            <a:chExt cx="1944216" cy="576064"/>
          </a:xfrm>
        </p:grpSpPr>
        <p:sp>
          <p:nvSpPr>
            <p:cNvPr id="5" name="직사각형 4"/>
            <p:cNvSpPr/>
            <p:nvPr/>
          </p:nvSpPr>
          <p:spPr>
            <a:xfrm>
              <a:off x="2576736" y="2060848"/>
              <a:ext cx="1728192" cy="57606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자동차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4304928" y="2276872"/>
              <a:ext cx="216024" cy="144016"/>
            </a:xfrm>
            <a:prstGeom prst="flowChartDecision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008784" y="2564904"/>
            <a:ext cx="1728192" cy="576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엔진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8784" y="3212976"/>
            <a:ext cx="1728192" cy="576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핸들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08784" y="3861048"/>
            <a:ext cx="1728192" cy="576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변속기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>
            <a:stCxn id="6" idx="3"/>
            <a:endCxn id="9" idx="1"/>
          </p:cNvCxnSpPr>
          <p:nvPr/>
        </p:nvCxnSpPr>
        <p:spPr>
          <a:xfrm>
            <a:off x="2144688" y="3510840"/>
            <a:ext cx="864096" cy="63824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6" idx="3"/>
            <a:endCxn id="8" idx="1"/>
          </p:cNvCxnSpPr>
          <p:nvPr/>
        </p:nvCxnSpPr>
        <p:spPr>
          <a:xfrm flipV="1">
            <a:off x="2144688" y="3501008"/>
            <a:ext cx="864096" cy="983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6" idx="3"/>
            <a:endCxn id="7" idx="1"/>
          </p:cNvCxnSpPr>
          <p:nvPr/>
        </p:nvCxnSpPr>
        <p:spPr>
          <a:xfrm flipV="1">
            <a:off x="2144688" y="2852936"/>
            <a:ext cx="864096" cy="65790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200472" y="5311040"/>
            <a:ext cx="1944216" cy="576064"/>
            <a:chOff x="2576736" y="2060848"/>
            <a:chExt cx="1944216" cy="576064"/>
          </a:xfrm>
        </p:grpSpPr>
        <p:sp>
          <p:nvSpPr>
            <p:cNvPr id="14" name="직사각형 13"/>
            <p:cNvSpPr/>
            <p:nvPr/>
          </p:nvSpPr>
          <p:spPr>
            <a:xfrm>
              <a:off x="2576736" y="2060848"/>
              <a:ext cx="1728192" cy="57606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컴퓨터 시스템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4304928" y="2276872"/>
              <a:ext cx="216024" cy="144016"/>
            </a:xfrm>
            <a:prstGeom prst="flowChartDecision">
              <a:avLst/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008784" y="4653136"/>
            <a:ext cx="1728192" cy="576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모니터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8784" y="5301208"/>
            <a:ext cx="1728192" cy="576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본체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08784" y="5949280"/>
            <a:ext cx="1728192" cy="576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키보드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꺾인 연결선 18"/>
          <p:cNvCxnSpPr>
            <a:stCxn id="15" idx="3"/>
            <a:endCxn id="18" idx="1"/>
          </p:cNvCxnSpPr>
          <p:nvPr/>
        </p:nvCxnSpPr>
        <p:spPr>
          <a:xfrm>
            <a:off x="2144688" y="5599072"/>
            <a:ext cx="864096" cy="63824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5" idx="3"/>
            <a:endCxn id="17" idx="1"/>
          </p:cNvCxnSpPr>
          <p:nvPr/>
        </p:nvCxnSpPr>
        <p:spPr>
          <a:xfrm flipV="1">
            <a:off x="2144688" y="5589240"/>
            <a:ext cx="864096" cy="983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5" idx="3"/>
            <a:endCxn id="16" idx="1"/>
          </p:cNvCxnSpPr>
          <p:nvPr/>
        </p:nvCxnSpPr>
        <p:spPr>
          <a:xfrm flipV="1">
            <a:off x="2144688" y="4941168"/>
            <a:ext cx="864096" cy="65790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4953000" y="3222808"/>
            <a:ext cx="1944216" cy="576064"/>
            <a:chOff x="2576736" y="2060848"/>
            <a:chExt cx="1944216" cy="576064"/>
          </a:xfrm>
        </p:grpSpPr>
        <p:sp>
          <p:nvSpPr>
            <p:cNvPr id="23" name="직사각형 22"/>
            <p:cNvSpPr/>
            <p:nvPr/>
          </p:nvSpPr>
          <p:spPr>
            <a:xfrm>
              <a:off x="2576736" y="2060848"/>
              <a:ext cx="1728192" cy="57606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얼굴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순서도: 판단 23"/>
            <p:cNvSpPr/>
            <p:nvPr/>
          </p:nvSpPr>
          <p:spPr>
            <a:xfrm>
              <a:off x="4304928" y="2276872"/>
              <a:ext cx="216024" cy="144016"/>
            </a:xfrm>
            <a:prstGeom prst="flowChartDecision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7761312" y="2564904"/>
            <a:ext cx="1728192" cy="576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61312" y="3212976"/>
            <a:ext cx="1728192" cy="576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61312" y="3861048"/>
            <a:ext cx="1728192" cy="576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4" idx="3"/>
            <a:endCxn id="27" idx="1"/>
          </p:cNvCxnSpPr>
          <p:nvPr/>
        </p:nvCxnSpPr>
        <p:spPr>
          <a:xfrm>
            <a:off x="6897216" y="3510840"/>
            <a:ext cx="864096" cy="63824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4" idx="3"/>
            <a:endCxn id="26" idx="1"/>
          </p:cNvCxnSpPr>
          <p:nvPr/>
        </p:nvCxnSpPr>
        <p:spPr>
          <a:xfrm flipV="1">
            <a:off x="6897216" y="3501008"/>
            <a:ext cx="864096" cy="983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4" idx="3"/>
            <a:endCxn id="25" idx="1"/>
          </p:cNvCxnSpPr>
          <p:nvPr/>
        </p:nvCxnSpPr>
        <p:spPr>
          <a:xfrm flipV="1">
            <a:off x="6897216" y="2852936"/>
            <a:ext cx="864096" cy="65790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953000" y="5311040"/>
            <a:ext cx="1944216" cy="576064"/>
            <a:chOff x="2576736" y="2060848"/>
            <a:chExt cx="1944216" cy="576064"/>
          </a:xfrm>
        </p:grpSpPr>
        <p:sp>
          <p:nvSpPr>
            <p:cNvPr id="32" name="직사각형 31"/>
            <p:cNvSpPr/>
            <p:nvPr/>
          </p:nvSpPr>
          <p:spPr>
            <a:xfrm>
              <a:off x="2576736" y="2060848"/>
              <a:ext cx="1728192" cy="57606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기술 세미나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순서도: 판단 32"/>
            <p:cNvSpPr/>
            <p:nvPr/>
          </p:nvSpPr>
          <p:spPr>
            <a:xfrm>
              <a:off x="4304928" y="2276872"/>
              <a:ext cx="216024" cy="144016"/>
            </a:xfrm>
            <a:prstGeom prst="flowChartDecision">
              <a:avLst/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7761312" y="4653136"/>
            <a:ext cx="1728192" cy="576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발표자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761312" y="5301208"/>
            <a:ext cx="1728192" cy="576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청중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761312" y="5949280"/>
            <a:ext cx="1728192" cy="576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강의장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33" idx="3"/>
            <a:endCxn id="36" idx="1"/>
          </p:cNvCxnSpPr>
          <p:nvPr/>
        </p:nvCxnSpPr>
        <p:spPr>
          <a:xfrm>
            <a:off x="6897216" y="5599072"/>
            <a:ext cx="864096" cy="63824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33" idx="3"/>
            <a:endCxn id="35" idx="1"/>
          </p:cNvCxnSpPr>
          <p:nvPr/>
        </p:nvCxnSpPr>
        <p:spPr>
          <a:xfrm flipV="1">
            <a:off x="6897216" y="5589240"/>
            <a:ext cx="864096" cy="983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3" idx="3"/>
            <a:endCxn id="34" idx="1"/>
          </p:cNvCxnSpPr>
          <p:nvPr/>
        </p:nvCxnSpPr>
        <p:spPr>
          <a:xfrm flipV="1">
            <a:off x="6897216" y="4941168"/>
            <a:ext cx="864096" cy="65790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0678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Composition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792088"/>
          </a:xfrm>
        </p:spPr>
        <p:txBody>
          <a:bodyPr/>
          <a:lstStyle/>
          <a:p>
            <a:r>
              <a:rPr lang="ko-KR" altLang="en-US" dirty="0" smtClean="0"/>
              <a:t>각자 따로 분리해서 생각할 수 없는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집합체 구조</a:t>
            </a:r>
            <a:endParaRPr lang="en-US" altLang="ko-KR" dirty="0" smtClean="0"/>
          </a:p>
          <a:p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포인터나 참조가 아닌 클래스 객체 멤버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480" y="2132856"/>
            <a:ext cx="95050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CMyUI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메뉴 출력 및 사용자 입력을 확인한다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PrintMenu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//UI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클래스 내부에 </a:t>
            </a:r>
            <a:r>
              <a:rPr lang="ko-KR" alt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자료구조가 </a:t>
            </a:r>
            <a:r>
              <a:rPr lang="ko-KR" altLang="en-US" b="1" u="sng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포함</a:t>
            </a:r>
            <a:r>
              <a:rPr lang="ko-KR" alt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된다</a:t>
            </a:r>
            <a:r>
              <a:rPr lang="en-US" altLang="ko-K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0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CMyList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u="sng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m_list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ko-KR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0833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7910</TotalTime>
  <Words>440</Words>
  <Application>Microsoft Office PowerPoint</Application>
  <PresentationFormat>A4 용지(210x297mm)</PresentationFormat>
  <Paragraphs>117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[이것이 C++ 이다]</vt:lpstr>
      <vt:lpstr>수평적 관계와 집합 관계</vt:lpstr>
      <vt:lpstr>8장의 핵심 개념</vt:lpstr>
      <vt:lpstr>기본 문법</vt:lpstr>
      <vt:lpstr>기본 문법</vt:lpstr>
      <vt:lpstr>기본 문법</vt:lpstr>
      <vt:lpstr>기본 문법</vt:lpstr>
      <vt:lpstr>집합 관계</vt:lpstr>
      <vt:lpstr>Composition 관계</vt:lpstr>
      <vt:lpstr>Aggregation 관계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최호성</dc:creator>
  <cp:lastModifiedBy>supercomputer</cp:lastModifiedBy>
  <cp:revision>886</cp:revision>
  <dcterms:created xsi:type="dcterms:W3CDTF">2014-03-07T11:38:06Z</dcterms:created>
  <dcterms:modified xsi:type="dcterms:W3CDTF">2019-05-20T07:49:23Z</dcterms:modified>
</cp:coreProperties>
</file>