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40"/>
  </p:notesMasterIdLst>
  <p:sldIdLst>
    <p:sldId id="256" r:id="rId2"/>
    <p:sldId id="266" r:id="rId3"/>
    <p:sldId id="267" r:id="rId4"/>
    <p:sldId id="268" r:id="rId5"/>
    <p:sldId id="270" r:id="rId6"/>
    <p:sldId id="269" r:id="rId7"/>
    <p:sldId id="277" r:id="rId8"/>
    <p:sldId id="272" r:id="rId9"/>
    <p:sldId id="273" r:id="rId10"/>
    <p:sldId id="279" r:id="rId11"/>
    <p:sldId id="278" r:id="rId12"/>
    <p:sldId id="274" r:id="rId13"/>
    <p:sldId id="280" r:id="rId14"/>
    <p:sldId id="275" r:id="rId15"/>
    <p:sldId id="281" r:id="rId16"/>
    <p:sldId id="276" r:id="rId17"/>
    <p:sldId id="285" r:id="rId18"/>
    <p:sldId id="286" r:id="rId19"/>
    <p:sldId id="287" r:id="rId20"/>
    <p:sldId id="282" r:id="rId21"/>
    <p:sldId id="288" r:id="rId22"/>
    <p:sldId id="283" r:id="rId23"/>
    <p:sldId id="291" r:id="rId24"/>
    <p:sldId id="290" r:id="rId25"/>
    <p:sldId id="292" r:id="rId26"/>
    <p:sldId id="293" r:id="rId27"/>
    <p:sldId id="295" r:id="rId28"/>
    <p:sldId id="296" r:id="rId29"/>
    <p:sldId id="294" r:id="rId30"/>
    <p:sldId id="297" r:id="rId31"/>
    <p:sldId id="298" r:id="rId32"/>
    <p:sldId id="299" r:id="rId33"/>
    <p:sldId id="300" r:id="rId34"/>
    <p:sldId id="304" r:id="rId35"/>
    <p:sldId id="284" r:id="rId36"/>
    <p:sldId id="301" r:id="rId37"/>
    <p:sldId id="302" r:id="rId38"/>
    <p:sldId id="30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7067C-DC9E-4C85-A0B3-517659F6C39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436A0D-3B12-41C0-88B3-690198A62B8A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r-TR" sz="3200" b="1" dirty="0" smtClean="0"/>
            <a:t>Fault Types</a:t>
          </a:r>
          <a:endParaRPr lang="en-US" sz="3200" b="1" dirty="0"/>
        </a:p>
      </dgm:t>
    </dgm:pt>
    <dgm:pt modelId="{9E52EC26-A74C-41EF-9878-4FA53665F40E}" type="parTrans" cxnId="{2C721CDB-F3FC-4185-AF4D-A3A2DD711797}">
      <dgm:prSet/>
      <dgm:spPr/>
      <dgm:t>
        <a:bodyPr/>
        <a:lstStyle/>
        <a:p>
          <a:endParaRPr lang="en-US"/>
        </a:p>
      </dgm:t>
    </dgm:pt>
    <dgm:pt modelId="{6308C765-05EB-4C19-A979-0F11DCA89F87}" type="sibTrans" cxnId="{2C721CDB-F3FC-4185-AF4D-A3A2DD711797}">
      <dgm:prSet/>
      <dgm:spPr/>
      <dgm:t>
        <a:bodyPr/>
        <a:lstStyle/>
        <a:p>
          <a:endParaRPr lang="en-US"/>
        </a:p>
      </dgm:t>
    </dgm:pt>
    <dgm:pt modelId="{34E96274-D53E-487F-9B88-F559BCB6401B}">
      <dgm:prSet phldrT="[Text]"/>
      <dgm:spPr/>
      <dgm:t>
        <a:bodyPr/>
        <a:lstStyle/>
        <a:p>
          <a:r>
            <a:rPr lang="tr-TR" dirty="0" smtClean="0"/>
            <a:t>Electrical</a:t>
          </a:r>
          <a:endParaRPr lang="en-US" dirty="0"/>
        </a:p>
      </dgm:t>
    </dgm:pt>
    <dgm:pt modelId="{488E6B5A-3B39-438E-8CCA-3DA4ADC9ABE7}" type="parTrans" cxnId="{65D762E9-8D39-4A13-A544-D726571DB53C}">
      <dgm:prSet/>
      <dgm:spPr/>
      <dgm:t>
        <a:bodyPr/>
        <a:lstStyle/>
        <a:p>
          <a:endParaRPr lang="en-US"/>
        </a:p>
      </dgm:t>
    </dgm:pt>
    <dgm:pt modelId="{0E9733A7-83EE-4E5D-A0C6-72E66B8E2403}" type="sibTrans" cxnId="{65D762E9-8D39-4A13-A544-D726571DB53C}">
      <dgm:prSet/>
      <dgm:spPr/>
      <dgm:t>
        <a:bodyPr/>
        <a:lstStyle/>
        <a:p>
          <a:endParaRPr lang="en-US"/>
        </a:p>
      </dgm:t>
    </dgm:pt>
    <dgm:pt modelId="{30C51238-B247-4985-A11D-436201F04DE9}">
      <dgm:prSet phldrT="[Text]"/>
      <dgm:spPr/>
      <dgm:t>
        <a:bodyPr/>
        <a:lstStyle/>
        <a:p>
          <a:r>
            <a:rPr lang="tr-TR" dirty="0" smtClean="0"/>
            <a:t>Magnetic</a:t>
          </a:r>
          <a:endParaRPr lang="en-US" dirty="0"/>
        </a:p>
      </dgm:t>
    </dgm:pt>
    <dgm:pt modelId="{141E8C0A-9C12-4734-9E6F-F23344F90510}" type="parTrans" cxnId="{47B1ABBA-DF87-4724-847A-D8A5397CA3F0}">
      <dgm:prSet/>
      <dgm:spPr/>
      <dgm:t>
        <a:bodyPr/>
        <a:lstStyle/>
        <a:p>
          <a:endParaRPr lang="en-US"/>
        </a:p>
      </dgm:t>
    </dgm:pt>
    <dgm:pt modelId="{76227FFD-3D09-4929-9288-A296A4413C3C}" type="sibTrans" cxnId="{47B1ABBA-DF87-4724-847A-D8A5397CA3F0}">
      <dgm:prSet/>
      <dgm:spPr/>
      <dgm:t>
        <a:bodyPr/>
        <a:lstStyle/>
        <a:p>
          <a:endParaRPr lang="en-US"/>
        </a:p>
      </dgm:t>
    </dgm:pt>
    <dgm:pt modelId="{A139C985-9ECF-4EEB-95B4-C765FBEDB292}">
      <dgm:prSet phldrT="[Text]"/>
      <dgm:spPr/>
      <dgm:t>
        <a:bodyPr/>
        <a:lstStyle/>
        <a:p>
          <a:r>
            <a:rPr lang="tr-TR" dirty="0" smtClean="0"/>
            <a:t>Physical Separation of various phases</a:t>
          </a:r>
          <a:endParaRPr lang="en-US" dirty="0"/>
        </a:p>
      </dgm:t>
    </dgm:pt>
    <dgm:pt modelId="{F5B590C1-613B-4FDA-A2D9-787E72F6BFCF}" type="parTrans" cxnId="{7C8264CE-AA46-4BB5-AA66-8FB39D85A75F}">
      <dgm:prSet/>
      <dgm:spPr/>
      <dgm:t>
        <a:bodyPr/>
        <a:lstStyle/>
        <a:p>
          <a:endParaRPr lang="en-US"/>
        </a:p>
      </dgm:t>
    </dgm:pt>
    <dgm:pt modelId="{E60E2865-1A67-432C-9D00-5B9F744898CE}" type="sibTrans" cxnId="{7C8264CE-AA46-4BB5-AA66-8FB39D85A75F}">
      <dgm:prSet/>
      <dgm:spPr/>
      <dgm:t>
        <a:bodyPr/>
        <a:lstStyle/>
        <a:p>
          <a:endParaRPr lang="en-US"/>
        </a:p>
      </dgm:t>
    </dgm:pt>
    <dgm:pt modelId="{40E36980-03D7-422B-B8F4-01FE5CD5CB4C}">
      <dgm:prSet phldrT="[Text]"/>
      <dgm:spPr/>
      <dgm:t>
        <a:bodyPr/>
        <a:lstStyle/>
        <a:p>
          <a:r>
            <a:rPr lang="tr-TR" dirty="0" smtClean="0"/>
            <a:t>Thermal</a:t>
          </a:r>
          <a:endParaRPr lang="en-US" dirty="0"/>
        </a:p>
      </dgm:t>
    </dgm:pt>
    <dgm:pt modelId="{42B44249-8C23-4F2C-A1F2-C8AF6A57DC02}" type="parTrans" cxnId="{00E26E46-5891-4E2E-8324-2593DBBD846E}">
      <dgm:prSet/>
      <dgm:spPr/>
      <dgm:t>
        <a:bodyPr/>
        <a:lstStyle/>
        <a:p>
          <a:endParaRPr lang="en-US"/>
        </a:p>
      </dgm:t>
    </dgm:pt>
    <dgm:pt modelId="{C99C736F-94EA-4125-8542-649E6949A884}" type="sibTrans" cxnId="{00E26E46-5891-4E2E-8324-2593DBBD846E}">
      <dgm:prSet/>
      <dgm:spPr/>
      <dgm:t>
        <a:bodyPr/>
        <a:lstStyle/>
        <a:p>
          <a:endParaRPr lang="en-US"/>
        </a:p>
      </dgm:t>
    </dgm:pt>
    <dgm:pt modelId="{100A9EC3-30DC-4227-BD28-8B7E652AF6B1}" type="pres">
      <dgm:prSet presAssocID="{C037067C-DC9E-4C85-A0B3-517659F6C39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0A74DA3-7062-4766-B4D7-4FFC24B61EFA}" type="pres">
      <dgm:prSet presAssocID="{47436A0D-3B12-41C0-88B3-690198A62B8A}" presName="hierRoot1" presStyleCnt="0">
        <dgm:presLayoutVars>
          <dgm:hierBranch val="init"/>
        </dgm:presLayoutVars>
      </dgm:prSet>
      <dgm:spPr/>
    </dgm:pt>
    <dgm:pt modelId="{8B7DFA78-8D5A-4051-942E-C118FD51FB0B}" type="pres">
      <dgm:prSet presAssocID="{47436A0D-3B12-41C0-88B3-690198A62B8A}" presName="rootComposite1" presStyleCnt="0"/>
      <dgm:spPr/>
    </dgm:pt>
    <dgm:pt modelId="{F0BCDE80-FDE5-4289-8CD2-E23A2E89055A}" type="pres">
      <dgm:prSet presAssocID="{47436A0D-3B12-41C0-88B3-690198A62B8A}" presName="rootText1" presStyleLbl="node0" presStyleIdx="0" presStyleCnt="1" custScaleX="123860" custScaleY="1513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679916-67CC-4049-BA90-72C65CFC9D4A}" type="pres">
      <dgm:prSet presAssocID="{47436A0D-3B12-41C0-88B3-690198A62B8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7DB9236-0AA3-4619-A69D-5A3C8AD0316A}" type="pres">
      <dgm:prSet presAssocID="{47436A0D-3B12-41C0-88B3-690198A62B8A}" presName="hierChild2" presStyleCnt="0"/>
      <dgm:spPr/>
    </dgm:pt>
    <dgm:pt modelId="{EE340817-AB87-4211-B778-46964A2592E3}" type="pres">
      <dgm:prSet presAssocID="{488E6B5A-3B39-438E-8CCA-3DA4ADC9ABE7}" presName="Name37" presStyleLbl="parChTrans1D2" presStyleIdx="0" presStyleCnt="4"/>
      <dgm:spPr/>
      <dgm:t>
        <a:bodyPr/>
        <a:lstStyle/>
        <a:p>
          <a:endParaRPr lang="en-US"/>
        </a:p>
      </dgm:t>
    </dgm:pt>
    <dgm:pt modelId="{7E2AEB11-E3B2-4BCC-AF0E-69262666EE5F}" type="pres">
      <dgm:prSet presAssocID="{34E96274-D53E-487F-9B88-F559BCB6401B}" presName="hierRoot2" presStyleCnt="0">
        <dgm:presLayoutVars>
          <dgm:hierBranch val="init"/>
        </dgm:presLayoutVars>
      </dgm:prSet>
      <dgm:spPr/>
    </dgm:pt>
    <dgm:pt modelId="{AD6B1ECA-33E6-4693-AC50-7B45DFA1A164}" type="pres">
      <dgm:prSet presAssocID="{34E96274-D53E-487F-9B88-F559BCB6401B}" presName="rootComposite" presStyleCnt="0"/>
      <dgm:spPr/>
    </dgm:pt>
    <dgm:pt modelId="{F916DD24-CF6E-4650-AC2A-E92AA5F9E1BA}" type="pres">
      <dgm:prSet presAssocID="{34E96274-D53E-487F-9B88-F559BCB6401B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D8DD3A-6FDA-4392-B3EF-F549E6094BC2}" type="pres">
      <dgm:prSet presAssocID="{34E96274-D53E-487F-9B88-F559BCB6401B}" presName="rootConnector" presStyleLbl="node2" presStyleIdx="0" presStyleCnt="4"/>
      <dgm:spPr/>
      <dgm:t>
        <a:bodyPr/>
        <a:lstStyle/>
        <a:p>
          <a:endParaRPr lang="en-US"/>
        </a:p>
      </dgm:t>
    </dgm:pt>
    <dgm:pt modelId="{B4FEFF35-593B-472B-B3BA-9CB304014761}" type="pres">
      <dgm:prSet presAssocID="{34E96274-D53E-487F-9B88-F559BCB6401B}" presName="hierChild4" presStyleCnt="0"/>
      <dgm:spPr/>
    </dgm:pt>
    <dgm:pt modelId="{E4C36295-881A-41D7-908C-56378942436A}" type="pres">
      <dgm:prSet presAssocID="{34E96274-D53E-487F-9B88-F559BCB6401B}" presName="hierChild5" presStyleCnt="0"/>
      <dgm:spPr/>
    </dgm:pt>
    <dgm:pt modelId="{F9210DD3-4F58-4ED5-B0D2-C140E7D31085}" type="pres">
      <dgm:prSet presAssocID="{141E8C0A-9C12-4734-9E6F-F23344F90510}" presName="Name37" presStyleLbl="parChTrans1D2" presStyleIdx="1" presStyleCnt="4"/>
      <dgm:spPr/>
      <dgm:t>
        <a:bodyPr/>
        <a:lstStyle/>
        <a:p>
          <a:endParaRPr lang="en-US"/>
        </a:p>
      </dgm:t>
    </dgm:pt>
    <dgm:pt modelId="{18E8CE54-4C06-4AAE-A45D-AC86189B010A}" type="pres">
      <dgm:prSet presAssocID="{30C51238-B247-4985-A11D-436201F04DE9}" presName="hierRoot2" presStyleCnt="0">
        <dgm:presLayoutVars>
          <dgm:hierBranch val="init"/>
        </dgm:presLayoutVars>
      </dgm:prSet>
      <dgm:spPr/>
    </dgm:pt>
    <dgm:pt modelId="{1A8BE530-90DE-4B13-9E98-F0A8BBB2BE97}" type="pres">
      <dgm:prSet presAssocID="{30C51238-B247-4985-A11D-436201F04DE9}" presName="rootComposite" presStyleCnt="0"/>
      <dgm:spPr/>
    </dgm:pt>
    <dgm:pt modelId="{5532E6E2-4FCE-42C2-9F60-22DDD40E0CFA}" type="pres">
      <dgm:prSet presAssocID="{30C51238-B247-4985-A11D-436201F04DE9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72F704-047D-494E-B4DD-8AA5492D631C}" type="pres">
      <dgm:prSet presAssocID="{30C51238-B247-4985-A11D-436201F04DE9}" presName="rootConnector" presStyleLbl="node2" presStyleIdx="1" presStyleCnt="4"/>
      <dgm:spPr/>
      <dgm:t>
        <a:bodyPr/>
        <a:lstStyle/>
        <a:p>
          <a:endParaRPr lang="en-US"/>
        </a:p>
      </dgm:t>
    </dgm:pt>
    <dgm:pt modelId="{5373AF2B-1BA2-4A36-B3D1-F7F1806871D4}" type="pres">
      <dgm:prSet presAssocID="{30C51238-B247-4985-A11D-436201F04DE9}" presName="hierChild4" presStyleCnt="0"/>
      <dgm:spPr/>
    </dgm:pt>
    <dgm:pt modelId="{2BD0EA92-84A3-4A07-BD4B-B5175779CEAC}" type="pres">
      <dgm:prSet presAssocID="{30C51238-B247-4985-A11D-436201F04DE9}" presName="hierChild5" presStyleCnt="0"/>
      <dgm:spPr/>
    </dgm:pt>
    <dgm:pt modelId="{63CA7193-4890-41EF-B450-9DF684740E1B}" type="pres">
      <dgm:prSet presAssocID="{42B44249-8C23-4F2C-A1F2-C8AF6A57DC02}" presName="Name37" presStyleLbl="parChTrans1D2" presStyleIdx="2" presStyleCnt="4"/>
      <dgm:spPr/>
      <dgm:t>
        <a:bodyPr/>
        <a:lstStyle/>
        <a:p>
          <a:endParaRPr lang="en-US"/>
        </a:p>
      </dgm:t>
    </dgm:pt>
    <dgm:pt modelId="{33325025-0592-42C6-A1BB-6B281F3F63DF}" type="pres">
      <dgm:prSet presAssocID="{40E36980-03D7-422B-B8F4-01FE5CD5CB4C}" presName="hierRoot2" presStyleCnt="0">
        <dgm:presLayoutVars>
          <dgm:hierBranch val="init"/>
        </dgm:presLayoutVars>
      </dgm:prSet>
      <dgm:spPr/>
    </dgm:pt>
    <dgm:pt modelId="{4675F1C9-4F36-4450-ABD9-901E7F5A565A}" type="pres">
      <dgm:prSet presAssocID="{40E36980-03D7-422B-B8F4-01FE5CD5CB4C}" presName="rootComposite" presStyleCnt="0"/>
      <dgm:spPr/>
    </dgm:pt>
    <dgm:pt modelId="{8B9CD7FB-B4D8-473A-82C9-F86C97D87DFB}" type="pres">
      <dgm:prSet presAssocID="{40E36980-03D7-422B-B8F4-01FE5CD5CB4C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E6A380-D62F-409D-B5A1-BC66DE1398E0}" type="pres">
      <dgm:prSet presAssocID="{40E36980-03D7-422B-B8F4-01FE5CD5CB4C}" presName="rootConnector" presStyleLbl="node2" presStyleIdx="2" presStyleCnt="4"/>
      <dgm:spPr/>
      <dgm:t>
        <a:bodyPr/>
        <a:lstStyle/>
        <a:p>
          <a:endParaRPr lang="en-US"/>
        </a:p>
      </dgm:t>
    </dgm:pt>
    <dgm:pt modelId="{6CFCF08A-0B62-4BA2-85A0-455740F84EA2}" type="pres">
      <dgm:prSet presAssocID="{40E36980-03D7-422B-B8F4-01FE5CD5CB4C}" presName="hierChild4" presStyleCnt="0"/>
      <dgm:spPr/>
    </dgm:pt>
    <dgm:pt modelId="{F2A47821-7096-49AC-BD63-4B8BC90CDCA4}" type="pres">
      <dgm:prSet presAssocID="{40E36980-03D7-422B-B8F4-01FE5CD5CB4C}" presName="hierChild5" presStyleCnt="0"/>
      <dgm:spPr/>
    </dgm:pt>
    <dgm:pt modelId="{D68A3CAF-CAB6-4D85-B009-858CC872AAFF}" type="pres">
      <dgm:prSet presAssocID="{F5B590C1-613B-4FDA-A2D9-787E72F6BFCF}" presName="Name37" presStyleLbl="parChTrans1D2" presStyleIdx="3" presStyleCnt="4"/>
      <dgm:spPr/>
      <dgm:t>
        <a:bodyPr/>
        <a:lstStyle/>
        <a:p>
          <a:endParaRPr lang="en-US"/>
        </a:p>
      </dgm:t>
    </dgm:pt>
    <dgm:pt modelId="{ED8F5D01-D398-4649-BE51-5CB1D45E2FDB}" type="pres">
      <dgm:prSet presAssocID="{A139C985-9ECF-4EEB-95B4-C765FBEDB292}" presName="hierRoot2" presStyleCnt="0">
        <dgm:presLayoutVars>
          <dgm:hierBranch val="init"/>
        </dgm:presLayoutVars>
      </dgm:prSet>
      <dgm:spPr/>
    </dgm:pt>
    <dgm:pt modelId="{A6FEECE2-54C0-4B82-B441-CEB6F7494E1B}" type="pres">
      <dgm:prSet presAssocID="{A139C985-9ECF-4EEB-95B4-C765FBEDB292}" presName="rootComposite" presStyleCnt="0"/>
      <dgm:spPr/>
    </dgm:pt>
    <dgm:pt modelId="{3FF12166-8B78-4B1F-A7AC-76B709BEE618}" type="pres">
      <dgm:prSet presAssocID="{A139C985-9ECF-4EEB-95B4-C765FBEDB292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7BEF3C-EB7F-4F49-BFFC-0A685DF4961D}" type="pres">
      <dgm:prSet presAssocID="{A139C985-9ECF-4EEB-95B4-C765FBEDB292}" presName="rootConnector" presStyleLbl="node2" presStyleIdx="3" presStyleCnt="4"/>
      <dgm:spPr/>
      <dgm:t>
        <a:bodyPr/>
        <a:lstStyle/>
        <a:p>
          <a:endParaRPr lang="en-US"/>
        </a:p>
      </dgm:t>
    </dgm:pt>
    <dgm:pt modelId="{1A11BB38-BF3B-42EF-9DD8-511E60D81D59}" type="pres">
      <dgm:prSet presAssocID="{A139C985-9ECF-4EEB-95B4-C765FBEDB292}" presName="hierChild4" presStyleCnt="0"/>
      <dgm:spPr/>
    </dgm:pt>
    <dgm:pt modelId="{F897DEA0-306A-49FC-8726-3E290CC0E7CA}" type="pres">
      <dgm:prSet presAssocID="{A139C985-9ECF-4EEB-95B4-C765FBEDB292}" presName="hierChild5" presStyleCnt="0"/>
      <dgm:spPr/>
    </dgm:pt>
    <dgm:pt modelId="{B6B33B48-8818-4EDA-9911-967FFEC319D0}" type="pres">
      <dgm:prSet presAssocID="{47436A0D-3B12-41C0-88B3-690198A62B8A}" presName="hierChild3" presStyleCnt="0"/>
      <dgm:spPr/>
    </dgm:pt>
  </dgm:ptLst>
  <dgm:cxnLst>
    <dgm:cxn modelId="{FD115DE9-068C-4087-AFF2-F2746A58FCE2}" type="presOf" srcId="{F5B590C1-613B-4FDA-A2D9-787E72F6BFCF}" destId="{D68A3CAF-CAB6-4D85-B009-858CC872AAFF}" srcOrd="0" destOrd="0" presId="urn:microsoft.com/office/officeart/2005/8/layout/orgChart1"/>
    <dgm:cxn modelId="{BD75D579-190A-41EC-8817-530E58445084}" type="presOf" srcId="{C037067C-DC9E-4C85-A0B3-517659F6C39D}" destId="{100A9EC3-30DC-4227-BD28-8B7E652AF6B1}" srcOrd="0" destOrd="0" presId="urn:microsoft.com/office/officeart/2005/8/layout/orgChart1"/>
    <dgm:cxn modelId="{ADE07C55-3F7D-41E0-9BAA-7E7F04B455A5}" type="presOf" srcId="{A139C985-9ECF-4EEB-95B4-C765FBEDB292}" destId="{547BEF3C-EB7F-4F49-BFFC-0A685DF4961D}" srcOrd="1" destOrd="0" presId="urn:microsoft.com/office/officeart/2005/8/layout/orgChart1"/>
    <dgm:cxn modelId="{4AC57ED7-4C13-4F95-AB68-DAC2B12C8E17}" type="presOf" srcId="{141E8C0A-9C12-4734-9E6F-F23344F90510}" destId="{F9210DD3-4F58-4ED5-B0D2-C140E7D31085}" srcOrd="0" destOrd="0" presId="urn:microsoft.com/office/officeart/2005/8/layout/orgChart1"/>
    <dgm:cxn modelId="{2B0C9A11-C782-48B3-BD64-41ED7F2D022E}" type="presOf" srcId="{A139C985-9ECF-4EEB-95B4-C765FBEDB292}" destId="{3FF12166-8B78-4B1F-A7AC-76B709BEE618}" srcOrd="0" destOrd="0" presId="urn:microsoft.com/office/officeart/2005/8/layout/orgChart1"/>
    <dgm:cxn modelId="{00E26E46-5891-4E2E-8324-2593DBBD846E}" srcId="{47436A0D-3B12-41C0-88B3-690198A62B8A}" destId="{40E36980-03D7-422B-B8F4-01FE5CD5CB4C}" srcOrd="2" destOrd="0" parTransId="{42B44249-8C23-4F2C-A1F2-C8AF6A57DC02}" sibTransId="{C99C736F-94EA-4125-8542-649E6949A884}"/>
    <dgm:cxn modelId="{65D762E9-8D39-4A13-A544-D726571DB53C}" srcId="{47436A0D-3B12-41C0-88B3-690198A62B8A}" destId="{34E96274-D53E-487F-9B88-F559BCB6401B}" srcOrd="0" destOrd="0" parTransId="{488E6B5A-3B39-438E-8CCA-3DA4ADC9ABE7}" sibTransId="{0E9733A7-83EE-4E5D-A0C6-72E66B8E2403}"/>
    <dgm:cxn modelId="{7C8264CE-AA46-4BB5-AA66-8FB39D85A75F}" srcId="{47436A0D-3B12-41C0-88B3-690198A62B8A}" destId="{A139C985-9ECF-4EEB-95B4-C765FBEDB292}" srcOrd="3" destOrd="0" parTransId="{F5B590C1-613B-4FDA-A2D9-787E72F6BFCF}" sibTransId="{E60E2865-1A67-432C-9D00-5B9F744898CE}"/>
    <dgm:cxn modelId="{A2CB9937-EC5B-4FAF-BA9F-5FE361B24DF5}" type="presOf" srcId="{488E6B5A-3B39-438E-8CCA-3DA4ADC9ABE7}" destId="{EE340817-AB87-4211-B778-46964A2592E3}" srcOrd="0" destOrd="0" presId="urn:microsoft.com/office/officeart/2005/8/layout/orgChart1"/>
    <dgm:cxn modelId="{0B70C257-0D76-4042-BB53-2750ACC63B47}" type="presOf" srcId="{47436A0D-3B12-41C0-88B3-690198A62B8A}" destId="{F0BCDE80-FDE5-4289-8CD2-E23A2E89055A}" srcOrd="0" destOrd="0" presId="urn:microsoft.com/office/officeart/2005/8/layout/orgChart1"/>
    <dgm:cxn modelId="{06413537-0F10-4840-8A9B-04A8E454D2A6}" type="presOf" srcId="{40E36980-03D7-422B-B8F4-01FE5CD5CB4C}" destId="{8B9CD7FB-B4D8-473A-82C9-F86C97D87DFB}" srcOrd="0" destOrd="0" presId="urn:microsoft.com/office/officeart/2005/8/layout/orgChart1"/>
    <dgm:cxn modelId="{1A303C8E-8DF3-4BEA-960C-94B2EC1C230F}" type="presOf" srcId="{30C51238-B247-4985-A11D-436201F04DE9}" destId="{5532E6E2-4FCE-42C2-9F60-22DDD40E0CFA}" srcOrd="0" destOrd="0" presId="urn:microsoft.com/office/officeart/2005/8/layout/orgChart1"/>
    <dgm:cxn modelId="{A416B3EB-73B4-4540-9E88-B142A13FD212}" type="presOf" srcId="{42B44249-8C23-4F2C-A1F2-C8AF6A57DC02}" destId="{63CA7193-4890-41EF-B450-9DF684740E1B}" srcOrd="0" destOrd="0" presId="urn:microsoft.com/office/officeart/2005/8/layout/orgChart1"/>
    <dgm:cxn modelId="{6D305096-0067-43B9-82FA-99B97D7C2680}" type="presOf" srcId="{34E96274-D53E-487F-9B88-F559BCB6401B}" destId="{9AD8DD3A-6FDA-4392-B3EF-F549E6094BC2}" srcOrd="1" destOrd="0" presId="urn:microsoft.com/office/officeart/2005/8/layout/orgChart1"/>
    <dgm:cxn modelId="{47B1ABBA-DF87-4724-847A-D8A5397CA3F0}" srcId="{47436A0D-3B12-41C0-88B3-690198A62B8A}" destId="{30C51238-B247-4985-A11D-436201F04DE9}" srcOrd="1" destOrd="0" parTransId="{141E8C0A-9C12-4734-9E6F-F23344F90510}" sibTransId="{76227FFD-3D09-4929-9288-A296A4413C3C}"/>
    <dgm:cxn modelId="{BD3A5AA8-B084-402E-8176-655DFC4772FF}" type="presOf" srcId="{34E96274-D53E-487F-9B88-F559BCB6401B}" destId="{F916DD24-CF6E-4650-AC2A-E92AA5F9E1BA}" srcOrd="0" destOrd="0" presId="urn:microsoft.com/office/officeart/2005/8/layout/orgChart1"/>
    <dgm:cxn modelId="{5196043B-656B-489D-A800-7F261159EC2B}" type="presOf" srcId="{47436A0D-3B12-41C0-88B3-690198A62B8A}" destId="{E5679916-67CC-4049-BA90-72C65CFC9D4A}" srcOrd="1" destOrd="0" presId="urn:microsoft.com/office/officeart/2005/8/layout/orgChart1"/>
    <dgm:cxn modelId="{2C721CDB-F3FC-4185-AF4D-A3A2DD711797}" srcId="{C037067C-DC9E-4C85-A0B3-517659F6C39D}" destId="{47436A0D-3B12-41C0-88B3-690198A62B8A}" srcOrd="0" destOrd="0" parTransId="{9E52EC26-A74C-41EF-9878-4FA53665F40E}" sibTransId="{6308C765-05EB-4C19-A979-0F11DCA89F87}"/>
    <dgm:cxn modelId="{F0FA96F0-3BA6-41B7-AA67-FFC250D632BD}" type="presOf" srcId="{40E36980-03D7-422B-B8F4-01FE5CD5CB4C}" destId="{48E6A380-D62F-409D-B5A1-BC66DE1398E0}" srcOrd="1" destOrd="0" presId="urn:microsoft.com/office/officeart/2005/8/layout/orgChart1"/>
    <dgm:cxn modelId="{43D704C3-3B64-44E7-8A37-F2EC2F6DCF2B}" type="presOf" srcId="{30C51238-B247-4985-A11D-436201F04DE9}" destId="{4072F704-047D-494E-B4DD-8AA5492D631C}" srcOrd="1" destOrd="0" presId="urn:microsoft.com/office/officeart/2005/8/layout/orgChart1"/>
    <dgm:cxn modelId="{A5B373E8-798E-4F06-8E69-18B7278ACEBD}" type="presParOf" srcId="{100A9EC3-30DC-4227-BD28-8B7E652AF6B1}" destId="{90A74DA3-7062-4766-B4D7-4FFC24B61EFA}" srcOrd="0" destOrd="0" presId="urn:microsoft.com/office/officeart/2005/8/layout/orgChart1"/>
    <dgm:cxn modelId="{C75E6FF3-32D6-4476-8078-4E30A91426E4}" type="presParOf" srcId="{90A74DA3-7062-4766-B4D7-4FFC24B61EFA}" destId="{8B7DFA78-8D5A-4051-942E-C118FD51FB0B}" srcOrd="0" destOrd="0" presId="urn:microsoft.com/office/officeart/2005/8/layout/orgChart1"/>
    <dgm:cxn modelId="{FE1DFF37-692D-4BEA-9B36-CFBB079F1E60}" type="presParOf" srcId="{8B7DFA78-8D5A-4051-942E-C118FD51FB0B}" destId="{F0BCDE80-FDE5-4289-8CD2-E23A2E89055A}" srcOrd="0" destOrd="0" presId="urn:microsoft.com/office/officeart/2005/8/layout/orgChart1"/>
    <dgm:cxn modelId="{821DDE68-916E-4021-90C1-DBE3DFC4DC84}" type="presParOf" srcId="{8B7DFA78-8D5A-4051-942E-C118FD51FB0B}" destId="{E5679916-67CC-4049-BA90-72C65CFC9D4A}" srcOrd="1" destOrd="0" presId="urn:microsoft.com/office/officeart/2005/8/layout/orgChart1"/>
    <dgm:cxn modelId="{0E5E2FE9-B9EC-40CA-9568-A37B5F47E379}" type="presParOf" srcId="{90A74DA3-7062-4766-B4D7-4FFC24B61EFA}" destId="{97DB9236-0AA3-4619-A69D-5A3C8AD0316A}" srcOrd="1" destOrd="0" presId="urn:microsoft.com/office/officeart/2005/8/layout/orgChart1"/>
    <dgm:cxn modelId="{5426FF2A-5D6E-4BEA-9FF2-08C93C63E7BD}" type="presParOf" srcId="{97DB9236-0AA3-4619-A69D-5A3C8AD0316A}" destId="{EE340817-AB87-4211-B778-46964A2592E3}" srcOrd="0" destOrd="0" presId="urn:microsoft.com/office/officeart/2005/8/layout/orgChart1"/>
    <dgm:cxn modelId="{6F9CD6B4-A5F0-4D67-830B-44EA95EBBCAF}" type="presParOf" srcId="{97DB9236-0AA3-4619-A69D-5A3C8AD0316A}" destId="{7E2AEB11-E3B2-4BCC-AF0E-69262666EE5F}" srcOrd="1" destOrd="0" presId="urn:microsoft.com/office/officeart/2005/8/layout/orgChart1"/>
    <dgm:cxn modelId="{1E8625B9-726A-432B-B701-74E7DEB81FFD}" type="presParOf" srcId="{7E2AEB11-E3B2-4BCC-AF0E-69262666EE5F}" destId="{AD6B1ECA-33E6-4693-AC50-7B45DFA1A164}" srcOrd="0" destOrd="0" presId="urn:microsoft.com/office/officeart/2005/8/layout/orgChart1"/>
    <dgm:cxn modelId="{34117491-9631-4691-B33B-F554163CC9E3}" type="presParOf" srcId="{AD6B1ECA-33E6-4693-AC50-7B45DFA1A164}" destId="{F916DD24-CF6E-4650-AC2A-E92AA5F9E1BA}" srcOrd="0" destOrd="0" presId="urn:microsoft.com/office/officeart/2005/8/layout/orgChart1"/>
    <dgm:cxn modelId="{C7B649DC-10FC-4C4C-9DC5-E2A613D11E75}" type="presParOf" srcId="{AD6B1ECA-33E6-4693-AC50-7B45DFA1A164}" destId="{9AD8DD3A-6FDA-4392-B3EF-F549E6094BC2}" srcOrd="1" destOrd="0" presId="urn:microsoft.com/office/officeart/2005/8/layout/orgChart1"/>
    <dgm:cxn modelId="{A7900733-0938-48A9-A3AE-2B74B01A6B00}" type="presParOf" srcId="{7E2AEB11-E3B2-4BCC-AF0E-69262666EE5F}" destId="{B4FEFF35-593B-472B-B3BA-9CB304014761}" srcOrd="1" destOrd="0" presId="urn:microsoft.com/office/officeart/2005/8/layout/orgChart1"/>
    <dgm:cxn modelId="{F0F7F1D8-8975-44FE-ACB1-E3F691894642}" type="presParOf" srcId="{7E2AEB11-E3B2-4BCC-AF0E-69262666EE5F}" destId="{E4C36295-881A-41D7-908C-56378942436A}" srcOrd="2" destOrd="0" presId="urn:microsoft.com/office/officeart/2005/8/layout/orgChart1"/>
    <dgm:cxn modelId="{661F4ED9-1AE3-4CAD-BA6B-DE3A8E57DDA3}" type="presParOf" srcId="{97DB9236-0AA3-4619-A69D-5A3C8AD0316A}" destId="{F9210DD3-4F58-4ED5-B0D2-C140E7D31085}" srcOrd="2" destOrd="0" presId="urn:microsoft.com/office/officeart/2005/8/layout/orgChart1"/>
    <dgm:cxn modelId="{76838ED9-5CAD-4020-AF00-9D8A0CD5003B}" type="presParOf" srcId="{97DB9236-0AA3-4619-A69D-5A3C8AD0316A}" destId="{18E8CE54-4C06-4AAE-A45D-AC86189B010A}" srcOrd="3" destOrd="0" presId="urn:microsoft.com/office/officeart/2005/8/layout/orgChart1"/>
    <dgm:cxn modelId="{DC6DD40B-0ADF-4A64-99BB-A8F99E0961EC}" type="presParOf" srcId="{18E8CE54-4C06-4AAE-A45D-AC86189B010A}" destId="{1A8BE530-90DE-4B13-9E98-F0A8BBB2BE97}" srcOrd="0" destOrd="0" presId="urn:microsoft.com/office/officeart/2005/8/layout/orgChart1"/>
    <dgm:cxn modelId="{7B481E00-44B8-4FBE-BB57-C67F6425FFA9}" type="presParOf" srcId="{1A8BE530-90DE-4B13-9E98-F0A8BBB2BE97}" destId="{5532E6E2-4FCE-42C2-9F60-22DDD40E0CFA}" srcOrd="0" destOrd="0" presId="urn:microsoft.com/office/officeart/2005/8/layout/orgChart1"/>
    <dgm:cxn modelId="{9C9C4846-9ACF-4E55-98B0-6BFEE4E87438}" type="presParOf" srcId="{1A8BE530-90DE-4B13-9E98-F0A8BBB2BE97}" destId="{4072F704-047D-494E-B4DD-8AA5492D631C}" srcOrd="1" destOrd="0" presId="urn:microsoft.com/office/officeart/2005/8/layout/orgChart1"/>
    <dgm:cxn modelId="{6486448C-894B-4A6A-A3EE-B53510D56C3A}" type="presParOf" srcId="{18E8CE54-4C06-4AAE-A45D-AC86189B010A}" destId="{5373AF2B-1BA2-4A36-B3D1-F7F1806871D4}" srcOrd="1" destOrd="0" presId="urn:microsoft.com/office/officeart/2005/8/layout/orgChart1"/>
    <dgm:cxn modelId="{A6219689-F3C9-40E6-8283-C67D24D73A93}" type="presParOf" srcId="{18E8CE54-4C06-4AAE-A45D-AC86189B010A}" destId="{2BD0EA92-84A3-4A07-BD4B-B5175779CEAC}" srcOrd="2" destOrd="0" presId="urn:microsoft.com/office/officeart/2005/8/layout/orgChart1"/>
    <dgm:cxn modelId="{7E211D04-C08B-46C0-8A7C-13BD887BE991}" type="presParOf" srcId="{97DB9236-0AA3-4619-A69D-5A3C8AD0316A}" destId="{63CA7193-4890-41EF-B450-9DF684740E1B}" srcOrd="4" destOrd="0" presId="urn:microsoft.com/office/officeart/2005/8/layout/orgChart1"/>
    <dgm:cxn modelId="{4A0ABA21-19BD-4DB9-95C7-F52E233944AD}" type="presParOf" srcId="{97DB9236-0AA3-4619-A69D-5A3C8AD0316A}" destId="{33325025-0592-42C6-A1BB-6B281F3F63DF}" srcOrd="5" destOrd="0" presId="urn:microsoft.com/office/officeart/2005/8/layout/orgChart1"/>
    <dgm:cxn modelId="{40DE8451-AE51-41ED-A861-1F21924C9359}" type="presParOf" srcId="{33325025-0592-42C6-A1BB-6B281F3F63DF}" destId="{4675F1C9-4F36-4450-ABD9-901E7F5A565A}" srcOrd="0" destOrd="0" presId="urn:microsoft.com/office/officeart/2005/8/layout/orgChart1"/>
    <dgm:cxn modelId="{95D93ACC-4CB2-4BA7-88EE-164795BE177E}" type="presParOf" srcId="{4675F1C9-4F36-4450-ABD9-901E7F5A565A}" destId="{8B9CD7FB-B4D8-473A-82C9-F86C97D87DFB}" srcOrd="0" destOrd="0" presId="urn:microsoft.com/office/officeart/2005/8/layout/orgChart1"/>
    <dgm:cxn modelId="{59FC6F03-776D-4346-8162-6085027D9335}" type="presParOf" srcId="{4675F1C9-4F36-4450-ABD9-901E7F5A565A}" destId="{48E6A380-D62F-409D-B5A1-BC66DE1398E0}" srcOrd="1" destOrd="0" presId="urn:microsoft.com/office/officeart/2005/8/layout/orgChart1"/>
    <dgm:cxn modelId="{43374724-B0FB-42D8-93A4-A93A948E7203}" type="presParOf" srcId="{33325025-0592-42C6-A1BB-6B281F3F63DF}" destId="{6CFCF08A-0B62-4BA2-85A0-455740F84EA2}" srcOrd="1" destOrd="0" presId="urn:microsoft.com/office/officeart/2005/8/layout/orgChart1"/>
    <dgm:cxn modelId="{3D9D6A36-B0ED-4500-9150-1B8F2EEC7D1E}" type="presParOf" srcId="{33325025-0592-42C6-A1BB-6B281F3F63DF}" destId="{F2A47821-7096-49AC-BD63-4B8BC90CDCA4}" srcOrd="2" destOrd="0" presId="urn:microsoft.com/office/officeart/2005/8/layout/orgChart1"/>
    <dgm:cxn modelId="{47219DD8-1CA5-4E59-AFCA-D422F71247AE}" type="presParOf" srcId="{97DB9236-0AA3-4619-A69D-5A3C8AD0316A}" destId="{D68A3CAF-CAB6-4D85-B009-858CC872AAFF}" srcOrd="6" destOrd="0" presId="urn:microsoft.com/office/officeart/2005/8/layout/orgChart1"/>
    <dgm:cxn modelId="{9FA8D006-534D-45E4-80CF-7F1509CF082B}" type="presParOf" srcId="{97DB9236-0AA3-4619-A69D-5A3C8AD0316A}" destId="{ED8F5D01-D398-4649-BE51-5CB1D45E2FDB}" srcOrd="7" destOrd="0" presId="urn:microsoft.com/office/officeart/2005/8/layout/orgChart1"/>
    <dgm:cxn modelId="{2FCCA2FE-52CA-4DC3-B03A-3B7AE131340C}" type="presParOf" srcId="{ED8F5D01-D398-4649-BE51-5CB1D45E2FDB}" destId="{A6FEECE2-54C0-4B82-B441-CEB6F7494E1B}" srcOrd="0" destOrd="0" presId="urn:microsoft.com/office/officeart/2005/8/layout/orgChart1"/>
    <dgm:cxn modelId="{1051784D-E90B-4B55-99FD-90166BC9E60D}" type="presParOf" srcId="{A6FEECE2-54C0-4B82-B441-CEB6F7494E1B}" destId="{3FF12166-8B78-4B1F-A7AC-76B709BEE618}" srcOrd="0" destOrd="0" presId="urn:microsoft.com/office/officeart/2005/8/layout/orgChart1"/>
    <dgm:cxn modelId="{280D8F86-63E3-499C-9405-017CE74D2B87}" type="presParOf" srcId="{A6FEECE2-54C0-4B82-B441-CEB6F7494E1B}" destId="{547BEF3C-EB7F-4F49-BFFC-0A685DF4961D}" srcOrd="1" destOrd="0" presId="urn:microsoft.com/office/officeart/2005/8/layout/orgChart1"/>
    <dgm:cxn modelId="{81B18ACF-F357-4C37-BCEB-13B301939721}" type="presParOf" srcId="{ED8F5D01-D398-4649-BE51-5CB1D45E2FDB}" destId="{1A11BB38-BF3B-42EF-9DD8-511E60D81D59}" srcOrd="1" destOrd="0" presId="urn:microsoft.com/office/officeart/2005/8/layout/orgChart1"/>
    <dgm:cxn modelId="{E9D5004C-66AF-4369-8E97-E19240B4D790}" type="presParOf" srcId="{ED8F5D01-D398-4649-BE51-5CB1D45E2FDB}" destId="{F897DEA0-306A-49FC-8726-3E290CC0E7CA}" srcOrd="2" destOrd="0" presId="urn:microsoft.com/office/officeart/2005/8/layout/orgChart1"/>
    <dgm:cxn modelId="{DE6E8F7C-EC79-4E75-B38A-DD7739BC269E}" type="presParOf" srcId="{90A74DA3-7062-4766-B4D7-4FFC24B61EFA}" destId="{B6B33B48-8818-4EDA-9911-967FFEC319D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A3CAF-CAB6-4D85-B009-858CC872AAFF}">
      <dsp:nvSpPr>
        <dsp:cNvPr id="0" name=""/>
        <dsp:cNvSpPr/>
      </dsp:nvSpPr>
      <dsp:spPr>
        <a:xfrm>
          <a:off x="5460048" y="2250502"/>
          <a:ext cx="4276343" cy="494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391"/>
              </a:lnTo>
              <a:lnTo>
                <a:pt x="4276343" y="247391"/>
              </a:lnTo>
              <a:lnTo>
                <a:pt x="4276343" y="49478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A7193-4890-41EF-B450-9DF684740E1B}">
      <dsp:nvSpPr>
        <dsp:cNvPr id="0" name=""/>
        <dsp:cNvSpPr/>
      </dsp:nvSpPr>
      <dsp:spPr>
        <a:xfrm>
          <a:off x="5460048" y="2250502"/>
          <a:ext cx="1425447" cy="494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391"/>
              </a:lnTo>
              <a:lnTo>
                <a:pt x="1425447" y="247391"/>
              </a:lnTo>
              <a:lnTo>
                <a:pt x="1425447" y="49478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10DD3-4F58-4ED5-B0D2-C140E7D31085}">
      <dsp:nvSpPr>
        <dsp:cNvPr id="0" name=""/>
        <dsp:cNvSpPr/>
      </dsp:nvSpPr>
      <dsp:spPr>
        <a:xfrm>
          <a:off x="4034600" y="2250502"/>
          <a:ext cx="1425447" cy="494783"/>
        </a:xfrm>
        <a:custGeom>
          <a:avLst/>
          <a:gdLst/>
          <a:ahLst/>
          <a:cxnLst/>
          <a:rect l="0" t="0" r="0" b="0"/>
          <a:pathLst>
            <a:path>
              <a:moveTo>
                <a:pt x="1425447" y="0"/>
              </a:moveTo>
              <a:lnTo>
                <a:pt x="1425447" y="247391"/>
              </a:lnTo>
              <a:lnTo>
                <a:pt x="0" y="247391"/>
              </a:lnTo>
              <a:lnTo>
                <a:pt x="0" y="49478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40817-AB87-4211-B778-46964A2592E3}">
      <dsp:nvSpPr>
        <dsp:cNvPr id="0" name=""/>
        <dsp:cNvSpPr/>
      </dsp:nvSpPr>
      <dsp:spPr>
        <a:xfrm>
          <a:off x="1183704" y="2250502"/>
          <a:ext cx="4276343" cy="494783"/>
        </a:xfrm>
        <a:custGeom>
          <a:avLst/>
          <a:gdLst/>
          <a:ahLst/>
          <a:cxnLst/>
          <a:rect l="0" t="0" r="0" b="0"/>
          <a:pathLst>
            <a:path>
              <a:moveTo>
                <a:pt x="4276343" y="0"/>
              </a:moveTo>
              <a:lnTo>
                <a:pt x="4276343" y="247391"/>
              </a:lnTo>
              <a:lnTo>
                <a:pt x="0" y="247391"/>
              </a:lnTo>
              <a:lnTo>
                <a:pt x="0" y="49478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CDE80-FDE5-4289-8CD2-E23A2E89055A}">
      <dsp:nvSpPr>
        <dsp:cNvPr id="0" name=""/>
        <dsp:cNvSpPr/>
      </dsp:nvSpPr>
      <dsp:spPr>
        <a:xfrm>
          <a:off x="4000908" y="467502"/>
          <a:ext cx="2918280" cy="1782999"/>
        </a:xfrm>
        <a:prstGeom prst="rect">
          <a:avLst/>
        </a:prstGeom>
        <a:gradFill rotWithShape="1">
          <a:gsLst>
            <a:gs pos="0">
              <a:schemeClr val="accent2">
                <a:shade val="15000"/>
                <a:satMod val="180000"/>
              </a:schemeClr>
            </a:gs>
            <a:gs pos="50000">
              <a:schemeClr val="accent2">
                <a:shade val="45000"/>
                <a:satMod val="170000"/>
              </a:schemeClr>
            </a:gs>
            <a:gs pos="70000">
              <a:schemeClr val="accent2">
                <a:tint val="99000"/>
                <a:shade val="65000"/>
                <a:satMod val="155000"/>
              </a:schemeClr>
            </a:gs>
            <a:gs pos="100000">
              <a:schemeClr val="accent2"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2">
              <a:satMod val="30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200" b="1" kern="1200" dirty="0" smtClean="0"/>
            <a:t>Fault Types</a:t>
          </a:r>
          <a:endParaRPr lang="en-US" sz="3200" b="1" kern="1200" dirty="0"/>
        </a:p>
      </dsp:txBody>
      <dsp:txXfrm>
        <a:off x="4000908" y="467502"/>
        <a:ext cx="2918280" cy="1782999"/>
      </dsp:txXfrm>
    </dsp:sp>
    <dsp:sp modelId="{F916DD24-CF6E-4650-AC2A-E92AA5F9E1BA}">
      <dsp:nvSpPr>
        <dsp:cNvPr id="0" name=""/>
        <dsp:cNvSpPr/>
      </dsp:nvSpPr>
      <dsp:spPr>
        <a:xfrm>
          <a:off x="5648" y="2745286"/>
          <a:ext cx="2356112" cy="1178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smtClean="0"/>
            <a:t>Electrical</a:t>
          </a:r>
          <a:endParaRPr lang="en-US" sz="2100" kern="1200" dirty="0"/>
        </a:p>
      </dsp:txBody>
      <dsp:txXfrm>
        <a:off x="5648" y="2745286"/>
        <a:ext cx="2356112" cy="1178056"/>
      </dsp:txXfrm>
    </dsp:sp>
    <dsp:sp modelId="{5532E6E2-4FCE-42C2-9F60-22DDD40E0CFA}">
      <dsp:nvSpPr>
        <dsp:cNvPr id="0" name=""/>
        <dsp:cNvSpPr/>
      </dsp:nvSpPr>
      <dsp:spPr>
        <a:xfrm>
          <a:off x="2856544" y="2745286"/>
          <a:ext cx="2356112" cy="1178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smtClean="0"/>
            <a:t>Magnetic</a:t>
          </a:r>
          <a:endParaRPr lang="en-US" sz="2100" kern="1200" dirty="0"/>
        </a:p>
      </dsp:txBody>
      <dsp:txXfrm>
        <a:off x="2856544" y="2745286"/>
        <a:ext cx="2356112" cy="1178056"/>
      </dsp:txXfrm>
    </dsp:sp>
    <dsp:sp modelId="{8B9CD7FB-B4D8-473A-82C9-F86C97D87DFB}">
      <dsp:nvSpPr>
        <dsp:cNvPr id="0" name=""/>
        <dsp:cNvSpPr/>
      </dsp:nvSpPr>
      <dsp:spPr>
        <a:xfrm>
          <a:off x="5707440" y="2745286"/>
          <a:ext cx="2356112" cy="1178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smtClean="0"/>
            <a:t>Thermal</a:t>
          </a:r>
          <a:endParaRPr lang="en-US" sz="2100" kern="1200" dirty="0"/>
        </a:p>
      </dsp:txBody>
      <dsp:txXfrm>
        <a:off x="5707440" y="2745286"/>
        <a:ext cx="2356112" cy="1178056"/>
      </dsp:txXfrm>
    </dsp:sp>
    <dsp:sp modelId="{3FF12166-8B78-4B1F-A7AC-76B709BEE618}">
      <dsp:nvSpPr>
        <dsp:cNvPr id="0" name=""/>
        <dsp:cNvSpPr/>
      </dsp:nvSpPr>
      <dsp:spPr>
        <a:xfrm>
          <a:off x="8558336" y="2745286"/>
          <a:ext cx="2356112" cy="1178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smtClean="0"/>
            <a:t>Physical Separation of various phases</a:t>
          </a:r>
          <a:endParaRPr lang="en-US" sz="2100" kern="1200" dirty="0"/>
        </a:p>
      </dsp:txBody>
      <dsp:txXfrm>
        <a:off x="8558336" y="2745286"/>
        <a:ext cx="2356112" cy="1178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844AF-7E2A-44C3-9569-3C05BF8A6941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78A5F-D026-43C1-AF53-7CDDC9397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9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8A5F-D026-43C1-AF53-7CDDC93978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1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tr-TR" smtClean="0"/>
              <a:t>6/5/20151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4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6/5/20151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7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6/5/20151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3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6/5/20151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41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6/5/20151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917123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6/5/20151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01909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6/5/20151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31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6/5/20151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38198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6/5/20151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r>
              <a:rPr lang="tr-TR" smtClean="0"/>
              <a:t>6/5/20151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70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tr-TR" smtClean="0"/>
              <a:t>6/5/20151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550693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tr-TR" smtClean="0"/>
              <a:t>6/5/20151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8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495580"/>
            <a:ext cx="10058400" cy="2487145"/>
          </a:xfrm>
        </p:spPr>
        <p:txBody>
          <a:bodyPr>
            <a:noAutofit/>
          </a:bodyPr>
          <a:lstStyle/>
          <a:p>
            <a:pPr algn="ctr"/>
            <a:r>
              <a:rPr lang="tr-TR" sz="5400" dirty="0" smtClean="0"/>
              <a:t>EE 564 </a:t>
            </a:r>
            <a:br>
              <a:rPr lang="tr-TR" sz="5400" dirty="0" smtClean="0"/>
            </a:br>
            <a:r>
              <a:rPr lang="tr-TR" sz="5400" dirty="0" smtClean="0"/>
              <a:t> Design of Electrical Machines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386666"/>
            <a:ext cx="10058400" cy="823025"/>
          </a:xfrm>
        </p:spPr>
        <p:txBody>
          <a:bodyPr>
            <a:normAutofit/>
          </a:bodyPr>
          <a:lstStyle/>
          <a:p>
            <a:pPr algn="ctr"/>
            <a:r>
              <a:rPr lang="tr-TR" sz="4000" dirty="0"/>
              <a:t>Fault-tolerant electric machines</a:t>
            </a:r>
          </a:p>
          <a:p>
            <a:pPr algn="ctr"/>
            <a:endParaRPr lang="en-US" sz="4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0803" y="6407310"/>
            <a:ext cx="955674" cy="365760"/>
          </a:xfrm>
        </p:spPr>
        <p:txBody>
          <a:bodyPr/>
          <a:lstStyle/>
          <a:p>
            <a:r>
              <a:rPr lang="tr-TR" sz="1200" dirty="0" smtClean="0"/>
              <a:t>6/5/2015</a:t>
            </a:r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200" smtClean="0"/>
              <a:t>1</a:t>
            </a:fld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43931" y="4382799"/>
            <a:ext cx="311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>
                <a:latin typeface="Rockwell" panose="02060603020205020403" pitchFamily="18" charset="0"/>
              </a:rPr>
              <a:t>Mustafa ÇELİKKAYA</a:t>
            </a:r>
            <a:endParaRPr lang="en-US" sz="2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Main idea is;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10</a:t>
            </a:fld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74638"/>
            <a:ext cx="10058400" cy="1143000"/>
          </a:xfrm>
        </p:spPr>
        <p:txBody>
          <a:bodyPr/>
          <a:lstStyle/>
          <a:p>
            <a:r>
              <a:rPr lang="tr-TR" dirty="0" smtClean="0"/>
              <a:t>Fault Tolerant Approaches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1" y="1979496"/>
            <a:ext cx="10546080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630936" lvl="2" indent="0">
              <a:buNone/>
            </a:pPr>
            <a:r>
              <a:rPr lang="tr-TR" sz="2000" dirty="0" smtClean="0"/>
              <a:t>« S</a:t>
            </a:r>
            <a:r>
              <a:rPr lang="en-US" sz="2000" dirty="0" err="1" smtClean="0"/>
              <a:t>ubstitute</a:t>
            </a:r>
            <a:r>
              <a:rPr lang="en-US" sz="2000" dirty="0" smtClean="0"/>
              <a:t> </a:t>
            </a:r>
            <a:r>
              <a:rPr lang="en-US" sz="2000" dirty="0"/>
              <a:t>the faulted phase’s contribution by the</a:t>
            </a:r>
            <a:r>
              <a:rPr lang="tr-TR" sz="2000" dirty="0"/>
              <a:t> </a:t>
            </a:r>
            <a:r>
              <a:rPr lang="en-US" sz="2000" dirty="0"/>
              <a:t>healthy</a:t>
            </a:r>
            <a:r>
              <a:rPr lang="tr-TR" sz="2000" dirty="0"/>
              <a:t> </a:t>
            </a:r>
            <a:r>
              <a:rPr lang="en-US" sz="2000" dirty="0"/>
              <a:t>remaining </a:t>
            </a:r>
            <a:r>
              <a:rPr lang="en-US" sz="2000" dirty="0" smtClean="0"/>
              <a:t>ones</a:t>
            </a:r>
            <a:r>
              <a:rPr lang="tr-TR" sz="2000" dirty="0" smtClean="0"/>
              <a:t> 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574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Geometry Approach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11</a:t>
            </a:fld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74638"/>
            <a:ext cx="10058400" cy="1143000"/>
          </a:xfrm>
        </p:spPr>
        <p:txBody>
          <a:bodyPr/>
          <a:lstStyle/>
          <a:p>
            <a:r>
              <a:rPr lang="tr-TR" dirty="0" smtClean="0"/>
              <a:t>Fault Tolerant Approaches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5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3464" y="1481330"/>
            <a:ext cx="6133381" cy="94269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tr-TR" dirty="0" smtClean="0"/>
              <a:t>For </a:t>
            </a:r>
            <a:r>
              <a:rPr lang="en-US" dirty="0" smtClean="0"/>
              <a:t>multi-phase machines</a:t>
            </a:r>
            <a:r>
              <a:rPr lang="tr-TR" dirty="0" smtClean="0"/>
              <a:t>, </a:t>
            </a:r>
            <a:r>
              <a:rPr lang="en-US" dirty="0" err="1" smtClean="0"/>
              <a:t>increas</a:t>
            </a:r>
            <a:r>
              <a:rPr lang="tr-TR" dirty="0" smtClean="0"/>
              <a:t>ing</a:t>
            </a:r>
            <a:r>
              <a:rPr lang="en-US" dirty="0" smtClean="0"/>
              <a:t> the </a:t>
            </a:r>
            <a:r>
              <a:rPr lang="en-US" dirty="0"/>
              <a:t>number of </a:t>
            </a:r>
            <a:r>
              <a:rPr lang="en-US" dirty="0" smtClean="0"/>
              <a:t>teeth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12</a:t>
            </a:fld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74638"/>
            <a:ext cx="10485120" cy="1143000"/>
          </a:xfrm>
        </p:spPr>
        <p:txBody>
          <a:bodyPr/>
          <a:lstStyle/>
          <a:p>
            <a:r>
              <a:rPr lang="tr-TR" dirty="0" smtClean="0"/>
              <a:t>Geometry Approach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62" y="1064714"/>
            <a:ext cx="4161018" cy="40244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6996205" y="5234441"/>
            <a:ext cx="4157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 </a:t>
            </a:r>
            <a:r>
              <a:rPr lang="en-US" sz="1400" dirty="0"/>
              <a:t>fault tolerant switched </a:t>
            </a:r>
            <a:r>
              <a:rPr lang="en-US" sz="1400" dirty="0" smtClean="0"/>
              <a:t>reluctance</a:t>
            </a:r>
            <a:r>
              <a:rPr lang="tr-TR" sz="1400" dirty="0" smtClean="0"/>
              <a:t> </a:t>
            </a:r>
            <a:r>
              <a:rPr lang="en-US" sz="1400" dirty="0" smtClean="0"/>
              <a:t>machine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34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3464" y="1481330"/>
            <a:ext cx="6133381" cy="94269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tr-TR" dirty="0" smtClean="0"/>
              <a:t>For </a:t>
            </a:r>
            <a:r>
              <a:rPr lang="en-US" dirty="0" smtClean="0"/>
              <a:t>multi-phase machines</a:t>
            </a:r>
            <a:r>
              <a:rPr lang="tr-TR" dirty="0" smtClean="0"/>
              <a:t>, </a:t>
            </a:r>
            <a:r>
              <a:rPr lang="en-US" dirty="0" err="1" smtClean="0"/>
              <a:t>increas</a:t>
            </a:r>
            <a:r>
              <a:rPr lang="tr-TR" dirty="0" smtClean="0"/>
              <a:t>ing</a:t>
            </a:r>
            <a:r>
              <a:rPr lang="en-US" dirty="0" smtClean="0"/>
              <a:t> the </a:t>
            </a:r>
            <a:r>
              <a:rPr lang="en-US" dirty="0"/>
              <a:t>number of </a:t>
            </a:r>
            <a:r>
              <a:rPr lang="en-US" dirty="0" smtClean="0"/>
              <a:t>teeth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13</a:t>
            </a:fld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74638"/>
            <a:ext cx="10485120" cy="1143000"/>
          </a:xfrm>
        </p:spPr>
        <p:txBody>
          <a:bodyPr/>
          <a:lstStyle/>
          <a:p>
            <a:r>
              <a:rPr lang="tr-TR" dirty="0" smtClean="0"/>
              <a:t>Geometry Approach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62" y="1064714"/>
            <a:ext cx="4161018" cy="40244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6996205" y="5234441"/>
            <a:ext cx="4157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 </a:t>
            </a:r>
            <a:r>
              <a:rPr lang="en-US" sz="1400" dirty="0"/>
              <a:t>fault tolerant switched </a:t>
            </a:r>
            <a:r>
              <a:rPr lang="en-US" sz="1400" dirty="0" smtClean="0"/>
              <a:t>reluctance</a:t>
            </a:r>
            <a:r>
              <a:rPr lang="tr-TR" sz="1400" dirty="0" smtClean="0"/>
              <a:t> </a:t>
            </a:r>
            <a:r>
              <a:rPr lang="en-US" sz="1400" dirty="0" smtClean="0"/>
              <a:t>machine</a:t>
            </a:r>
            <a:endParaRPr lang="en-US" sz="1400" dirty="0"/>
          </a:p>
        </p:txBody>
      </p:sp>
      <p:sp>
        <p:nvSpPr>
          <p:cNvPr id="10" name="Down Arrow 9"/>
          <p:cNvSpPr/>
          <p:nvPr/>
        </p:nvSpPr>
        <p:spPr>
          <a:xfrm>
            <a:off x="2786332" y="2570672"/>
            <a:ext cx="845389" cy="1173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3464" y="4183811"/>
            <a:ext cx="613338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2000" dirty="0" smtClean="0"/>
              <a:t>Lower torque ripple in case of different faults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403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6981" y="1481330"/>
            <a:ext cx="5572664" cy="4393260"/>
          </a:xfrm>
        </p:spPr>
        <p:txBody>
          <a:bodyPr/>
          <a:lstStyle/>
          <a:p>
            <a:r>
              <a:rPr lang="tr-TR" dirty="0" smtClean="0"/>
              <a:t>W</a:t>
            </a:r>
            <a:r>
              <a:rPr lang="en-US" dirty="0" err="1" smtClean="0"/>
              <a:t>ith</a:t>
            </a:r>
            <a:r>
              <a:rPr lang="en-US" dirty="0" smtClean="0"/>
              <a:t> </a:t>
            </a:r>
            <a:r>
              <a:rPr lang="en-US" dirty="0"/>
              <a:t>a lower number of teeth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14</a:t>
            </a:fld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  <p:sp>
        <p:nvSpPr>
          <p:cNvPr id="8" name="Title 4"/>
          <p:cNvSpPr txBox="1">
            <a:spLocks/>
          </p:cNvSpPr>
          <p:nvPr/>
        </p:nvSpPr>
        <p:spPr>
          <a:xfrm>
            <a:off x="1097280" y="274638"/>
            <a:ext cx="1048512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defTabSz="914400"/>
            <a:r>
              <a:rPr lang="tr-TR" smtClean="0"/>
              <a:t>Geometry Approach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45" y="1417639"/>
            <a:ext cx="5797731" cy="34117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6219646" y="4936487"/>
            <a:ext cx="5797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fault tolerant synchronous permanent </a:t>
            </a:r>
            <a:r>
              <a:rPr lang="en-US" sz="1200" dirty="0" smtClean="0"/>
              <a:t>magnet</a:t>
            </a:r>
            <a:r>
              <a:rPr lang="tr-TR" sz="1200" dirty="0" smtClean="0"/>
              <a:t> </a:t>
            </a:r>
            <a:r>
              <a:rPr lang="en-US" sz="1200" dirty="0" smtClean="0"/>
              <a:t>machine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784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6981" y="1481330"/>
            <a:ext cx="5417389" cy="571757"/>
          </a:xfrm>
        </p:spPr>
        <p:txBody>
          <a:bodyPr/>
          <a:lstStyle/>
          <a:p>
            <a:r>
              <a:rPr lang="tr-TR" dirty="0" smtClean="0"/>
              <a:t>W</a:t>
            </a:r>
            <a:r>
              <a:rPr lang="en-US" dirty="0" err="1" smtClean="0"/>
              <a:t>ith</a:t>
            </a:r>
            <a:r>
              <a:rPr lang="en-US" dirty="0" smtClean="0"/>
              <a:t> </a:t>
            </a:r>
            <a:r>
              <a:rPr lang="en-US" dirty="0"/>
              <a:t>a lower number of teeth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15</a:t>
            </a:fld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  <p:sp>
        <p:nvSpPr>
          <p:cNvPr id="8" name="Title 4"/>
          <p:cNvSpPr txBox="1">
            <a:spLocks/>
          </p:cNvSpPr>
          <p:nvPr/>
        </p:nvSpPr>
        <p:spPr>
          <a:xfrm>
            <a:off x="1097280" y="274638"/>
            <a:ext cx="10485120" cy="95707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defTabSz="914400"/>
            <a:r>
              <a:rPr lang="tr-TR" dirty="0" smtClean="0"/>
              <a:t>Geometry Approach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45" y="1417639"/>
            <a:ext cx="5797731" cy="34117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6219646" y="4936487"/>
            <a:ext cx="5797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fault tolerant synchronous permanent </a:t>
            </a:r>
            <a:r>
              <a:rPr lang="en-US" sz="1200" dirty="0" smtClean="0"/>
              <a:t>magnet</a:t>
            </a:r>
            <a:r>
              <a:rPr lang="tr-TR" sz="1200" dirty="0" smtClean="0"/>
              <a:t> </a:t>
            </a:r>
            <a:r>
              <a:rPr lang="en-US" sz="1200" dirty="0" smtClean="0"/>
              <a:t>machine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9480430" y="1604512"/>
            <a:ext cx="1431985" cy="1311215"/>
          </a:xfrm>
          <a:prstGeom prst="ellipse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8879" y="2343994"/>
            <a:ext cx="3089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/>
              <a:t>Simple magnetic circuit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168879" y="2842958"/>
            <a:ext cx="33602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More Complex Winding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tr-TR" dirty="0" smtClean="0"/>
              <a:t>High Number of Phase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tr-TR" dirty="0"/>
              <a:t>Complex Winding Plan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tr-TR" dirty="0"/>
              <a:t>Complicated Drive </a:t>
            </a:r>
            <a:r>
              <a:rPr lang="tr-TR" dirty="0" smtClean="0"/>
              <a:t>Unit !!!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68879" y="4229216"/>
            <a:ext cx="46944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MMF Harmonics are </a:t>
            </a:r>
            <a:r>
              <a:rPr lang="tr-TR" b="1" u="sng" dirty="0" smtClean="0"/>
              <a:t>Consistent</a:t>
            </a:r>
          </a:p>
          <a:p>
            <a:r>
              <a:rPr lang="tr-TR" dirty="0"/>
              <a:t>	</a:t>
            </a:r>
            <a:r>
              <a:rPr lang="tr-TR" dirty="0" smtClean="0"/>
              <a:t>which causes;</a:t>
            </a:r>
          </a:p>
          <a:p>
            <a:pPr marL="285750" indent="-285750" algn="ctr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tr-TR" dirty="0" smtClean="0"/>
              <a:t>Unbalanced Saturation</a:t>
            </a:r>
            <a:endParaRPr lang="tr-TR" dirty="0"/>
          </a:p>
          <a:p>
            <a:pPr marL="742950" lvl="1" indent="-285750" algn="ctr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tr-TR" dirty="0" smtClean="0"/>
              <a:t>Unbearable </a:t>
            </a:r>
            <a:r>
              <a:rPr lang="tr-TR" dirty="0"/>
              <a:t>Torque Ripple</a:t>
            </a:r>
            <a:endParaRPr lang="en-US" dirty="0"/>
          </a:p>
          <a:p>
            <a:pPr algn="ctr">
              <a:buClr>
                <a:srgbClr val="FF0000"/>
              </a:buClr>
            </a:pPr>
            <a:endParaRPr lang="tr-TR" dirty="0" smtClean="0"/>
          </a:p>
        </p:txBody>
      </p:sp>
      <p:sp>
        <p:nvSpPr>
          <p:cNvPr id="14" name="Plus 13"/>
          <p:cNvSpPr/>
          <p:nvPr/>
        </p:nvSpPr>
        <p:spPr>
          <a:xfrm>
            <a:off x="642668" y="2247529"/>
            <a:ext cx="526211" cy="493399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15" name="Minus 14"/>
          <p:cNvSpPr/>
          <p:nvPr/>
        </p:nvSpPr>
        <p:spPr>
          <a:xfrm>
            <a:off x="664233" y="2857884"/>
            <a:ext cx="483080" cy="319178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659920" y="4229216"/>
            <a:ext cx="483080" cy="319178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9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5980981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Armature </a:t>
            </a:r>
            <a:r>
              <a:rPr lang="en-US" sz="2000" dirty="0"/>
              <a:t>coils are placed in pairs of </a:t>
            </a:r>
            <a:r>
              <a:rPr lang="en-US" sz="2000" dirty="0" smtClean="0"/>
              <a:t>slots</a:t>
            </a:r>
            <a:endParaRPr lang="tr-TR" sz="2000" dirty="0" smtClean="0"/>
          </a:p>
          <a:p>
            <a:r>
              <a:rPr lang="en-US" sz="2000" dirty="0"/>
              <a:t>The walls of the slots are </a:t>
            </a:r>
            <a:r>
              <a:rPr lang="en-US" sz="2000" dirty="0" smtClean="0"/>
              <a:t>parallel</a:t>
            </a:r>
            <a:r>
              <a:rPr lang="tr-TR" sz="2000" dirty="0" smtClean="0"/>
              <a:t> to</a:t>
            </a:r>
          </a:p>
          <a:p>
            <a:pPr lvl="1"/>
            <a:r>
              <a:rPr lang="en-US" sz="1800" dirty="0" smtClean="0"/>
              <a:t>Themselves</a:t>
            </a:r>
            <a:endParaRPr lang="tr-TR" sz="1800" dirty="0" smtClean="0"/>
          </a:p>
          <a:p>
            <a:pPr lvl="1"/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wall </a:t>
            </a:r>
            <a:r>
              <a:rPr lang="en-US" sz="1800" dirty="0"/>
              <a:t>of the other slot of </a:t>
            </a:r>
            <a:r>
              <a:rPr lang="tr-TR" sz="1800" dirty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same slot </a:t>
            </a:r>
            <a:r>
              <a:rPr lang="en-US" sz="1800" dirty="0" smtClean="0"/>
              <a:t>pair</a:t>
            </a:r>
            <a:endParaRPr lang="tr-TR" sz="4400" dirty="0" smtClean="0"/>
          </a:p>
          <a:p>
            <a:pPr marL="393192" lvl="1" indent="0">
              <a:buNone/>
            </a:pPr>
            <a:endParaRPr lang="tr-TR" sz="4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16</a:t>
            </a:fld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  <p:sp>
        <p:nvSpPr>
          <p:cNvPr id="8" name="Title 4"/>
          <p:cNvSpPr txBox="1">
            <a:spLocks/>
          </p:cNvSpPr>
          <p:nvPr/>
        </p:nvSpPr>
        <p:spPr>
          <a:xfrm>
            <a:off x="1097280" y="274638"/>
            <a:ext cx="9918652" cy="95707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defTabSz="914400"/>
            <a:r>
              <a:rPr lang="tr-TR" dirty="0" smtClean="0"/>
              <a:t>Geometry Approach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191" y="1231710"/>
            <a:ext cx="3189735" cy="323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30"/>
            <a:ext cx="5980981" cy="154751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Armature </a:t>
            </a:r>
            <a:r>
              <a:rPr lang="en-US" sz="2000" dirty="0"/>
              <a:t>coils are placed in pairs of </a:t>
            </a:r>
            <a:r>
              <a:rPr lang="en-US" sz="2000" dirty="0" smtClean="0"/>
              <a:t>slots</a:t>
            </a:r>
            <a:endParaRPr lang="tr-TR" sz="2000" dirty="0" smtClean="0"/>
          </a:p>
          <a:p>
            <a:r>
              <a:rPr lang="en-US" sz="2000" dirty="0"/>
              <a:t>The walls of the slots are </a:t>
            </a:r>
            <a:r>
              <a:rPr lang="en-US" sz="2000" dirty="0" smtClean="0"/>
              <a:t>parallel</a:t>
            </a:r>
            <a:r>
              <a:rPr lang="tr-TR" sz="2000" dirty="0" smtClean="0"/>
              <a:t> to</a:t>
            </a:r>
          </a:p>
          <a:p>
            <a:pPr lvl="1"/>
            <a:r>
              <a:rPr lang="en-US" sz="1800" dirty="0" smtClean="0"/>
              <a:t>Themselves</a:t>
            </a:r>
            <a:endParaRPr lang="tr-TR" sz="1800" dirty="0" smtClean="0"/>
          </a:p>
          <a:p>
            <a:pPr lvl="1"/>
            <a:r>
              <a:rPr lang="en-US" sz="1800" dirty="0" smtClean="0"/>
              <a:t>The</a:t>
            </a:r>
            <a:r>
              <a:rPr lang="tr-TR" sz="1800" dirty="0" smtClean="0"/>
              <a:t> </a:t>
            </a:r>
            <a:r>
              <a:rPr lang="en-US" sz="1800" dirty="0" smtClean="0"/>
              <a:t>wall </a:t>
            </a:r>
            <a:r>
              <a:rPr lang="en-US" sz="1800" dirty="0"/>
              <a:t>of the other slot of </a:t>
            </a:r>
            <a:r>
              <a:rPr lang="tr-TR" sz="1800" dirty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same slot </a:t>
            </a:r>
            <a:r>
              <a:rPr lang="en-US" sz="1800" dirty="0" smtClean="0"/>
              <a:t>pair</a:t>
            </a:r>
            <a:endParaRPr lang="tr-TR" sz="4400" dirty="0" smtClean="0"/>
          </a:p>
          <a:p>
            <a:pPr marL="393192" lvl="1" indent="0">
              <a:buNone/>
            </a:pPr>
            <a:endParaRPr lang="tr-TR" sz="4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17</a:t>
            </a:fld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  <p:sp>
        <p:nvSpPr>
          <p:cNvPr id="8" name="Title 4"/>
          <p:cNvSpPr txBox="1">
            <a:spLocks/>
          </p:cNvSpPr>
          <p:nvPr/>
        </p:nvSpPr>
        <p:spPr>
          <a:xfrm>
            <a:off x="1097280" y="274638"/>
            <a:ext cx="9918652" cy="95707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defTabSz="914400"/>
            <a:r>
              <a:rPr lang="tr-TR" dirty="0" smtClean="0"/>
              <a:t>Geometry Approach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191" y="1231710"/>
            <a:ext cx="3189735" cy="323983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039461" y="1289681"/>
            <a:ext cx="1173193" cy="9230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302884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964692" lvl="1" indent="-571500">
              <a:buFont typeface="Wingdings" panose="05000000000000000000" pitchFamily="2" charset="2"/>
              <a:buChar char="v"/>
            </a:pPr>
            <a:r>
              <a:rPr lang="tr-TR" sz="2000" dirty="0" smtClean="0"/>
              <a:t>Spacer Tooth exists</a:t>
            </a:r>
          </a:p>
          <a:p>
            <a:pPr marL="1421892" lvl="2" indent="-571500">
              <a:buFont typeface="Wingdings" panose="05000000000000000000" pitchFamily="2" charset="2"/>
              <a:buChar char="v"/>
            </a:pPr>
            <a:r>
              <a:rPr lang="tr-TR" sz="2000" dirty="0" smtClean="0"/>
              <a:t>Narrower than main teeth</a:t>
            </a:r>
            <a:endParaRPr lang="tr-TR" sz="2000" dirty="0"/>
          </a:p>
        </p:txBody>
      </p:sp>
      <p:sp>
        <p:nvSpPr>
          <p:cNvPr id="11" name="Rectangle 10"/>
          <p:cNvSpPr/>
          <p:nvPr/>
        </p:nvSpPr>
        <p:spPr>
          <a:xfrm>
            <a:off x="1097280" y="4472042"/>
            <a:ext cx="6096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6092" lvl="1" indent="-34290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tr-TR" sz="2000" dirty="0" smtClean="0"/>
              <a:t>Greater magnetic flux linkage between them</a:t>
            </a:r>
          </a:p>
          <a:p>
            <a:pPr marL="393192" lvl="1"/>
            <a:r>
              <a:rPr lang="tr-TR" sz="2000" dirty="0"/>
              <a:t>	</a:t>
            </a:r>
            <a:r>
              <a:rPr lang="tr-TR" sz="2000" dirty="0" smtClean="0"/>
              <a:t>	Thus;</a:t>
            </a:r>
          </a:p>
          <a:p>
            <a:pPr marL="2107692" lvl="4" indent="-34290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tr-TR" sz="2000" dirty="0" smtClean="0"/>
              <a:t>increasing EMF within the coil.</a:t>
            </a:r>
            <a:endParaRPr lang="tr-TR" sz="2000" dirty="0"/>
          </a:p>
        </p:txBody>
      </p:sp>
      <p:sp>
        <p:nvSpPr>
          <p:cNvPr id="12" name="Down Arrow 11"/>
          <p:cNvSpPr/>
          <p:nvPr/>
        </p:nvSpPr>
        <p:spPr>
          <a:xfrm>
            <a:off x="3415284" y="3767220"/>
            <a:ext cx="484632" cy="640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30"/>
            <a:ext cx="5980981" cy="1693192"/>
          </a:xfrm>
        </p:spPr>
        <p:txBody>
          <a:bodyPr>
            <a:normAutofit/>
          </a:bodyPr>
          <a:lstStyle/>
          <a:p>
            <a:r>
              <a:rPr lang="tr-TR" sz="2000" dirty="0" smtClean="0"/>
              <a:t>What if the rotor is passive ??</a:t>
            </a:r>
          </a:p>
          <a:p>
            <a:r>
              <a:rPr lang="tr-TR" sz="2000" dirty="0" smtClean="0"/>
              <a:t>Previous solution is not applicable !</a:t>
            </a:r>
          </a:p>
          <a:p>
            <a:endParaRPr lang="tr-TR" sz="2000" dirty="0"/>
          </a:p>
          <a:p>
            <a:r>
              <a:rPr lang="tr-TR" sz="2000" dirty="0" smtClean="0"/>
              <a:t>The solution is ;</a:t>
            </a:r>
            <a:endParaRPr lang="tr-TR" sz="1800" dirty="0" smtClean="0"/>
          </a:p>
          <a:p>
            <a:pPr marL="393192" lvl="1" indent="0">
              <a:buNone/>
            </a:pPr>
            <a:endParaRPr lang="tr-TR" sz="4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18</a:t>
            </a:fld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  <p:sp>
        <p:nvSpPr>
          <p:cNvPr id="8" name="Title 4"/>
          <p:cNvSpPr txBox="1">
            <a:spLocks/>
          </p:cNvSpPr>
          <p:nvPr/>
        </p:nvSpPr>
        <p:spPr>
          <a:xfrm>
            <a:off x="1097280" y="274638"/>
            <a:ext cx="9918652" cy="95707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defTabSz="914400"/>
            <a:r>
              <a:rPr lang="tr-TR" dirty="0" smtClean="0"/>
              <a:t>Geometry Approach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872" y="1231710"/>
            <a:ext cx="3555808" cy="33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4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30"/>
            <a:ext cx="5980981" cy="1693192"/>
          </a:xfrm>
        </p:spPr>
        <p:txBody>
          <a:bodyPr>
            <a:normAutofit/>
          </a:bodyPr>
          <a:lstStyle/>
          <a:p>
            <a:r>
              <a:rPr lang="tr-TR" sz="2000" dirty="0" smtClean="0"/>
              <a:t>What if the rotor is passive ??</a:t>
            </a:r>
          </a:p>
          <a:p>
            <a:r>
              <a:rPr lang="tr-TR" sz="2000" dirty="0" smtClean="0"/>
              <a:t>Previous solution is not applicable !</a:t>
            </a:r>
          </a:p>
          <a:p>
            <a:endParaRPr lang="tr-TR" sz="2000" dirty="0"/>
          </a:p>
          <a:p>
            <a:r>
              <a:rPr lang="tr-TR" sz="2000" dirty="0" smtClean="0"/>
              <a:t>The solution is ;</a:t>
            </a:r>
            <a:endParaRPr lang="tr-TR" sz="1800" dirty="0" smtClean="0"/>
          </a:p>
          <a:p>
            <a:pPr marL="393192" lvl="1" indent="0">
              <a:buNone/>
            </a:pPr>
            <a:endParaRPr lang="tr-TR" sz="4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19</a:t>
            </a:fld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  <p:sp>
        <p:nvSpPr>
          <p:cNvPr id="8" name="Title 4"/>
          <p:cNvSpPr txBox="1">
            <a:spLocks/>
          </p:cNvSpPr>
          <p:nvPr/>
        </p:nvSpPr>
        <p:spPr>
          <a:xfrm>
            <a:off x="1097280" y="274638"/>
            <a:ext cx="9918652" cy="95707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defTabSz="914400"/>
            <a:r>
              <a:rPr lang="tr-TR" dirty="0" smtClean="0"/>
              <a:t>Geometry Approach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872" y="1231710"/>
            <a:ext cx="3555808" cy="33244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4015" y="3174522"/>
            <a:ext cx="5641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make the rotor active </a:t>
            </a:r>
            <a:r>
              <a:rPr lang="en-US" sz="2000" dirty="0" smtClean="0">
                <a:solidFill>
                  <a:srgbClr val="FF0000"/>
                </a:solidFill>
              </a:rPr>
              <a:t>by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placing </a:t>
            </a:r>
            <a:r>
              <a:rPr lang="en-US" sz="2000" dirty="0">
                <a:solidFill>
                  <a:srgbClr val="FF0000"/>
                </a:solidFill>
              </a:rPr>
              <a:t>a winding </a:t>
            </a:r>
            <a:endParaRPr lang="tr-TR" sz="2000" dirty="0" smtClean="0">
              <a:solidFill>
                <a:srgbClr val="FF0000"/>
              </a:solidFill>
            </a:endParaRPr>
          </a:p>
          <a:p>
            <a:r>
              <a:rPr lang="tr-TR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in </a:t>
            </a:r>
            <a:r>
              <a:rPr lang="en-US" sz="2000" dirty="0">
                <a:solidFill>
                  <a:srgbClr val="FF0000"/>
                </a:solidFill>
              </a:rPr>
              <a:t>closed loop around each rotor pole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4015" y="41550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Similar to </a:t>
            </a:r>
            <a:r>
              <a:rPr lang="tr-TR" b="1" dirty="0" smtClean="0"/>
              <a:t>a MAGNET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the </a:t>
            </a:r>
            <a:r>
              <a:rPr lang="en-US" dirty="0"/>
              <a:t>rotor will </a:t>
            </a:r>
            <a:r>
              <a:rPr lang="en-US" u="sng" dirty="0"/>
              <a:t>generate </a:t>
            </a:r>
            <a:r>
              <a:rPr lang="en-US" u="sng" dirty="0" smtClean="0"/>
              <a:t>the</a:t>
            </a:r>
            <a:r>
              <a:rPr lang="tr-TR" u="sng" dirty="0" smtClean="0"/>
              <a:t> </a:t>
            </a:r>
            <a:r>
              <a:rPr lang="en-US" u="sng" dirty="0" smtClean="0"/>
              <a:t>force</a:t>
            </a:r>
            <a:r>
              <a:rPr lang="en-US" dirty="0" smtClean="0"/>
              <a:t> </a:t>
            </a:r>
            <a:r>
              <a:rPr lang="en-US" dirty="0"/>
              <a:t>needed for passing over a pole having </a:t>
            </a:r>
            <a:r>
              <a:rPr lang="en-US" dirty="0" smtClean="0"/>
              <a:t>damaged</a:t>
            </a:r>
            <a:r>
              <a:rPr lang="tr-TR" dirty="0" smtClean="0"/>
              <a:t> </a:t>
            </a:r>
            <a:r>
              <a:rPr lang="en-US" dirty="0" smtClean="0"/>
              <a:t>winding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50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Definitions</a:t>
            </a:r>
          </a:p>
          <a:p>
            <a:r>
              <a:rPr lang="tr-TR" dirty="0" smtClean="0"/>
              <a:t>History</a:t>
            </a:r>
          </a:p>
          <a:p>
            <a:r>
              <a:rPr lang="tr-TR" dirty="0" smtClean="0"/>
              <a:t>Application Areas</a:t>
            </a:r>
          </a:p>
          <a:p>
            <a:r>
              <a:rPr lang="tr-TR" dirty="0" smtClean="0"/>
              <a:t>Fault Types</a:t>
            </a:r>
          </a:p>
          <a:p>
            <a:r>
              <a:rPr lang="tr-TR" dirty="0" smtClean="0"/>
              <a:t>Fault Type Approaches</a:t>
            </a:r>
          </a:p>
          <a:p>
            <a:pPr lvl="1"/>
            <a:r>
              <a:rPr lang="tr-TR" dirty="0" smtClean="0"/>
              <a:t>Geometry</a:t>
            </a:r>
          </a:p>
          <a:p>
            <a:pPr lvl="1"/>
            <a:r>
              <a:rPr lang="tr-TR" dirty="0" smtClean="0"/>
              <a:t>Winding</a:t>
            </a:r>
          </a:p>
          <a:p>
            <a:r>
              <a:rPr lang="tr-TR" dirty="0" smtClean="0"/>
              <a:t>Motor Drive System Failures and Solutions</a:t>
            </a:r>
          </a:p>
          <a:p>
            <a:r>
              <a:rPr lang="tr-TR" dirty="0" smtClean="0"/>
              <a:t>Thermal Protection</a:t>
            </a:r>
          </a:p>
          <a:p>
            <a:r>
              <a:rPr lang="tr-TR" dirty="0" smtClean="0"/>
              <a:t>Conclusion</a:t>
            </a:r>
          </a:p>
          <a:p>
            <a:r>
              <a:rPr lang="tr-TR" dirty="0" smtClean="0"/>
              <a:t>References</a:t>
            </a:r>
          </a:p>
          <a:p>
            <a:pPr lvl="1"/>
            <a:endParaRPr lang="tr-TR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2</a:t>
            </a:fld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74638"/>
            <a:ext cx="10058400" cy="1143000"/>
          </a:xfrm>
        </p:spPr>
        <p:txBody>
          <a:bodyPr/>
          <a:lstStyle/>
          <a:p>
            <a:r>
              <a:rPr lang="tr-TR" dirty="0" smtClean="0"/>
              <a:t>Outline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4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</a:t>
            </a:r>
            <a:r>
              <a:rPr lang="en-US" dirty="0" smtClean="0"/>
              <a:t>y </a:t>
            </a:r>
            <a:r>
              <a:rPr lang="en-US" dirty="0"/>
              <a:t>changing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winding arrangement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There are two solutions</a:t>
            </a:r>
          </a:p>
          <a:p>
            <a:pPr lvl="1"/>
            <a:r>
              <a:rPr lang="tr-TR" sz="2000" dirty="0"/>
              <a:t>I</a:t>
            </a:r>
            <a:r>
              <a:rPr lang="en-US" sz="2000" dirty="0" err="1" smtClean="0"/>
              <a:t>ndependency</a:t>
            </a:r>
            <a:r>
              <a:rPr lang="en-US" sz="2000" dirty="0" smtClean="0"/>
              <a:t> </a:t>
            </a:r>
            <a:r>
              <a:rPr lang="en-US" sz="2000" dirty="0"/>
              <a:t>between </a:t>
            </a:r>
            <a:r>
              <a:rPr lang="en-US" sz="2000" dirty="0" smtClean="0"/>
              <a:t>the</a:t>
            </a:r>
            <a:r>
              <a:rPr lang="tr-TR" sz="2000" dirty="0" smtClean="0"/>
              <a:t> </a:t>
            </a:r>
            <a:r>
              <a:rPr lang="en-US" sz="2000" dirty="0" smtClean="0"/>
              <a:t>phase</a:t>
            </a:r>
            <a:endParaRPr lang="tr-TR" sz="2000" dirty="0" smtClean="0"/>
          </a:p>
          <a:p>
            <a:pPr lvl="1"/>
            <a:r>
              <a:rPr lang="tr-TR" sz="2000" dirty="0" smtClean="0"/>
              <a:t>Dubling the stator poles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20</a:t>
            </a:fld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74638"/>
            <a:ext cx="10485120" cy="1143000"/>
          </a:xfrm>
        </p:spPr>
        <p:txBody>
          <a:bodyPr/>
          <a:lstStyle/>
          <a:p>
            <a:r>
              <a:rPr lang="tr-TR" dirty="0" smtClean="0"/>
              <a:t>Winding Approach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1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30"/>
            <a:ext cx="6904008" cy="43501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independency between </a:t>
            </a:r>
            <a:r>
              <a:rPr lang="en-US" sz="2000" dirty="0" smtClean="0"/>
              <a:t>the</a:t>
            </a:r>
            <a:r>
              <a:rPr lang="tr-TR" sz="2000" dirty="0" smtClean="0"/>
              <a:t> </a:t>
            </a:r>
            <a:r>
              <a:rPr lang="en-US" sz="2000" dirty="0" smtClean="0"/>
              <a:t>phase windings</a:t>
            </a:r>
            <a:endParaRPr lang="tr-TR" sz="2000" dirty="0" smtClean="0"/>
          </a:p>
          <a:p>
            <a:pPr>
              <a:buFont typeface="Wingdings" panose="05000000000000000000" pitchFamily="2" charset="2"/>
              <a:buChar char="v"/>
            </a:pPr>
            <a:endParaRPr lang="tr-TR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in </a:t>
            </a:r>
            <a:r>
              <a:rPr lang="en-US" sz="2000" dirty="0"/>
              <a:t>order to reduce the effects of </a:t>
            </a:r>
            <a:r>
              <a:rPr lang="en-US" sz="2000" dirty="0" smtClean="0"/>
              <a:t>winding</a:t>
            </a:r>
            <a:r>
              <a:rPr lang="tr-TR" sz="2000" dirty="0" smtClean="0"/>
              <a:t> </a:t>
            </a:r>
            <a:r>
              <a:rPr lang="en-US" sz="2000" dirty="0" smtClean="0"/>
              <a:t>damages</a:t>
            </a:r>
            <a:endParaRPr lang="tr-TR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 smtClean="0"/>
              <a:t>high </a:t>
            </a:r>
            <a:r>
              <a:rPr lang="en-US" sz="1600" dirty="0"/>
              <a:t>number of coils </a:t>
            </a:r>
            <a:r>
              <a:rPr lang="tr-TR" sz="1600" dirty="0" smtClean="0"/>
              <a:t>&amp;</a:t>
            </a:r>
            <a:r>
              <a:rPr lang="en-US" sz="1600" dirty="0" smtClean="0"/>
              <a:t> </a:t>
            </a:r>
            <a:r>
              <a:rPr lang="en-US" sz="1600" dirty="0"/>
              <a:t>a high number of </a:t>
            </a:r>
            <a:r>
              <a:rPr lang="en-US" sz="1600" dirty="0" smtClean="0"/>
              <a:t>phases</a:t>
            </a:r>
            <a:r>
              <a:rPr lang="tr-TR" sz="1600" dirty="0" smtClean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tr-TR" sz="1600" dirty="0"/>
          </a:p>
          <a:p>
            <a:pPr marL="480060" indent="-342900">
              <a:buClr>
                <a:srgbClr val="FF0000"/>
              </a:buClr>
              <a:buSzPct val="85000"/>
              <a:buFont typeface="Lucida Sans Unicode" panose="020B0602030504020204" pitchFamily="34" charset="0"/>
              <a:buChar char="╬"/>
            </a:pPr>
            <a:r>
              <a:rPr lang="tr-TR" sz="2000" dirty="0" smtClean="0"/>
              <a:t>Higher Torque Density</a:t>
            </a:r>
          </a:p>
          <a:p>
            <a:pPr marL="480060" indent="-342900">
              <a:buClr>
                <a:srgbClr val="FF0000"/>
              </a:buClr>
              <a:buSzPct val="85000"/>
              <a:buFont typeface="Lucida Sans Unicode" panose="020B0602030504020204" pitchFamily="34" charset="0"/>
              <a:buChar char="╬"/>
            </a:pPr>
            <a:r>
              <a:rPr lang="tr-TR" sz="2000" dirty="0" smtClean="0"/>
              <a:t>Small Torque Ripple</a:t>
            </a:r>
          </a:p>
          <a:p>
            <a:pPr marL="480060" indent="-342900">
              <a:buClr>
                <a:srgbClr val="FF0000"/>
              </a:buClr>
              <a:buSzPct val="85000"/>
              <a:buFont typeface="Lucida Sans Unicode" panose="020B0602030504020204" pitchFamily="34" charset="0"/>
              <a:buChar char="╬"/>
            </a:pPr>
            <a:endParaRPr lang="tr-TR" sz="2000" dirty="0"/>
          </a:p>
          <a:p>
            <a:pPr marL="480060" indent="-342900">
              <a:buClr>
                <a:srgbClr val="FF0000"/>
              </a:buClr>
              <a:buSzPct val="85000"/>
              <a:buFont typeface="Lucida Sans Unicode" panose="020B0602030504020204" pitchFamily="34" charset="0"/>
              <a:buChar char="‼"/>
            </a:pPr>
            <a:r>
              <a:rPr lang="tr-TR" sz="2000" dirty="0" smtClean="0"/>
              <a:t>Complex Drive</a:t>
            </a:r>
            <a:endParaRPr lang="tr-TR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21</a:t>
            </a:fld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74638"/>
            <a:ext cx="10485120" cy="1143000"/>
          </a:xfrm>
        </p:spPr>
        <p:txBody>
          <a:bodyPr/>
          <a:lstStyle/>
          <a:p>
            <a:r>
              <a:rPr lang="tr-TR" dirty="0" smtClean="0"/>
              <a:t>Winding Approach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181" y="1417638"/>
            <a:ext cx="3599515" cy="318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7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u="sng" dirty="0" smtClean="0"/>
              <a:t>Key terms: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22</a:t>
            </a:fld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74638"/>
            <a:ext cx="10058400" cy="1143000"/>
          </a:xfrm>
        </p:spPr>
        <p:txBody>
          <a:bodyPr/>
          <a:lstStyle/>
          <a:p>
            <a:r>
              <a:rPr lang="tr-TR" dirty="0" smtClean="0"/>
              <a:t>For Motor Drive System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259" y="1417638"/>
            <a:ext cx="7163421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8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u="sng" dirty="0" smtClean="0"/>
              <a:t>Key terms: </a:t>
            </a:r>
          </a:p>
          <a:p>
            <a:endParaRPr lang="tr-TR" u="sng" dirty="0" smtClean="0"/>
          </a:p>
          <a:p>
            <a:r>
              <a:rPr lang="tr-TR" b="1" dirty="0" smtClean="0">
                <a:solidFill>
                  <a:srgbClr val="FF0000"/>
                </a:solidFill>
              </a:rPr>
              <a:t>Redundancy</a:t>
            </a:r>
            <a:r>
              <a:rPr lang="tr-TR" dirty="0" smtClean="0"/>
              <a:t> is a mixture of series or parallel modules.</a:t>
            </a:r>
          </a:p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23</a:t>
            </a:fld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74638"/>
            <a:ext cx="10058400" cy="1143000"/>
          </a:xfrm>
        </p:spPr>
        <p:txBody>
          <a:bodyPr/>
          <a:lstStyle/>
          <a:p>
            <a:r>
              <a:rPr lang="tr-TR" dirty="0" smtClean="0"/>
              <a:t>For Motor Drive System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u="sng" dirty="0" smtClean="0"/>
              <a:t>Key terms: </a:t>
            </a:r>
          </a:p>
          <a:p>
            <a:endParaRPr lang="tr-TR" u="sng" dirty="0" smtClean="0"/>
          </a:p>
          <a:p>
            <a:r>
              <a:rPr lang="tr-TR" b="1" dirty="0" smtClean="0">
                <a:solidFill>
                  <a:srgbClr val="FF0000"/>
                </a:solidFill>
              </a:rPr>
              <a:t>Redundancy</a:t>
            </a:r>
            <a:r>
              <a:rPr lang="tr-TR" dirty="0" smtClean="0"/>
              <a:t> is a mixture of series or parallel modules.</a:t>
            </a:r>
          </a:p>
          <a:p>
            <a:endParaRPr lang="tr-TR" dirty="0"/>
          </a:p>
          <a:p>
            <a:r>
              <a:rPr lang="tr-TR" b="1" dirty="0" smtClean="0">
                <a:solidFill>
                  <a:srgbClr val="FF0000"/>
                </a:solidFill>
              </a:rPr>
              <a:t>Reliability</a:t>
            </a:r>
            <a:r>
              <a:rPr lang="tr-TR" dirty="0" smtClean="0"/>
              <a:t> </a:t>
            </a:r>
            <a:r>
              <a:rPr lang="en-US" dirty="0"/>
              <a:t>is a measure of the time between </a:t>
            </a:r>
            <a:r>
              <a:rPr lang="en-US" dirty="0" smtClean="0"/>
              <a:t>failures</a:t>
            </a:r>
            <a:r>
              <a:rPr lang="tr-TR" dirty="0" smtClean="0"/>
              <a:t> </a:t>
            </a:r>
            <a:r>
              <a:rPr lang="en-US" dirty="0" smtClean="0"/>
              <a:t>occurring </a:t>
            </a:r>
            <a:r>
              <a:rPr lang="en-US" dirty="0"/>
              <a:t>in a </a:t>
            </a:r>
            <a:r>
              <a:rPr lang="en-US" dirty="0" smtClean="0"/>
              <a:t>system</a:t>
            </a:r>
            <a:r>
              <a:rPr lang="tr-TR" dirty="0" smtClean="0"/>
              <a:t>. </a:t>
            </a:r>
          </a:p>
          <a:p>
            <a:pPr lvl="1"/>
            <a:r>
              <a:rPr lang="en-US" sz="2000" dirty="0"/>
              <a:t>by having alternative backup systems </a:t>
            </a:r>
          </a:p>
          <a:p>
            <a:pPr lvl="1"/>
            <a:r>
              <a:rPr lang="tr-TR" sz="2000" dirty="0" smtClean="0"/>
              <a:t>By </a:t>
            </a:r>
            <a:r>
              <a:rPr lang="en-US" sz="2000" dirty="0" smtClean="0"/>
              <a:t>dividing </a:t>
            </a:r>
            <a:r>
              <a:rPr lang="en-US" sz="2000" dirty="0"/>
              <a:t>some sections of hardware into small </a:t>
            </a:r>
            <a:r>
              <a:rPr lang="en-US" sz="2000" dirty="0" smtClean="0"/>
              <a:t>electrically</a:t>
            </a:r>
            <a:r>
              <a:rPr lang="tr-TR" sz="2000" dirty="0" smtClean="0"/>
              <a:t> </a:t>
            </a:r>
            <a:r>
              <a:rPr lang="en-US" sz="2000" dirty="0" smtClean="0"/>
              <a:t>and </a:t>
            </a:r>
            <a:r>
              <a:rPr lang="en-US" sz="2000" dirty="0"/>
              <a:t>physically isolated </a:t>
            </a:r>
            <a:r>
              <a:rPr lang="en-US" sz="2000" dirty="0" smtClean="0"/>
              <a:t>units</a:t>
            </a:r>
            <a:endParaRPr lang="tr-TR" sz="2000" dirty="0"/>
          </a:p>
          <a:p>
            <a:pPr lvl="2"/>
            <a:r>
              <a:rPr lang="tr-TR" sz="1800" dirty="0" smtClean="0"/>
              <a:t>Reliability can be increased.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24</a:t>
            </a:fld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74638"/>
            <a:ext cx="10058400" cy="1143000"/>
          </a:xfrm>
        </p:spPr>
        <p:txBody>
          <a:bodyPr/>
          <a:lstStyle/>
          <a:p>
            <a:r>
              <a:rPr lang="tr-TR" dirty="0" smtClean="0"/>
              <a:t>For Motor Drive System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3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6022969" cy="4525963"/>
          </a:xfrm>
        </p:spPr>
        <p:txBody>
          <a:bodyPr/>
          <a:lstStyle/>
          <a:p>
            <a:r>
              <a:rPr lang="tr-TR" sz="1800" dirty="0" smtClean="0"/>
              <a:t>The use of direct-drive multiple motors on the SAME shaft</a:t>
            </a:r>
          </a:p>
          <a:p>
            <a:endParaRPr lang="tr-TR" sz="1800" dirty="0"/>
          </a:p>
          <a:p>
            <a:r>
              <a:rPr lang="tr-TR" sz="1800" dirty="0" smtClean="0"/>
              <a:t>Complexity &amp; Cost increase 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25</a:t>
            </a:fld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74638"/>
            <a:ext cx="10058400" cy="1143000"/>
          </a:xfrm>
        </p:spPr>
        <p:txBody>
          <a:bodyPr/>
          <a:lstStyle/>
          <a:p>
            <a:r>
              <a:rPr lang="tr-TR" dirty="0" smtClean="0"/>
              <a:t>For Motor Drive System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32569" y="4161238"/>
            <a:ext cx="43861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Multiple segment/modular motor drive with redundancy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454" y="1417638"/>
            <a:ext cx="4520226" cy="267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5601419" cy="4525963"/>
          </a:xfrm>
        </p:spPr>
        <p:txBody>
          <a:bodyPr>
            <a:normAutofit lnSpcReduction="10000"/>
          </a:bodyPr>
          <a:lstStyle/>
          <a:p>
            <a:r>
              <a:rPr lang="tr-TR" sz="1800" dirty="0" smtClean="0"/>
              <a:t>Alternative way;</a:t>
            </a:r>
          </a:p>
          <a:p>
            <a:pPr lvl="1"/>
            <a:r>
              <a:rPr lang="tr-TR" sz="1800" dirty="0" smtClean="0"/>
              <a:t>By separating the 3-phase windings and</a:t>
            </a:r>
            <a:endParaRPr lang="tr-TR" sz="1800" dirty="0"/>
          </a:p>
          <a:p>
            <a:pPr lvl="1"/>
            <a:r>
              <a:rPr lang="en-US" sz="1800" dirty="0"/>
              <a:t>driving each motor phase from a </a:t>
            </a:r>
            <a:r>
              <a:rPr lang="en-US" sz="1800" dirty="0" smtClean="0"/>
              <a:t>separate</a:t>
            </a:r>
            <a:r>
              <a:rPr lang="tr-TR" sz="1800" dirty="0" smtClean="0"/>
              <a:t> </a:t>
            </a:r>
          </a:p>
          <a:p>
            <a:pPr marL="393192" lvl="1" indent="0">
              <a:buNone/>
            </a:pPr>
            <a:r>
              <a:rPr lang="en-US" sz="1800" dirty="0" smtClean="0"/>
              <a:t>single-phase inverter</a:t>
            </a:r>
            <a:endParaRPr lang="tr-TR" sz="1800" dirty="0"/>
          </a:p>
          <a:p>
            <a:pPr lvl="1"/>
            <a:endParaRPr lang="tr-TR" sz="1800" dirty="0" smtClean="0"/>
          </a:p>
          <a:p>
            <a:r>
              <a:rPr lang="tr-TR" sz="2200" dirty="0" smtClean="0"/>
              <a:t>Doubles the number of devices !</a:t>
            </a:r>
          </a:p>
          <a:p>
            <a:endParaRPr lang="tr-TR" sz="2200" dirty="0" smtClean="0"/>
          </a:p>
          <a:p>
            <a:pPr marL="109728" indent="0">
              <a:buNone/>
            </a:pPr>
            <a:r>
              <a:rPr lang="tr-TR" sz="2200" dirty="0" smtClean="0"/>
              <a:t>However;</a:t>
            </a:r>
          </a:p>
          <a:p>
            <a:pPr marL="109728" indent="0">
              <a:buNone/>
            </a:pPr>
            <a:endParaRPr lang="tr-TR" sz="2200" dirty="0"/>
          </a:p>
          <a:p>
            <a:r>
              <a:rPr lang="tr-TR" sz="2200" dirty="0" smtClean="0"/>
              <a:t>Switching losses </a:t>
            </a:r>
          </a:p>
          <a:p>
            <a:r>
              <a:rPr lang="tr-TR" sz="2200" dirty="0" smtClean="0"/>
              <a:t>Heat sink requirements</a:t>
            </a:r>
          </a:p>
          <a:p>
            <a:pPr lvl="1"/>
            <a:r>
              <a:rPr lang="tr-TR" sz="1800" dirty="0" smtClean="0"/>
              <a:t>Less room is needed</a:t>
            </a:r>
            <a:endParaRPr lang="tr-TR" sz="1600" dirty="0"/>
          </a:p>
          <a:p>
            <a:pPr lvl="1"/>
            <a:r>
              <a:rPr lang="tr-TR" sz="1600" dirty="0" smtClean="0"/>
              <a:t>Less weight</a:t>
            </a:r>
            <a:endParaRPr lang="tr-TR" sz="18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26</a:t>
            </a:fld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74638"/>
            <a:ext cx="10058400" cy="1143000"/>
          </a:xfrm>
        </p:spPr>
        <p:txBody>
          <a:bodyPr/>
          <a:lstStyle/>
          <a:p>
            <a:r>
              <a:rPr lang="tr-TR" dirty="0" smtClean="0"/>
              <a:t>For Motor Drive System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947" y="1481329"/>
            <a:ext cx="5419749" cy="27389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11019" y="4220238"/>
            <a:ext cx="39533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 smtClean="0">
                <a:latin typeface="+mj-lt"/>
              </a:rPr>
              <a:t>A</a:t>
            </a:r>
            <a:r>
              <a:rPr lang="en-US" sz="1400" dirty="0" smtClean="0">
                <a:latin typeface="+mj-lt"/>
              </a:rPr>
              <a:t>n </a:t>
            </a:r>
            <a:r>
              <a:rPr lang="en-US" sz="1400" dirty="0">
                <a:latin typeface="+mj-lt"/>
              </a:rPr>
              <a:t>alternative </a:t>
            </a:r>
            <a:r>
              <a:rPr lang="en-US" sz="1400" dirty="0" smtClean="0">
                <a:latin typeface="+mj-lt"/>
              </a:rPr>
              <a:t>motor</a:t>
            </a:r>
            <a:r>
              <a:rPr lang="tr-TR" sz="1400" dirty="0">
                <a:latin typeface="+mj-lt"/>
              </a:rPr>
              <a:t>-</a:t>
            </a:r>
            <a:r>
              <a:rPr lang="en-US" sz="1400" dirty="0" smtClean="0">
                <a:latin typeface="+mj-lt"/>
              </a:rPr>
              <a:t>inverter </a:t>
            </a:r>
            <a:r>
              <a:rPr lang="en-US" sz="1400" dirty="0">
                <a:latin typeface="+mj-lt"/>
              </a:rPr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40000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5601419" cy="4525963"/>
          </a:xfrm>
        </p:spPr>
        <p:txBody>
          <a:bodyPr>
            <a:normAutofit/>
          </a:bodyPr>
          <a:lstStyle/>
          <a:p>
            <a:r>
              <a:rPr lang="tr-TR" sz="1800" dirty="0" smtClean="0"/>
              <a:t>Alternative way;</a:t>
            </a:r>
          </a:p>
          <a:p>
            <a:pPr lvl="1"/>
            <a:r>
              <a:rPr lang="tr-TR" sz="2000" dirty="0" smtClean="0"/>
              <a:t>Fourth command branch in standby.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27</a:t>
            </a:fld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74638"/>
            <a:ext cx="10058400" cy="1143000"/>
          </a:xfrm>
        </p:spPr>
        <p:txBody>
          <a:bodyPr/>
          <a:lstStyle/>
          <a:p>
            <a:r>
              <a:rPr lang="tr-TR" dirty="0" smtClean="0"/>
              <a:t>For Motor Drive System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21" y="1417637"/>
            <a:ext cx="5154775" cy="44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5601419" cy="4525963"/>
          </a:xfrm>
        </p:spPr>
        <p:txBody>
          <a:bodyPr>
            <a:normAutofit/>
          </a:bodyPr>
          <a:lstStyle/>
          <a:p>
            <a:r>
              <a:rPr lang="tr-TR" sz="1800" dirty="0" smtClean="0"/>
              <a:t>Alternative way;</a:t>
            </a:r>
          </a:p>
          <a:p>
            <a:pPr lvl="1"/>
            <a:r>
              <a:rPr lang="tr-TR" sz="2000" dirty="0" smtClean="0"/>
              <a:t>Fourth command branch in standby.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28</a:t>
            </a:fld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74638"/>
            <a:ext cx="10058400" cy="1143000"/>
          </a:xfrm>
        </p:spPr>
        <p:txBody>
          <a:bodyPr/>
          <a:lstStyle/>
          <a:p>
            <a:r>
              <a:rPr lang="tr-TR" dirty="0" smtClean="0"/>
              <a:t>For Motor Drive System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21" y="1417637"/>
            <a:ext cx="5154775" cy="443145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100204" y="4804913"/>
            <a:ext cx="1431985" cy="1262764"/>
          </a:xfrm>
          <a:prstGeom prst="ellipse">
            <a:avLst/>
          </a:prstGeom>
          <a:noFill/>
          <a:ln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When the fault appears in the machine,</a:t>
            </a:r>
          </a:p>
          <a:p>
            <a:r>
              <a:rPr lang="en-US"/>
              <a:t>the standby branch becomes active</a:t>
            </a:r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3310201"/>
            <a:ext cx="5903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TimesNewRomanPSMT"/>
              </a:rPr>
              <a:t>When the fault appears in the machine,</a:t>
            </a:r>
          </a:p>
          <a:p>
            <a:r>
              <a:rPr lang="tr-TR" dirty="0" smtClean="0">
                <a:latin typeface="TimesNewRomanPSMT"/>
              </a:rPr>
              <a:t>				</a:t>
            </a:r>
            <a:r>
              <a:rPr lang="en-US" dirty="0" smtClean="0">
                <a:latin typeface="TimesNewRomanPSMT"/>
              </a:rPr>
              <a:t>the </a:t>
            </a:r>
            <a:r>
              <a:rPr lang="en-US" dirty="0">
                <a:latin typeface="TimesNewRomanPSMT"/>
              </a:rPr>
              <a:t>standby branch becomes active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 smtClean="0"/>
              <a:t>Controlling the fault current value is important when short-circuit failure happens.</a:t>
            </a:r>
          </a:p>
          <a:p>
            <a:endParaRPr lang="tr-TR" sz="1800" dirty="0" smtClean="0"/>
          </a:p>
          <a:p>
            <a:r>
              <a:rPr lang="tr-TR" sz="1800" dirty="0" smtClean="0"/>
              <a:t>In order to limit this current,</a:t>
            </a:r>
            <a:r>
              <a:rPr lang="tr-TR" sz="1800" dirty="0"/>
              <a:t>	</a:t>
            </a:r>
            <a:endParaRPr lang="tr-TR" sz="1800" dirty="0" smtClean="0"/>
          </a:p>
          <a:p>
            <a:pPr lvl="4">
              <a:buFont typeface="Wingdings" panose="05000000000000000000" pitchFamily="2" charset="2"/>
              <a:buChar char="v"/>
            </a:pPr>
            <a:r>
              <a:rPr lang="tr-TR" dirty="0" smtClean="0"/>
              <a:t>Increase the self-inductance of the windings in design stage.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29</a:t>
            </a:fld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74638"/>
            <a:ext cx="10058400" cy="1143000"/>
          </a:xfrm>
        </p:spPr>
        <p:txBody>
          <a:bodyPr/>
          <a:lstStyle/>
          <a:p>
            <a:r>
              <a:rPr lang="tr-TR" dirty="0" smtClean="0"/>
              <a:t>For Motor Drive System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5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The machine needs to maintain the same or comparable performance under fault to that when the machine was healthy.</a:t>
            </a:r>
          </a:p>
          <a:p>
            <a:endParaRPr lang="tr-TR" dirty="0"/>
          </a:p>
          <a:p>
            <a:r>
              <a:rPr lang="tr-TR" dirty="0" smtClean="0"/>
              <a:t>In case of fault, the machine needs to fail safe without any catastrophic damage. (for safety-critical applications)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3</a:t>
            </a:fld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74638"/>
            <a:ext cx="10058400" cy="1143000"/>
          </a:xfrm>
        </p:spPr>
        <p:txBody>
          <a:bodyPr/>
          <a:lstStyle/>
          <a:p>
            <a:r>
              <a:rPr lang="tr-TR" dirty="0" smtClean="0"/>
              <a:t>What is Fault-Tolerant 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 smtClean="0"/>
              <a:t>Controlling the fault current value is important when short-circuit failure happens.</a:t>
            </a:r>
          </a:p>
          <a:p>
            <a:endParaRPr lang="tr-TR" sz="1800" dirty="0" smtClean="0"/>
          </a:p>
          <a:p>
            <a:r>
              <a:rPr lang="tr-TR" sz="1800" dirty="0" smtClean="0"/>
              <a:t>In order to limit this current,</a:t>
            </a:r>
            <a:r>
              <a:rPr lang="tr-TR" sz="1800" dirty="0"/>
              <a:t>	</a:t>
            </a:r>
            <a:endParaRPr lang="tr-TR" sz="1800" dirty="0" smtClean="0"/>
          </a:p>
          <a:p>
            <a:pPr lvl="4">
              <a:buFont typeface="Wingdings" panose="05000000000000000000" pitchFamily="2" charset="2"/>
              <a:buChar char="v"/>
            </a:pPr>
            <a:r>
              <a:rPr lang="tr-TR" dirty="0" smtClean="0"/>
              <a:t>Increase the self-inductance (per-unit) of the windings in design stage.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30</a:t>
            </a:fld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74638"/>
            <a:ext cx="10058400" cy="1143000"/>
          </a:xfrm>
        </p:spPr>
        <p:txBody>
          <a:bodyPr/>
          <a:lstStyle/>
          <a:p>
            <a:r>
              <a:rPr lang="tr-TR" dirty="0" smtClean="0"/>
              <a:t>For Motor Drive System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790" y="3111441"/>
            <a:ext cx="2880610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30"/>
            <a:ext cx="5791200" cy="787418"/>
          </a:xfrm>
        </p:spPr>
        <p:txBody>
          <a:bodyPr/>
          <a:lstStyle/>
          <a:p>
            <a:r>
              <a:rPr lang="tr-TR" sz="1800" dirty="0" smtClean="0"/>
              <a:t>F</a:t>
            </a:r>
            <a:r>
              <a:rPr lang="en-US" sz="1800" dirty="0" err="1" smtClean="0"/>
              <a:t>errite</a:t>
            </a:r>
            <a:r>
              <a:rPr lang="en-US" sz="1800" dirty="0" smtClean="0"/>
              <a:t> </a:t>
            </a:r>
            <a:r>
              <a:rPr lang="en-US" sz="1800" dirty="0"/>
              <a:t>material is used in the stator and </a:t>
            </a:r>
            <a:r>
              <a:rPr lang="en-US" sz="1800" dirty="0" smtClean="0"/>
              <a:t>rotor</a:t>
            </a:r>
            <a:endParaRPr lang="tr-TR" sz="1800" dirty="0" smtClean="0"/>
          </a:p>
          <a:p>
            <a:r>
              <a:rPr lang="tr-TR" sz="1800" dirty="0" smtClean="0"/>
              <a:t>In case of fault;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31</a:t>
            </a:fld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74638"/>
            <a:ext cx="10058400" cy="1143000"/>
          </a:xfrm>
        </p:spPr>
        <p:txBody>
          <a:bodyPr/>
          <a:lstStyle/>
          <a:p>
            <a:r>
              <a:rPr lang="tr-TR" dirty="0" smtClean="0"/>
              <a:t>Thermal Protection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30"/>
            <a:ext cx="5791200" cy="787418"/>
          </a:xfrm>
        </p:spPr>
        <p:txBody>
          <a:bodyPr/>
          <a:lstStyle/>
          <a:p>
            <a:r>
              <a:rPr lang="tr-TR" sz="1800" dirty="0" smtClean="0"/>
              <a:t>F</a:t>
            </a:r>
            <a:r>
              <a:rPr lang="en-US" sz="1800" dirty="0" err="1" smtClean="0"/>
              <a:t>errite</a:t>
            </a:r>
            <a:r>
              <a:rPr lang="en-US" sz="1800" dirty="0" smtClean="0"/>
              <a:t> </a:t>
            </a:r>
            <a:r>
              <a:rPr lang="en-US" sz="1800" dirty="0"/>
              <a:t>material is used in the stator and </a:t>
            </a:r>
            <a:r>
              <a:rPr lang="en-US" sz="1800" dirty="0" smtClean="0"/>
              <a:t>rotor</a:t>
            </a:r>
            <a:endParaRPr lang="tr-TR" sz="1800" dirty="0" smtClean="0"/>
          </a:p>
          <a:p>
            <a:r>
              <a:rPr lang="tr-TR" sz="1800" dirty="0" smtClean="0"/>
              <a:t>In case of fault;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32</a:t>
            </a:fld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74638"/>
            <a:ext cx="10058400" cy="1143000"/>
          </a:xfrm>
        </p:spPr>
        <p:txBody>
          <a:bodyPr/>
          <a:lstStyle/>
          <a:p>
            <a:r>
              <a:rPr lang="tr-TR" dirty="0" smtClean="0"/>
              <a:t>Thermal Protection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97280" y="2763257"/>
            <a:ext cx="530352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 smtClean="0">
                <a:latin typeface="TimesNewRomanPSMT"/>
              </a:rPr>
              <a:t>T</a:t>
            </a:r>
            <a:r>
              <a:rPr lang="en-US" dirty="0" smtClean="0">
                <a:latin typeface="TimesNewRomanPSMT"/>
              </a:rPr>
              <a:t>his </a:t>
            </a:r>
            <a:r>
              <a:rPr lang="en-US" dirty="0">
                <a:latin typeface="TimesNewRomanPSMT"/>
              </a:rPr>
              <a:t>material heats up due to the high </a:t>
            </a:r>
            <a:r>
              <a:rPr lang="en-US" dirty="0" smtClean="0">
                <a:latin typeface="TimesNewRomanPSMT"/>
              </a:rPr>
              <a:t>fault</a:t>
            </a:r>
            <a:r>
              <a:rPr lang="tr-TR" dirty="0" smtClean="0">
                <a:latin typeface="TimesNewRomanPSMT"/>
              </a:rPr>
              <a:t> </a:t>
            </a:r>
            <a:r>
              <a:rPr lang="en-US" dirty="0" smtClean="0">
                <a:latin typeface="TimesNewRomanPSMT"/>
              </a:rPr>
              <a:t>current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3022120" y="2139350"/>
            <a:ext cx="483080" cy="5548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6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30"/>
            <a:ext cx="5791200" cy="787418"/>
          </a:xfrm>
        </p:spPr>
        <p:txBody>
          <a:bodyPr/>
          <a:lstStyle/>
          <a:p>
            <a:r>
              <a:rPr lang="tr-TR" sz="1800" dirty="0" smtClean="0"/>
              <a:t>F</a:t>
            </a:r>
            <a:r>
              <a:rPr lang="en-US" sz="1800" dirty="0" err="1" smtClean="0"/>
              <a:t>errite</a:t>
            </a:r>
            <a:r>
              <a:rPr lang="en-US" sz="1800" dirty="0" smtClean="0"/>
              <a:t> </a:t>
            </a:r>
            <a:r>
              <a:rPr lang="en-US" sz="1800" dirty="0"/>
              <a:t>material is used in the stator and </a:t>
            </a:r>
            <a:r>
              <a:rPr lang="en-US" sz="1800" dirty="0" smtClean="0"/>
              <a:t>rotor</a:t>
            </a:r>
            <a:endParaRPr lang="tr-TR" sz="1800" dirty="0" smtClean="0"/>
          </a:p>
          <a:p>
            <a:r>
              <a:rPr lang="tr-TR" sz="1800" dirty="0" smtClean="0"/>
              <a:t>In case of fault;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33</a:t>
            </a:fld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74638"/>
            <a:ext cx="10058400" cy="1143000"/>
          </a:xfrm>
        </p:spPr>
        <p:txBody>
          <a:bodyPr/>
          <a:lstStyle/>
          <a:p>
            <a:r>
              <a:rPr lang="tr-TR" dirty="0" smtClean="0"/>
              <a:t>Thermal Protection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97280" y="2763257"/>
            <a:ext cx="530352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 smtClean="0">
                <a:latin typeface="TimesNewRomanPSMT"/>
              </a:rPr>
              <a:t>T</a:t>
            </a:r>
            <a:r>
              <a:rPr lang="en-US" dirty="0" smtClean="0">
                <a:latin typeface="TimesNewRomanPSMT"/>
              </a:rPr>
              <a:t>his </a:t>
            </a:r>
            <a:r>
              <a:rPr lang="en-US" dirty="0">
                <a:latin typeface="TimesNewRomanPSMT"/>
              </a:rPr>
              <a:t>material heats up due to the high </a:t>
            </a:r>
            <a:r>
              <a:rPr lang="en-US" dirty="0" smtClean="0">
                <a:latin typeface="TimesNewRomanPSMT"/>
              </a:rPr>
              <a:t>fault</a:t>
            </a:r>
            <a:r>
              <a:rPr lang="tr-TR" dirty="0" smtClean="0">
                <a:latin typeface="TimesNewRomanPSMT"/>
              </a:rPr>
              <a:t> </a:t>
            </a:r>
            <a:r>
              <a:rPr lang="en-US" dirty="0" smtClean="0">
                <a:latin typeface="TimesNewRomanPSMT"/>
              </a:rPr>
              <a:t>current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1899" y="3878958"/>
            <a:ext cx="3672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dirty="0" smtClean="0">
                <a:latin typeface="TimesNewRomanPSMT"/>
              </a:rPr>
              <a:t>B</a:t>
            </a:r>
            <a:r>
              <a:rPr lang="en-US" dirty="0" err="1" smtClean="0">
                <a:latin typeface="TimesNewRomanPSMT"/>
              </a:rPr>
              <a:t>ecom</a:t>
            </a:r>
            <a:r>
              <a:rPr lang="tr-TR" dirty="0" smtClean="0">
                <a:latin typeface="TimesNewRomanPSMT"/>
              </a:rPr>
              <a:t>ing a</a:t>
            </a:r>
            <a:r>
              <a:rPr lang="en-US" dirty="0" smtClean="0">
                <a:latin typeface="TimesNewRomanPSMT"/>
              </a:rPr>
              <a:t> nonmagnetic</a:t>
            </a:r>
            <a:r>
              <a:rPr lang="tr-TR" dirty="0" smtClean="0">
                <a:latin typeface="TimesNewRomanPSMT"/>
              </a:rPr>
              <a:t> material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3022120" y="2140657"/>
            <a:ext cx="483080" cy="5548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022120" y="3228326"/>
            <a:ext cx="483080" cy="5548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5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30"/>
            <a:ext cx="5791200" cy="787418"/>
          </a:xfrm>
        </p:spPr>
        <p:txBody>
          <a:bodyPr/>
          <a:lstStyle/>
          <a:p>
            <a:r>
              <a:rPr lang="tr-TR" sz="1800" dirty="0" smtClean="0"/>
              <a:t>F</a:t>
            </a:r>
            <a:r>
              <a:rPr lang="en-US" sz="1800" dirty="0" err="1" smtClean="0"/>
              <a:t>errite</a:t>
            </a:r>
            <a:r>
              <a:rPr lang="en-US" sz="1800" dirty="0" smtClean="0"/>
              <a:t> </a:t>
            </a:r>
            <a:r>
              <a:rPr lang="en-US" sz="1800" dirty="0"/>
              <a:t>material is used in the stator and </a:t>
            </a:r>
            <a:r>
              <a:rPr lang="en-US" sz="1800" dirty="0" smtClean="0"/>
              <a:t>rotor</a:t>
            </a:r>
            <a:endParaRPr lang="tr-TR" sz="1800" dirty="0" smtClean="0"/>
          </a:p>
          <a:p>
            <a:r>
              <a:rPr lang="tr-TR" sz="1800" dirty="0" smtClean="0"/>
              <a:t>In case of fault;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34</a:t>
            </a:fld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74638"/>
            <a:ext cx="10058400" cy="1143000"/>
          </a:xfrm>
        </p:spPr>
        <p:txBody>
          <a:bodyPr/>
          <a:lstStyle/>
          <a:p>
            <a:r>
              <a:rPr lang="tr-TR" dirty="0" smtClean="0"/>
              <a:t>Thermal Protection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97280" y="2763257"/>
            <a:ext cx="530352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 smtClean="0">
                <a:latin typeface="TimesNewRomanPSMT"/>
              </a:rPr>
              <a:t>T</a:t>
            </a:r>
            <a:r>
              <a:rPr lang="en-US" dirty="0" smtClean="0">
                <a:latin typeface="TimesNewRomanPSMT"/>
              </a:rPr>
              <a:t>his </a:t>
            </a:r>
            <a:r>
              <a:rPr lang="en-US" dirty="0">
                <a:latin typeface="TimesNewRomanPSMT"/>
              </a:rPr>
              <a:t>material heats up due to the high </a:t>
            </a:r>
            <a:r>
              <a:rPr lang="en-US" dirty="0" smtClean="0">
                <a:latin typeface="TimesNewRomanPSMT"/>
              </a:rPr>
              <a:t>fault</a:t>
            </a:r>
            <a:r>
              <a:rPr lang="tr-TR" dirty="0" smtClean="0">
                <a:latin typeface="TimesNewRomanPSMT"/>
              </a:rPr>
              <a:t> </a:t>
            </a:r>
            <a:r>
              <a:rPr lang="en-US" dirty="0" smtClean="0">
                <a:latin typeface="TimesNewRomanPSMT"/>
              </a:rPr>
              <a:t>current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1899" y="3878958"/>
            <a:ext cx="3672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dirty="0" smtClean="0">
                <a:latin typeface="TimesNewRomanPSMT"/>
              </a:rPr>
              <a:t>B</a:t>
            </a:r>
            <a:r>
              <a:rPr lang="en-US" dirty="0" err="1" smtClean="0">
                <a:latin typeface="TimesNewRomanPSMT"/>
              </a:rPr>
              <a:t>ecom</a:t>
            </a:r>
            <a:r>
              <a:rPr lang="tr-TR" dirty="0" smtClean="0">
                <a:latin typeface="TimesNewRomanPSMT"/>
              </a:rPr>
              <a:t>ing a</a:t>
            </a:r>
            <a:r>
              <a:rPr lang="en-US" dirty="0" smtClean="0">
                <a:latin typeface="TimesNewRomanPSMT"/>
              </a:rPr>
              <a:t> nonmagnetic</a:t>
            </a:r>
            <a:r>
              <a:rPr lang="tr-TR" dirty="0" smtClean="0">
                <a:latin typeface="TimesNewRomanPSMT"/>
              </a:rPr>
              <a:t> material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7280" y="47530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NewRomanPSMT"/>
              </a:rPr>
              <a:t>External heat sources </a:t>
            </a:r>
            <a:r>
              <a:rPr lang="en-US" dirty="0" smtClean="0">
                <a:latin typeface="TimesNewRomanPSMT"/>
              </a:rPr>
              <a:t>are</a:t>
            </a:r>
            <a:r>
              <a:rPr lang="tr-TR" dirty="0" smtClean="0">
                <a:latin typeface="TimesNewRomanPSMT"/>
              </a:rPr>
              <a:t> </a:t>
            </a:r>
            <a:r>
              <a:rPr lang="en-US" dirty="0" smtClean="0">
                <a:latin typeface="TimesNewRomanPSMT"/>
              </a:rPr>
              <a:t>used </a:t>
            </a:r>
            <a:r>
              <a:rPr lang="en-US" dirty="0">
                <a:latin typeface="TimesNewRomanPSMT"/>
              </a:rPr>
              <a:t>to speed up the heating </a:t>
            </a:r>
            <a:r>
              <a:rPr lang="en-US" dirty="0" smtClean="0">
                <a:latin typeface="TimesNewRomanPSMT"/>
              </a:rPr>
              <a:t>process</a:t>
            </a:r>
            <a:r>
              <a:rPr lang="tr-TR" dirty="0" smtClean="0">
                <a:latin typeface="TimesNewRomanPSMT"/>
              </a:rPr>
              <a:t> for cooling the ferrite.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3022120" y="2140657"/>
            <a:ext cx="483080" cy="5548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022120" y="3228326"/>
            <a:ext cx="483080" cy="5548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541" y="1193130"/>
            <a:ext cx="3903140" cy="396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8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0080" y="2206881"/>
            <a:ext cx="109728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2400" dirty="0" smtClean="0"/>
              <a:t>For geometry and winding approaches,</a:t>
            </a:r>
          </a:p>
          <a:p>
            <a:pPr>
              <a:buFont typeface="Arial" panose="020B0604020202020204" pitchFamily="34" charset="0"/>
              <a:buChar char="•"/>
            </a:pPr>
            <a:endParaRPr lang="tr-TR" sz="2400" dirty="0" smtClean="0"/>
          </a:p>
          <a:p>
            <a:pPr marL="393192" lvl="1" indent="0">
              <a:buNone/>
            </a:pPr>
            <a:r>
              <a:rPr lang="tr-TR" sz="2000" dirty="0" smtClean="0"/>
              <a:t>Main idea of the solution is s</a:t>
            </a:r>
            <a:r>
              <a:rPr lang="en-US" sz="2000" dirty="0" err="1" smtClean="0"/>
              <a:t>ubstitut</a:t>
            </a:r>
            <a:r>
              <a:rPr lang="tr-TR" sz="2000" dirty="0" smtClean="0"/>
              <a:t>ing</a:t>
            </a:r>
            <a:r>
              <a:rPr lang="en-US" sz="2000" dirty="0" smtClean="0"/>
              <a:t> </a:t>
            </a:r>
            <a:r>
              <a:rPr lang="en-US" sz="2000" dirty="0"/>
              <a:t>the faulted phase’s contribution by the</a:t>
            </a:r>
            <a:r>
              <a:rPr lang="tr-TR" sz="2000" dirty="0"/>
              <a:t> </a:t>
            </a:r>
            <a:r>
              <a:rPr lang="en-US" sz="2000" dirty="0" smtClean="0"/>
              <a:t>healthy</a:t>
            </a:r>
            <a:r>
              <a:rPr lang="tr-TR" sz="2000" dirty="0" smtClean="0"/>
              <a:t> </a:t>
            </a:r>
            <a:r>
              <a:rPr lang="en-US" sz="2000" dirty="0"/>
              <a:t>remaining </a:t>
            </a:r>
            <a:r>
              <a:rPr lang="en-US" sz="2000" dirty="0" smtClean="0"/>
              <a:t>ones</a:t>
            </a:r>
            <a:r>
              <a:rPr lang="tr-TR" sz="2000" dirty="0" smtClean="0"/>
              <a:t>. And there are consequences about the dimensions and performances.</a:t>
            </a:r>
          </a:p>
          <a:p>
            <a:pPr>
              <a:buFont typeface="Arial" panose="020B0604020202020204" pitchFamily="34" charset="0"/>
              <a:buChar char="•"/>
            </a:pPr>
            <a:endParaRPr lang="tr-TR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35</a:t>
            </a:fld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74638"/>
            <a:ext cx="10058400" cy="1143000"/>
          </a:xfrm>
        </p:spPr>
        <p:txBody>
          <a:bodyPr/>
          <a:lstStyle/>
          <a:p>
            <a:r>
              <a:rPr lang="tr-TR" dirty="0" smtClean="0"/>
              <a:t>Conclusion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0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2400" dirty="0" smtClean="0"/>
              <a:t>For motor drive systems,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Higher redundancy, by using identical motor segments </a:t>
            </a:r>
            <a:r>
              <a:rPr lang="en-US" sz="2000" dirty="0" smtClean="0"/>
              <a:t>on</a:t>
            </a:r>
            <a:r>
              <a:rPr lang="tr-TR" sz="2000" dirty="0" smtClean="0"/>
              <a:t> </a:t>
            </a:r>
            <a:r>
              <a:rPr lang="en-US" sz="2000" dirty="0" smtClean="0"/>
              <a:t>the </a:t>
            </a:r>
            <a:r>
              <a:rPr lang="en-US" sz="2000" dirty="0"/>
              <a:t>same </a:t>
            </a:r>
            <a:r>
              <a:rPr lang="en-US" sz="2000" dirty="0" err="1" smtClean="0"/>
              <a:t>shaf</a:t>
            </a:r>
            <a:r>
              <a:rPr lang="tr-TR" sz="2000" dirty="0" smtClean="0"/>
              <a:t>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Electrically isolated phases to prevent phase to </a:t>
            </a:r>
            <a:r>
              <a:rPr lang="en-US" sz="2000" dirty="0" smtClean="0"/>
              <a:t>phase</a:t>
            </a:r>
            <a:r>
              <a:rPr lang="tr-TR" sz="2000" dirty="0" smtClean="0"/>
              <a:t> </a:t>
            </a:r>
            <a:r>
              <a:rPr lang="en-US" sz="2000" dirty="0" smtClean="0"/>
              <a:t>short-circuit </a:t>
            </a:r>
            <a:r>
              <a:rPr lang="en-US" sz="2000" dirty="0"/>
              <a:t>and reduce inverter </a:t>
            </a:r>
            <a:r>
              <a:rPr lang="en-US" sz="2000" dirty="0" smtClean="0"/>
              <a:t>faults</a:t>
            </a:r>
            <a:endParaRPr lang="tr-TR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Magnetically uncoupled windings to avoid reduction </a:t>
            </a:r>
            <a:r>
              <a:rPr lang="en-US" sz="2000" dirty="0" smtClean="0"/>
              <a:t>of</a:t>
            </a:r>
            <a:r>
              <a:rPr lang="tr-TR" sz="2000" dirty="0" smtClean="0"/>
              <a:t> </a:t>
            </a:r>
            <a:r>
              <a:rPr lang="en-US" sz="2000" dirty="0" smtClean="0"/>
              <a:t>performance </a:t>
            </a:r>
            <a:r>
              <a:rPr lang="en-US" sz="2000" dirty="0"/>
              <a:t>in the case of a failure of the other </a:t>
            </a:r>
            <a:r>
              <a:rPr lang="en-US" sz="2000" dirty="0" smtClean="0"/>
              <a:t>phases</a:t>
            </a:r>
            <a:endParaRPr lang="tr-TR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Higher winding inductance to limit the winding </a:t>
            </a:r>
            <a:r>
              <a:rPr lang="en-US" sz="2000" dirty="0" err="1" smtClean="0"/>
              <a:t>sho</a:t>
            </a:r>
            <a:r>
              <a:rPr lang="tr-TR" sz="2000" dirty="0" smtClean="0"/>
              <a:t>rt-</a:t>
            </a:r>
            <a:r>
              <a:rPr lang="en-US" sz="2000" dirty="0" smtClean="0"/>
              <a:t>circuit</a:t>
            </a:r>
            <a:r>
              <a:rPr lang="tr-TR" sz="2000" dirty="0" smtClean="0"/>
              <a:t> </a:t>
            </a:r>
            <a:r>
              <a:rPr lang="en-US" sz="2000" dirty="0" smtClean="0"/>
              <a:t>current</a:t>
            </a:r>
            <a:endParaRPr lang="tr-TR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Physically isolated phases to prevent propagation of </a:t>
            </a:r>
            <a:r>
              <a:rPr lang="en-US" sz="2000" dirty="0" smtClean="0"/>
              <a:t>the</a:t>
            </a:r>
            <a:r>
              <a:rPr lang="tr-TR" sz="2000" dirty="0" smtClean="0"/>
              <a:t> </a:t>
            </a:r>
            <a:r>
              <a:rPr lang="en-US" sz="2000" dirty="0" smtClean="0"/>
              <a:t>fault </a:t>
            </a:r>
            <a:r>
              <a:rPr lang="en-US" sz="2000" dirty="0"/>
              <a:t>into the neighboring phases and to increase </a:t>
            </a:r>
            <a:r>
              <a:rPr lang="en-US" sz="2000" dirty="0" smtClean="0"/>
              <a:t>the</a:t>
            </a:r>
            <a:r>
              <a:rPr lang="tr-TR" sz="2000" dirty="0" smtClean="0"/>
              <a:t> </a:t>
            </a:r>
            <a:r>
              <a:rPr lang="en-US" sz="2000" dirty="0" smtClean="0"/>
              <a:t>thermal </a:t>
            </a:r>
            <a:r>
              <a:rPr lang="en-US" sz="2000" dirty="0"/>
              <a:t>isolation</a:t>
            </a:r>
            <a:endParaRPr lang="tr-TR" sz="2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tr-TR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Effective </a:t>
            </a:r>
            <a:r>
              <a:rPr lang="en-US" sz="2000" dirty="0" smtClean="0"/>
              <a:t>cooling</a:t>
            </a:r>
            <a:r>
              <a:rPr lang="tr-TR" sz="2000" dirty="0" smtClean="0"/>
              <a:t> is important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>
              <a:buFont typeface="Arial" panose="020B0604020202020204" pitchFamily="34" charset="0"/>
              <a:buChar char="•"/>
            </a:pPr>
            <a:endParaRPr lang="tr-TR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36</a:t>
            </a:fld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74638"/>
            <a:ext cx="10058400" cy="1143000"/>
          </a:xfrm>
        </p:spPr>
        <p:txBody>
          <a:bodyPr/>
          <a:lstStyle/>
          <a:p>
            <a:r>
              <a:rPr lang="tr-TR" dirty="0" smtClean="0"/>
              <a:t>Conclusion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9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800" dirty="0"/>
              <a:t>Operation of Fault Tolerant Machines With Winding </a:t>
            </a:r>
            <a:r>
              <a:rPr lang="en-US" sz="1800" dirty="0" smtClean="0"/>
              <a:t>Failures</a:t>
            </a:r>
            <a:r>
              <a:rPr lang="tr-TR" sz="1800" dirty="0" smtClean="0"/>
              <a:t>,</a:t>
            </a:r>
            <a:r>
              <a:rPr lang="en-US" sz="1800" dirty="0"/>
              <a:t> James A. </a:t>
            </a:r>
            <a:r>
              <a:rPr lang="en-US" sz="1800" dirty="0" err="1"/>
              <a:t>Haylock</a:t>
            </a:r>
            <a:r>
              <a:rPr lang="en-US" sz="1800" dirty="0"/>
              <a:t>, Barrie C. </a:t>
            </a:r>
            <a:r>
              <a:rPr lang="en-US" sz="1800" dirty="0" err="1"/>
              <a:t>Mecrow</a:t>
            </a:r>
            <a:r>
              <a:rPr lang="en-US" sz="1800" dirty="0"/>
              <a:t>, Alan G. Jack and David J. </a:t>
            </a:r>
            <a:r>
              <a:rPr lang="en-US" sz="1800" dirty="0" smtClean="0"/>
              <a:t>Atkinson</a:t>
            </a:r>
            <a:r>
              <a:rPr lang="tr-TR" sz="1800" dirty="0" smtClean="0"/>
              <a:t>,</a:t>
            </a:r>
            <a:r>
              <a:rPr lang="en-US" sz="1800" dirty="0"/>
              <a:t> IEEE Transactions on Energy Conversion, Vol. 14, No. 4, December </a:t>
            </a:r>
            <a:r>
              <a:rPr lang="en-US" sz="1800" dirty="0" smtClean="0"/>
              <a:t>1999</a:t>
            </a:r>
            <a:endParaRPr lang="tr-TR" sz="1800" dirty="0" smtClean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800" dirty="0"/>
              <a:t>Design and Analysis of a New Fault-Tolerant Permanent-Magnet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800" dirty="0"/>
              <a:t>Vernier Machine for Electric </a:t>
            </a:r>
            <a:r>
              <a:rPr lang="en-US" sz="1800" dirty="0" smtClean="0"/>
              <a:t>Vehicles</a:t>
            </a:r>
            <a:r>
              <a:rPr lang="tr-TR" sz="1800" dirty="0" smtClean="0"/>
              <a:t>,</a:t>
            </a:r>
            <a:r>
              <a:rPr lang="en-US" sz="1800" dirty="0"/>
              <a:t> </a:t>
            </a:r>
            <a:r>
              <a:rPr lang="en-US" sz="1800" dirty="0" err="1"/>
              <a:t>Guohai</a:t>
            </a:r>
            <a:r>
              <a:rPr lang="en-US" sz="1800" dirty="0"/>
              <a:t> Liu, </a:t>
            </a:r>
            <a:r>
              <a:rPr lang="en-US" sz="1800" dirty="0" err="1"/>
              <a:t>Junqin</a:t>
            </a:r>
            <a:r>
              <a:rPr lang="en-US" sz="1800" dirty="0"/>
              <a:t> Yang, </a:t>
            </a:r>
            <a:r>
              <a:rPr lang="en-US" sz="1800" dirty="0" err="1"/>
              <a:t>Wenxiang</a:t>
            </a:r>
            <a:r>
              <a:rPr lang="en-US" sz="1800" dirty="0"/>
              <a:t> Zhao, </a:t>
            </a:r>
            <a:r>
              <a:rPr lang="en-US" sz="1800" dirty="0" err="1"/>
              <a:t>Jinghua</a:t>
            </a:r>
            <a:r>
              <a:rPr lang="en-US" sz="1800" dirty="0"/>
              <a:t> </a:t>
            </a:r>
            <a:r>
              <a:rPr lang="en-US" sz="1800" dirty="0" err="1"/>
              <a:t>Ji</a:t>
            </a:r>
            <a:r>
              <a:rPr lang="en-US" sz="1800" dirty="0"/>
              <a:t>, Qian Chen, and </a:t>
            </a:r>
            <a:r>
              <a:rPr lang="en-US" sz="1800" dirty="0" err="1"/>
              <a:t>Wensheng</a:t>
            </a:r>
            <a:r>
              <a:rPr lang="en-US" sz="1800" dirty="0"/>
              <a:t> </a:t>
            </a:r>
            <a:r>
              <a:rPr lang="en-US" sz="1800" dirty="0" smtClean="0"/>
              <a:t>Gong</a:t>
            </a:r>
            <a:r>
              <a:rPr lang="tr-TR" sz="1800" dirty="0" smtClean="0"/>
              <a:t>,</a:t>
            </a:r>
            <a:r>
              <a:rPr lang="en-US" sz="1800" dirty="0"/>
              <a:t> IEEE TRANSACTIONS ON MAGNETICS, VOL. 48, NO. 11, NOVEMBER </a:t>
            </a:r>
            <a:r>
              <a:rPr lang="en-US" sz="1800" dirty="0" smtClean="0"/>
              <a:t>2012</a:t>
            </a:r>
            <a:endParaRPr lang="tr-TR" sz="1800" dirty="0" smtClean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800" dirty="0"/>
              <a:t>Fault Tolerant Electrical </a:t>
            </a:r>
            <a:r>
              <a:rPr lang="en-US" sz="1800" dirty="0" smtClean="0"/>
              <a:t>Machines</a:t>
            </a:r>
            <a:r>
              <a:rPr lang="tr-TR" sz="1800" dirty="0" smtClean="0"/>
              <a:t> </a:t>
            </a:r>
            <a:r>
              <a:rPr lang="en-US" sz="1800" dirty="0" smtClean="0"/>
              <a:t>State </a:t>
            </a:r>
            <a:r>
              <a:rPr lang="en-US" sz="1800" dirty="0"/>
              <a:t>of the Art and Future </a:t>
            </a:r>
            <a:r>
              <a:rPr lang="en-US" sz="1800" dirty="0" smtClean="0"/>
              <a:t>Directions</a:t>
            </a:r>
            <a:r>
              <a:rPr lang="tr-TR" sz="1800" dirty="0" smtClean="0"/>
              <a:t>,</a:t>
            </a:r>
            <a:r>
              <a:rPr lang="en-US" sz="1800" dirty="0"/>
              <a:t> </a:t>
            </a:r>
            <a:r>
              <a:rPr lang="en-US" sz="1800" dirty="0" err="1"/>
              <a:t>Mircea</a:t>
            </a:r>
            <a:r>
              <a:rPr lang="en-US" sz="1800" dirty="0"/>
              <a:t> RUBA and </a:t>
            </a:r>
            <a:r>
              <a:rPr lang="en-US" sz="1800" dirty="0" err="1"/>
              <a:t>Loránd</a:t>
            </a:r>
            <a:r>
              <a:rPr lang="en-US" sz="1800" dirty="0"/>
              <a:t> </a:t>
            </a:r>
            <a:r>
              <a:rPr lang="en-US" sz="1800" dirty="0" smtClean="0"/>
              <a:t>SZABÓ</a:t>
            </a:r>
            <a:endParaRPr lang="tr-TR" sz="1800" dirty="0" smtClean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800" dirty="0"/>
              <a:t>Fault-Tolerant PM Machines: A </a:t>
            </a:r>
            <a:r>
              <a:rPr lang="en-US" sz="1800" dirty="0" smtClean="0"/>
              <a:t>Review</a:t>
            </a:r>
            <a:r>
              <a:rPr lang="tr-TR" sz="1800" dirty="0" smtClean="0"/>
              <a:t> </a:t>
            </a:r>
            <a:r>
              <a:rPr lang="es-ES" sz="1800" dirty="0" err="1" smtClean="0"/>
              <a:t>Ayman</a:t>
            </a:r>
            <a:r>
              <a:rPr lang="es-ES" sz="1800" dirty="0" smtClean="0"/>
              <a:t> </a:t>
            </a:r>
            <a:r>
              <a:rPr lang="es-ES" sz="1800" dirty="0"/>
              <a:t>M. EL-</a:t>
            </a:r>
            <a:r>
              <a:rPr lang="es-ES" sz="1800" dirty="0" err="1"/>
              <a:t>Refaie</a:t>
            </a:r>
            <a:r>
              <a:rPr lang="es-ES" sz="1800" dirty="0"/>
              <a:t>, Senior </a:t>
            </a:r>
            <a:r>
              <a:rPr lang="es-ES" sz="1800" dirty="0" err="1"/>
              <a:t>Member</a:t>
            </a:r>
            <a:r>
              <a:rPr lang="es-ES" sz="1800" dirty="0"/>
              <a:t> </a:t>
            </a:r>
            <a:r>
              <a:rPr lang="es-ES" sz="1800" dirty="0" smtClean="0"/>
              <a:t>IEEE</a:t>
            </a:r>
            <a:endParaRPr lang="tr-TR" sz="1800" dirty="0" smtClean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800" dirty="0"/>
              <a:t>Fault Tolerant and Minimum Loss Control </a:t>
            </a:r>
            <a:r>
              <a:rPr lang="en-US" sz="1800" dirty="0" smtClean="0"/>
              <a:t>of</a:t>
            </a:r>
            <a:r>
              <a:rPr lang="tr-TR" sz="1800" dirty="0" smtClean="0"/>
              <a:t> </a:t>
            </a:r>
            <a:r>
              <a:rPr lang="en-US" sz="1800" dirty="0" smtClean="0"/>
              <a:t>Double-Star </a:t>
            </a:r>
            <a:r>
              <a:rPr lang="en-US" sz="1800" dirty="0"/>
              <a:t>Synchronous </a:t>
            </a:r>
            <a:r>
              <a:rPr lang="en-US" sz="1800" dirty="0" smtClean="0"/>
              <a:t>Machines</a:t>
            </a:r>
            <a:r>
              <a:rPr lang="tr-TR" sz="1800" dirty="0" smtClean="0"/>
              <a:t> </a:t>
            </a:r>
            <a:r>
              <a:rPr lang="en-US" sz="1800" dirty="0" smtClean="0"/>
              <a:t>Under </a:t>
            </a:r>
            <a:r>
              <a:rPr lang="en-US" sz="1800" dirty="0"/>
              <a:t>Open Phase </a:t>
            </a:r>
            <a:r>
              <a:rPr lang="en-US" sz="1800" dirty="0" smtClean="0"/>
              <a:t>Conditions</a:t>
            </a:r>
            <a:r>
              <a:rPr lang="tr-TR" sz="1800" dirty="0" smtClean="0"/>
              <a:t>,</a:t>
            </a:r>
            <a:r>
              <a:rPr lang="en-US" sz="1800" dirty="0"/>
              <a:t> Mohammad-Ali </a:t>
            </a:r>
            <a:r>
              <a:rPr lang="en-US" sz="1800" dirty="0" err="1"/>
              <a:t>Shamsi-Nejad</a:t>
            </a:r>
            <a:r>
              <a:rPr lang="en-US" sz="1800" dirty="0"/>
              <a:t>, </a:t>
            </a:r>
            <a:r>
              <a:rPr lang="en-US" sz="1800" dirty="0" err="1"/>
              <a:t>Babak</a:t>
            </a:r>
            <a:r>
              <a:rPr lang="en-US" sz="1800" dirty="0"/>
              <a:t> </a:t>
            </a:r>
            <a:r>
              <a:rPr lang="en-US" sz="1800" dirty="0" err="1"/>
              <a:t>Nahid-Mobarakeh</a:t>
            </a:r>
            <a:r>
              <a:rPr lang="en-US" sz="1800" dirty="0"/>
              <a:t>, </a:t>
            </a:r>
            <a:r>
              <a:rPr lang="en-US" sz="1800" i="1" dirty="0"/>
              <a:t>Member, </a:t>
            </a:r>
            <a:r>
              <a:rPr lang="en-US" sz="1800" i="1" dirty="0" smtClean="0"/>
              <a:t>IEEE</a:t>
            </a:r>
            <a:r>
              <a:rPr lang="en-US" sz="1800" dirty="0" smtClean="0"/>
              <a:t>,</a:t>
            </a:r>
            <a:r>
              <a:rPr lang="tr-TR" sz="1800" dirty="0" smtClean="0"/>
              <a:t> </a:t>
            </a:r>
            <a:r>
              <a:rPr lang="en-US" sz="1800" dirty="0" smtClean="0"/>
              <a:t>Serge </a:t>
            </a:r>
            <a:r>
              <a:rPr lang="en-US" sz="1800" dirty="0" err="1"/>
              <a:t>Pierfederici</a:t>
            </a:r>
            <a:r>
              <a:rPr lang="en-US" sz="1800" dirty="0"/>
              <a:t>, and </a:t>
            </a:r>
            <a:r>
              <a:rPr lang="en-US" sz="1800" dirty="0" err="1"/>
              <a:t>Farid</a:t>
            </a:r>
            <a:r>
              <a:rPr lang="en-US" sz="1800" dirty="0"/>
              <a:t> </a:t>
            </a:r>
            <a:r>
              <a:rPr lang="en-US" sz="1800" dirty="0" err="1" smtClean="0"/>
              <a:t>Meibody-Tabar</a:t>
            </a:r>
            <a:r>
              <a:rPr lang="tr-TR" sz="1800" dirty="0" smtClean="0"/>
              <a:t>,</a:t>
            </a:r>
            <a:r>
              <a:rPr lang="en-US" sz="1800" dirty="0"/>
              <a:t> IEEE TRANSACTIONS ON INDUSTRIAL ELECTRONICS, VOL. 55, NO. 5, MAY 2008</a:t>
            </a:r>
            <a:endParaRPr lang="tr-TR" sz="1800" dirty="0"/>
          </a:p>
          <a:p>
            <a:pPr>
              <a:buClrTx/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37</a:t>
            </a:fld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74638"/>
            <a:ext cx="10058400" cy="1143000"/>
          </a:xfrm>
        </p:spPr>
        <p:txBody>
          <a:bodyPr/>
          <a:lstStyle/>
          <a:p>
            <a:r>
              <a:rPr lang="tr-TR" dirty="0" smtClean="0"/>
              <a:t>References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4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800" dirty="0"/>
              <a:t>Optimal Torque Control of Fault-Tolerant </a:t>
            </a:r>
            <a:r>
              <a:rPr lang="en-US" sz="1800" dirty="0" smtClean="0"/>
              <a:t>Permanent</a:t>
            </a:r>
            <a:r>
              <a:rPr lang="tr-TR" sz="1800" dirty="0" smtClean="0"/>
              <a:t> </a:t>
            </a:r>
            <a:r>
              <a:rPr lang="en-US" sz="1800" dirty="0" smtClean="0"/>
              <a:t>Magnet </a:t>
            </a:r>
            <a:r>
              <a:rPr lang="en-US" sz="1800" dirty="0"/>
              <a:t>Brushless </a:t>
            </a:r>
            <a:r>
              <a:rPr lang="en-US" sz="1800" dirty="0" smtClean="0"/>
              <a:t>Machines</a:t>
            </a:r>
            <a:r>
              <a:rPr lang="tr-TR" sz="1800" dirty="0" smtClean="0"/>
              <a:t>,</a:t>
            </a:r>
            <a:r>
              <a:rPr lang="en-US" sz="1800" dirty="0"/>
              <a:t> </a:t>
            </a:r>
            <a:r>
              <a:rPr lang="en-US" sz="1800" dirty="0" err="1"/>
              <a:t>Jiabin</a:t>
            </a:r>
            <a:r>
              <a:rPr lang="en-US" sz="1800" dirty="0"/>
              <a:t> Wang</a:t>
            </a:r>
            <a:r>
              <a:rPr lang="en-US" sz="1800" i="1" dirty="0"/>
              <a:t>, Member, IEEE</a:t>
            </a:r>
            <a:r>
              <a:rPr lang="en-US" sz="1800" dirty="0"/>
              <a:t>, Kais </a:t>
            </a:r>
            <a:r>
              <a:rPr lang="en-US" sz="1800" dirty="0" err="1"/>
              <a:t>Atallah</a:t>
            </a:r>
            <a:r>
              <a:rPr lang="en-US" sz="1800" dirty="0"/>
              <a:t>, and David </a:t>
            </a:r>
            <a:r>
              <a:rPr lang="en-US" sz="1800" dirty="0" smtClean="0"/>
              <a:t>Howe</a:t>
            </a:r>
            <a:r>
              <a:rPr lang="tr-TR" sz="1800" dirty="0" smtClean="0"/>
              <a:t>,</a:t>
            </a:r>
            <a:r>
              <a:rPr lang="en-US" sz="1800" dirty="0"/>
              <a:t> IEEE TRANSACTIONS ON MAGNETICS, VOL. 39, NO. 5, SEPTEMBER </a:t>
            </a:r>
            <a:r>
              <a:rPr lang="en-US" sz="1800" dirty="0" smtClean="0"/>
              <a:t>2003</a:t>
            </a:r>
            <a:endParaRPr lang="tr-TR" sz="1800" dirty="0" smtClean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800" dirty="0"/>
              <a:t>Fault Tolerant In-Wheel Motor Topologies for </a:t>
            </a:r>
            <a:r>
              <a:rPr lang="en-US" sz="1800" dirty="0" smtClean="0"/>
              <a:t>High</a:t>
            </a:r>
            <a:r>
              <a:rPr lang="tr-TR" sz="1800" dirty="0" smtClean="0"/>
              <a:t> </a:t>
            </a:r>
            <a:r>
              <a:rPr lang="en-US" sz="1800" dirty="0" smtClean="0"/>
              <a:t>Performance </a:t>
            </a:r>
            <a:r>
              <a:rPr lang="en-US" sz="1800" dirty="0"/>
              <a:t>Electric </a:t>
            </a:r>
            <a:r>
              <a:rPr lang="en-US" sz="1800" dirty="0" smtClean="0"/>
              <a:t>Vehicles</a:t>
            </a:r>
            <a:r>
              <a:rPr lang="tr-TR" sz="1800" dirty="0" smtClean="0"/>
              <a:t>,</a:t>
            </a:r>
            <a:r>
              <a:rPr lang="en-US" sz="1800" dirty="0"/>
              <a:t> C.J. </a:t>
            </a:r>
            <a:r>
              <a:rPr lang="en-US" sz="1800" dirty="0" err="1"/>
              <a:t>Ifedi</a:t>
            </a:r>
            <a:r>
              <a:rPr lang="en-US" sz="1800" dirty="0"/>
              <a:t>, B.C. </a:t>
            </a:r>
            <a:r>
              <a:rPr lang="en-US" sz="1800" dirty="0" err="1"/>
              <a:t>Mecrow</a:t>
            </a:r>
            <a:r>
              <a:rPr lang="en-US" sz="1800" dirty="0"/>
              <a:t>, S.T.M. Brockway, G.S. Boast, G.J. Atkinson and D. </a:t>
            </a:r>
            <a:r>
              <a:rPr lang="en-US" sz="1800" dirty="0" err="1" smtClean="0"/>
              <a:t>Kostic-Perovic</a:t>
            </a:r>
            <a:r>
              <a:rPr lang="tr-TR" sz="1800" dirty="0" smtClean="0"/>
              <a:t>,2011 IEEE IEMDC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800" dirty="0"/>
              <a:t>Fault Tolerant Motor Drive System with Redundancy for Critical </a:t>
            </a:r>
            <a:r>
              <a:rPr lang="en-US" sz="1800" dirty="0" smtClean="0"/>
              <a:t>Applications</a:t>
            </a:r>
            <a:r>
              <a:rPr lang="tr-TR" sz="1800" dirty="0" smtClean="0"/>
              <a:t> </a:t>
            </a:r>
            <a:r>
              <a:rPr lang="en-US" sz="1800" dirty="0" smtClean="0"/>
              <a:t>N</a:t>
            </a:r>
            <a:r>
              <a:rPr lang="en-US" sz="1800" dirty="0"/>
              <a:t>. </a:t>
            </a:r>
            <a:r>
              <a:rPr lang="en-US" sz="1800" dirty="0" smtClean="0"/>
              <a:t>E</a:t>
            </a:r>
            <a:r>
              <a:rPr lang="tr-TR" sz="1800" dirty="0" smtClean="0"/>
              <a:t>rtu</a:t>
            </a:r>
            <a:r>
              <a:rPr lang="en-US" sz="1800" dirty="0" err="1" smtClean="0"/>
              <a:t>grul</a:t>
            </a:r>
            <a:r>
              <a:rPr lang="en-US" sz="1800" dirty="0" smtClean="0"/>
              <a:t>, </a:t>
            </a:r>
            <a:r>
              <a:rPr lang="en-US" sz="1800" dirty="0"/>
              <a:t>W. Soong, G. </a:t>
            </a:r>
            <a:r>
              <a:rPr lang="en-US" sz="1800" dirty="0" err="1"/>
              <a:t>Dostal</a:t>
            </a:r>
            <a:r>
              <a:rPr lang="en-US" sz="1800" dirty="0"/>
              <a:t> and D. </a:t>
            </a:r>
            <a:r>
              <a:rPr lang="en-US" sz="1800" dirty="0" smtClean="0"/>
              <a:t>Saxon</a:t>
            </a:r>
            <a:endParaRPr lang="tr-TR" sz="1800" dirty="0" smtClean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800" dirty="0"/>
              <a:t>Design and Experimental Validation for </a:t>
            </a:r>
            <a:r>
              <a:rPr lang="en-US" sz="1800" dirty="0" smtClean="0"/>
              <a:t>Direct-Drive</a:t>
            </a:r>
            <a:r>
              <a:rPr lang="tr-TR" sz="1800" dirty="0" smtClean="0"/>
              <a:t> </a:t>
            </a:r>
            <a:r>
              <a:rPr lang="en-US" sz="1800" dirty="0" smtClean="0"/>
              <a:t>Fault-Tolerant </a:t>
            </a:r>
            <a:r>
              <a:rPr lang="en-US" sz="1800" dirty="0"/>
              <a:t>Permanent-Magnet Vernier </a:t>
            </a:r>
            <a:r>
              <a:rPr lang="en-US" sz="1800" dirty="0" smtClean="0"/>
              <a:t>Machines</a:t>
            </a:r>
            <a:r>
              <a:rPr lang="tr-TR" sz="1800" dirty="0" smtClean="0"/>
              <a:t>,</a:t>
            </a:r>
            <a:r>
              <a:rPr lang="en-US" sz="1800" dirty="0"/>
              <a:t> </a:t>
            </a:r>
            <a:r>
              <a:rPr lang="en-US" sz="1800" dirty="0" err="1"/>
              <a:t>Guohai</a:t>
            </a:r>
            <a:r>
              <a:rPr lang="en-US" sz="1800" dirty="0"/>
              <a:t> Liu, </a:t>
            </a:r>
            <a:r>
              <a:rPr lang="en-US" sz="1800" dirty="0" err="1"/>
              <a:t>Junqin</a:t>
            </a:r>
            <a:r>
              <a:rPr lang="en-US" sz="1800" dirty="0"/>
              <a:t> </a:t>
            </a:r>
            <a:r>
              <a:rPr lang="en-US" sz="1800" dirty="0" err="1"/>
              <a:t>Yang,Ming</a:t>
            </a:r>
            <a:r>
              <a:rPr lang="en-US" sz="1800" dirty="0"/>
              <a:t> Chen, and Qian </a:t>
            </a:r>
            <a:r>
              <a:rPr lang="en-US" sz="1800" dirty="0" smtClean="0"/>
              <a:t>Chen</a:t>
            </a:r>
            <a:endParaRPr lang="tr-TR" sz="1800" dirty="0" smtClean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800" dirty="0" err="1"/>
              <a:t>Jahns</a:t>
            </a:r>
            <a:r>
              <a:rPr lang="en-US" sz="1800" dirty="0"/>
              <a:t>, T.M., "Improved Reliability in Solid State </a:t>
            </a:r>
            <a:r>
              <a:rPr lang="en-US" sz="1800" dirty="0" smtClean="0"/>
              <a:t>AC</a:t>
            </a:r>
            <a:r>
              <a:rPr lang="tr-TR" sz="1800" dirty="0" smtClean="0"/>
              <a:t> </a:t>
            </a:r>
            <a:r>
              <a:rPr lang="en-US" sz="1800" dirty="0" smtClean="0"/>
              <a:t>Drives </a:t>
            </a:r>
            <a:r>
              <a:rPr lang="en-US" sz="1800" dirty="0"/>
              <a:t>by Means of Multiple Independent Phase </a:t>
            </a:r>
            <a:r>
              <a:rPr lang="en-US" sz="1800" dirty="0" smtClean="0"/>
              <a:t>Drive</a:t>
            </a:r>
            <a:r>
              <a:rPr lang="tr-TR" sz="1800" dirty="0" smtClean="0"/>
              <a:t> </a:t>
            </a:r>
            <a:r>
              <a:rPr lang="en-US" sz="1800" dirty="0" smtClean="0"/>
              <a:t>Units</a:t>
            </a:r>
            <a:r>
              <a:rPr lang="en-US" sz="1800" dirty="0"/>
              <a:t>", IEEE Transactions on Industry Applications, </a:t>
            </a:r>
            <a:r>
              <a:rPr lang="en-US" sz="1800" dirty="0" smtClean="0"/>
              <a:t>Vo1.16,</a:t>
            </a:r>
            <a:r>
              <a:rPr lang="tr-TR" sz="1800" dirty="0" smtClean="0"/>
              <a:t> </a:t>
            </a:r>
            <a:r>
              <a:rPr lang="en-US" sz="1800" dirty="0" smtClean="0"/>
              <a:t>No.3</a:t>
            </a:r>
            <a:r>
              <a:rPr lang="en-US" sz="1800" dirty="0"/>
              <a:t>, May 1980, pp. 321-331</a:t>
            </a:r>
            <a:r>
              <a:rPr lang="en-US" sz="1800" dirty="0" smtClean="0"/>
              <a:t>.</a:t>
            </a:r>
            <a:endParaRPr lang="tr-TR" sz="1800" dirty="0" smtClean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800" dirty="0"/>
              <a:t>Salmon J.C. and Williams B.W., A </a:t>
            </a:r>
            <a:r>
              <a:rPr lang="en-US" sz="1800" dirty="0" smtClean="0"/>
              <a:t>Split-Wound</a:t>
            </a:r>
            <a:r>
              <a:rPr lang="tr-TR" sz="1800" dirty="0" smtClean="0"/>
              <a:t> </a:t>
            </a:r>
            <a:r>
              <a:rPr lang="en-US" sz="1800" dirty="0" smtClean="0"/>
              <a:t>Induction </a:t>
            </a:r>
            <a:r>
              <a:rPr lang="en-US" sz="1800" dirty="0"/>
              <a:t>Motor Design to Improve the Reliability of </a:t>
            </a:r>
            <a:r>
              <a:rPr lang="en-US" sz="1800" dirty="0" smtClean="0"/>
              <a:t>PWM</a:t>
            </a:r>
            <a:r>
              <a:rPr lang="tr-TR" sz="1800" dirty="0" smtClean="0"/>
              <a:t> </a:t>
            </a:r>
            <a:r>
              <a:rPr lang="en-US" sz="1800" dirty="0" smtClean="0"/>
              <a:t>Inverter </a:t>
            </a:r>
            <a:r>
              <a:rPr lang="en-US" sz="1800" dirty="0"/>
              <a:t>Drives", IEEE Transactions on </a:t>
            </a:r>
            <a:r>
              <a:rPr lang="en-US" sz="1800" dirty="0" smtClean="0"/>
              <a:t>Industry</a:t>
            </a:r>
            <a:r>
              <a:rPr lang="tr-TR" sz="1800" dirty="0" smtClean="0"/>
              <a:t> </a:t>
            </a:r>
            <a:r>
              <a:rPr lang="en-US" sz="1800" dirty="0" smtClean="0"/>
              <a:t>Applications</a:t>
            </a:r>
            <a:r>
              <a:rPr lang="en-US" sz="1800" dirty="0"/>
              <a:t>, Vo1.26, No.1, January/February 1980, </a:t>
            </a:r>
            <a:r>
              <a:rPr lang="en-US" sz="1800" dirty="0" smtClean="0"/>
              <a:t>pp.143-150.</a:t>
            </a:r>
            <a:r>
              <a:rPr lang="en-US" sz="1800" dirty="0"/>
              <a:t> </a:t>
            </a:r>
            <a:endParaRPr lang="tr-TR" sz="1800" dirty="0" smtClean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800" dirty="0" err="1" smtClean="0"/>
              <a:t>Mecrow</a:t>
            </a:r>
            <a:r>
              <a:rPr lang="en-US" sz="1800" dirty="0" smtClean="0"/>
              <a:t> </a:t>
            </a:r>
            <a:r>
              <a:rPr lang="en-US" sz="1800" dirty="0"/>
              <a:t>B.C., Jack A.G., </a:t>
            </a:r>
            <a:r>
              <a:rPr lang="en-US" sz="1800" dirty="0" err="1"/>
              <a:t>Haylock</a:t>
            </a:r>
            <a:r>
              <a:rPr lang="en-US" sz="1800" dirty="0"/>
              <a:t> J.A., and Coles J</a:t>
            </a:r>
            <a:r>
              <a:rPr lang="en-US" sz="1800" dirty="0" smtClean="0"/>
              <a:t>;</a:t>
            </a:r>
            <a:r>
              <a:rPr lang="fr-FR" sz="1800" dirty="0" smtClean="0"/>
              <a:t>"</a:t>
            </a:r>
            <a:r>
              <a:rPr lang="fr-FR" sz="1800" dirty="0" err="1"/>
              <a:t>Fault</a:t>
            </a:r>
            <a:r>
              <a:rPr lang="fr-FR" sz="1800" dirty="0"/>
              <a:t> </a:t>
            </a:r>
            <a:r>
              <a:rPr lang="fr-FR" sz="1800" dirty="0" err="1"/>
              <a:t>Tolerant</a:t>
            </a:r>
            <a:r>
              <a:rPr lang="fr-FR" sz="1800" dirty="0"/>
              <a:t> Permanent </a:t>
            </a:r>
            <a:r>
              <a:rPr lang="fr-FR" sz="1800" dirty="0" err="1"/>
              <a:t>Magnet</a:t>
            </a:r>
            <a:r>
              <a:rPr lang="fr-FR" sz="1800" dirty="0"/>
              <a:t> Machine Drives; </a:t>
            </a:r>
            <a:r>
              <a:rPr lang="fr-FR" sz="1800" dirty="0" smtClean="0"/>
              <a:t>IEE</a:t>
            </a:r>
            <a:r>
              <a:rPr lang="tr-TR" sz="1800" dirty="0" smtClean="0"/>
              <a:t> </a:t>
            </a:r>
            <a:r>
              <a:rPr lang="en-US" sz="1800" dirty="0" smtClean="0"/>
              <a:t>Proceedings</a:t>
            </a:r>
            <a:r>
              <a:rPr lang="en-US" sz="1800" dirty="0"/>
              <a:t>, Electric Power Applications; Volume </a:t>
            </a:r>
            <a:r>
              <a:rPr lang="en-US" sz="1800" dirty="0" smtClean="0"/>
              <a:t>143;Number </a:t>
            </a:r>
            <a:r>
              <a:rPr lang="en-US" sz="1800" dirty="0"/>
              <a:t>6; 1996,pp. 437441.</a:t>
            </a:r>
            <a:endParaRPr lang="tr-TR" sz="1800" dirty="0" smtClean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800" dirty="0"/>
              <a:t>Jack A.G, </a:t>
            </a:r>
            <a:r>
              <a:rPr lang="en-US" sz="1800" dirty="0" err="1"/>
              <a:t>Mecrow</a:t>
            </a:r>
            <a:r>
              <a:rPr lang="en-US" sz="1800" dirty="0"/>
              <a:t> B.C., AND </a:t>
            </a:r>
            <a:r>
              <a:rPr lang="en-US" sz="1800" dirty="0" err="1"/>
              <a:t>Haylock</a:t>
            </a:r>
            <a:r>
              <a:rPr lang="en-US" sz="1800" dirty="0"/>
              <a:t> J.A., " </a:t>
            </a:r>
            <a:r>
              <a:rPr lang="en-US" sz="1800" dirty="0" smtClean="0"/>
              <a:t>A</a:t>
            </a:r>
            <a:r>
              <a:rPr lang="tr-TR" sz="1800" dirty="0" smtClean="0"/>
              <a:t> </a:t>
            </a:r>
            <a:r>
              <a:rPr lang="en-US" sz="1800" dirty="0" smtClean="0"/>
              <a:t>Comparative </a:t>
            </a:r>
            <a:r>
              <a:rPr lang="en-US" sz="1800" dirty="0"/>
              <a:t>Study of Permanent Magnet and </a:t>
            </a:r>
            <a:r>
              <a:rPr lang="en-US" sz="1800" dirty="0" smtClean="0"/>
              <a:t>Switched</a:t>
            </a:r>
            <a:r>
              <a:rPr lang="tr-TR" sz="1800" dirty="0" smtClean="0"/>
              <a:t> </a:t>
            </a:r>
            <a:r>
              <a:rPr lang="en-US" sz="1800" dirty="0" smtClean="0"/>
              <a:t>Reluctance </a:t>
            </a:r>
            <a:r>
              <a:rPr lang="en-US" sz="1800" dirty="0"/>
              <a:t>Motors for High Performance fault </a:t>
            </a:r>
            <a:r>
              <a:rPr lang="en-US" sz="1800" dirty="0" smtClean="0"/>
              <a:t>Tolerant</a:t>
            </a:r>
            <a:r>
              <a:rPr lang="tr-TR" sz="1800" dirty="0" smtClean="0"/>
              <a:t> </a:t>
            </a:r>
            <a:r>
              <a:rPr lang="en-US" sz="1800" dirty="0" smtClean="0"/>
              <a:t>Applications</a:t>
            </a:r>
            <a:r>
              <a:rPr lang="en-US" sz="1800" dirty="0"/>
              <a:t>", IEEE, IAS</a:t>
            </a:r>
            <a:r>
              <a:rPr lang="en-US" sz="1800" b="1" dirty="0"/>
              <a:t> </a:t>
            </a:r>
            <a:r>
              <a:rPr lang="en-US" sz="1800" dirty="0"/>
              <a:t>Annual Meeting, 1995, pp. </a:t>
            </a:r>
            <a:r>
              <a:rPr lang="en-US" sz="1800" dirty="0" smtClean="0"/>
              <a:t>734-740</a:t>
            </a:r>
            <a:r>
              <a:rPr lang="en-US" sz="1800" dirty="0"/>
              <a:t>.</a:t>
            </a:r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38</a:t>
            </a:fld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74638"/>
            <a:ext cx="10058400" cy="1143000"/>
          </a:xfrm>
        </p:spPr>
        <p:txBody>
          <a:bodyPr/>
          <a:lstStyle/>
          <a:p>
            <a:r>
              <a:rPr lang="tr-TR" dirty="0" smtClean="0"/>
              <a:t>References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0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6896" y="1052704"/>
            <a:ext cx="10972800" cy="4652771"/>
          </a:xfrm>
        </p:spPr>
        <p:txBody>
          <a:bodyPr/>
          <a:lstStyle/>
          <a:p>
            <a:r>
              <a:rPr lang="tr-TR" b="1" u="sng" dirty="0" smtClean="0"/>
              <a:t>A safety critical system </a:t>
            </a:r>
            <a:r>
              <a:rPr lang="tr-TR" dirty="0" smtClean="0"/>
              <a:t>is the system whose failure may cause injury or death, which should </a:t>
            </a:r>
            <a:r>
              <a:rPr lang="tr-TR" b="1" dirty="0" smtClean="0">
                <a:solidFill>
                  <a:srgbClr val="FF0000"/>
                </a:solidFill>
              </a:rPr>
              <a:t>have the ability to respond </a:t>
            </a:r>
            <a:r>
              <a:rPr lang="tr-TR" dirty="0" smtClean="0"/>
              <a:t>to an unexpected hardware or software failure.</a:t>
            </a:r>
          </a:p>
          <a:p>
            <a:endParaRPr lang="tr-TR" dirty="0" smtClean="0"/>
          </a:p>
          <a:p>
            <a:r>
              <a:rPr lang="tr-TR" dirty="0" smtClean="0"/>
              <a:t>A system is </a:t>
            </a:r>
            <a:r>
              <a:rPr lang="tr-TR" b="1" u="sng" dirty="0" smtClean="0"/>
              <a:t>reliable</a:t>
            </a:r>
            <a:r>
              <a:rPr lang="tr-TR" dirty="0" smtClean="0"/>
              <a:t> when it is capable of operating without material error, fault or failure during a specified period in a specified environment.</a:t>
            </a:r>
          </a:p>
          <a:p>
            <a:endParaRPr lang="tr-TR" dirty="0"/>
          </a:p>
          <a:p>
            <a:r>
              <a:rPr lang="tr-TR" dirty="0" smtClean="0"/>
              <a:t>A system is </a:t>
            </a:r>
            <a:r>
              <a:rPr lang="tr-TR" b="1" u="sng" dirty="0" smtClean="0"/>
              <a:t>dependable</a:t>
            </a:r>
            <a:r>
              <a:rPr lang="tr-TR" dirty="0" smtClean="0"/>
              <a:t> if it is available, reliable, safe and secure.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4</a:t>
            </a:fld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428449"/>
          </a:xfrm>
        </p:spPr>
        <p:txBody>
          <a:bodyPr/>
          <a:lstStyle/>
          <a:p>
            <a:r>
              <a:rPr lang="tr-TR" dirty="0" smtClean="0"/>
              <a:t>Emerged for the first time in Information Technology.</a:t>
            </a:r>
          </a:p>
          <a:p>
            <a:endParaRPr lang="tr-TR" dirty="0"/>
          </a:p>
          <a:p>
            <a:r>
              <a:rPr lang="tr-TR" dirty="0" smtClean="0"/>
              <a:t>The </a:t>
            </a:r>
            <a:r>
              <a:rPr lang="en-US" dirty="0" err="1" smtClean="0"/>
              <a:t>necess</a:t>
            </a:r>
            <a:r>
              <a:rPr lang="tr-TR" dirty="0" smtClean="0"/>
              <a:t>ity</a:t>
            </a:r>
            <a:r>
              <a:rPr lang="en-US" dirty="0" smtClean="0"/>
              <a:t> </a:t>
            </a:r>
            <a:r>
              <a:rPr lang="tr-TR" dirty="0" smtClean="0"/>
              <a:t>of </a:t>
            </a:r>
            <a:r>
              <a:rPr lang="en-US" dirty="0" err="1" smtClean="0"/>
              <a:t>operat</a:t>
            </a:r>
            <a:r>
              <a:rPr lang="tr-TR" dirty="0" smtClean="0"/>
              <a:t>ing a system</a:t>
            </a:r>
            <a:r>
              <a:rPr lang="en-US" dirty="0" smtClean="0"/>
              <a:t> </a:t>
            </a:r>
            <a:r>
              <a:rPr lang="en-US" dirty="0"/>
              <a:t>in degraded </a:t>
            </a:r>
            <a:r>
              <a:rPr lang="en-US" dirty="0" smtClean="0"/>
              <a:t>mode</a:t>
            </a:r>
            <a:r>
              <a:rPr lang="tr-TR" dirty="0" smtClean="0"/>
              <a:t> </a:t>
            </a:r>
            <a:r>
              <a:rPr lang="en-US" dirty="0" smtClean="0"/>
              <a:t>under </a:t>
            </a:r>
            <a:r>
              <a:rPr lang="en-US" dirty="0"/>
              <a:t>the presence of almost any </a:t>
            </a:r>
            <a:r>
              <a:rPr lang="en-US" dirty="0" smtClean="0"/>
              <a:t>fault</a:t>
            </a:r>
            <a:r>
              <a:rPr lang="tr-TR" dirty="0" smtClean="0"/>
              <a:t>.</a:t>
            </a:r>
          </a:p>
          <a:p>
            <a:r>
              <a:rPr lang="tr-TR" dirty="0" smtClean="0"/>
              <a:t>First Fault Tolerant Drives in early 1990s.</a:t>
            </a:r>
          </a:p>
          <a:p>
            <a:pPr lvl="1"/>
            <a:r>
              <a:rPr lang="en-US" sz="2400" dirty="0" err="1" smtClean="0"/>
              <a:t>Jahns</a:t>
            </a:r>
            <a:r>
              <a:rPr lang="en-US" sz="2400" dirty="0"/>
              <a:t>, T.M., </a:t>
            </a:r>
            <a:r>
              <a:rPr lang="en-US" sz="2400" dirty="0" smtClean="0"/>
              <a:t>No.3</a:t>
            </a:r>
            <a:r>
              <a:rPr lang="en-US" sz="2400" dirty="0"/>
              <a:t>, May </a:t>
            </a:r>
            <a:r>
              <a:rPr lang="en-US" sz="2400" dirty="0" smtClean="0"/>
              <a:t>1980</a:t>
            </a:r>
            <a:endParaRPr lang="tr-TR" sz="2400" dirty="0" smtClean="0"/>
          </a:p>
          <a:p>
            <a:pPr lvl="1"/>
            <a:r>
              <a:rPr lang="en-US" dirty="0" smtClean="0"/>
              <a:t>Salmon J.C. and Williams B.W</a:t>
            </a:r>
            <a:r>
              <a:rPr lang="tr-TR" dirty="0"/>
              <a:t>., January/February </a:t>
            </a:r>
            <a:r>
              <a:rPr lang="tr-TR" dirty="0" smtClean="0"/>
              <a:t>1980</a:t>
            </a:r>
          </a:p>
          <a:p>
            <a:pPr lvl="1"/>
            <a:r>
              <a:rPr lang="en-US" dirty="0"/>
              <a:t>Jack A.G, </a:t>
            </a:r>
            <a:r>
              <a:rPr lang="en-US" dirty="0" err="1"/>
              <a:t>Mecrow</a:t>
            </a:r>
            <a:r>
              <a:rPr lang="en-US" dirty="0"/>
              <a:t> B.C., AND </a:t>
            </a:r>
            <a:r>
              <a:rPr lang="en-US" dirty="0" err="1"/>
              <a:t>Haylock</a:t>
            </a:r>
            <a:r>
              <a:rPr lang="en-US" dirty="0"/>
              <a:t> J.A</a:t>
            </a:r>
            <a:r>
              <a:rPr lang="en-US" dirty="0" smtClean="0"/>
              <a:t>.,</a:t>
            </a:r>
            <a:r>
              <a:rPr lang="tr-TR" dirty="0"/>
              <a:t> 1995</a:t>
            </a:r>
            <a:endParaRPr lang="tr-TR" dirty="0" smtClean="0"/>
          </a:p>
          <a:p>
            <a:pPr lvl="1"/>
            <a:r>
              <a:rPr lang="en-US" dirty="0" err="1"/>
              <a:t>Mecrow</a:t>
            </a:r>
            <a:r>
              <a:rPr lang="en-US" dirty="0"/>
              <a:t> B.C., Jack A.G., </a:t>
            </a:r>
            <a:r>
              <a:rPr lang="en-US" dirty="0" err="1"/>
              <a:t>Haylock</a:t>
            </a:r>
            <a:r>
              <a:rPr lang="en-US" dirty="0"/>
              <a:t> J.A., and Coles </a:t>
            </a:r>
            <a:r>
              <a:rPr lang="en-US" dirty="0" smtClean="0"/>
              <a:t>J</a:t>
            </a:r>
            <a:r>
              <a:rPr lang="tr-TR" dirty="0" smtClean="0"/>
              <a:t>, </a:t>
            </a:r>
            <a:r>
              <a:rPr lang="en-US" dirty="0"/>
              <a:t>1996</a:t>
            </a:r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5</a:t>
            </a:fld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74638"/>
            <a:ext cx="10058400" cy="1143000"/>
          </a:xfrm>
        </p:spPr>
        <p:txBody>
          <a:bodyPr/>
          <a:lstStyle/>
          <a:p>
            <a:r>
              <a:rPr lang="tr-TR" dirty="0" smtClean="0"/>
              <a:t>History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329"/>
            <a:ext cx="5819775" cy="4525963"/>
          </a:xfrm>
        </p:spPr>
        <p:txBody>
          <a:bodyPr/>
          <a:lstStyle/>
          <a:p>
            <a:r>
              <a:rPr lang="tr-TR" dirty="0" smtClean="0"/>
              <a:t>Aerospace</a:t>
            </a:r>
          </a:p>
          <a:p>
            <a:r>
              <a:rPr lang="tr-TR" dirty="0" smtClean="0"/>
              <a:t>Military Applications</a:t>
            </a:r>
          </a:p>
          <a:p>
            <a:r>
              <a:rPr lang="tr-TR" dirty="0" smtClean="0"/>
              <a:t>Medical</a:t>
            </a:r>
          </a:p>
          <a:p>
            <a:r>
              <a:rPr lang="tr-TR" dirty="0" smtClean="0"/>
              <a:t>Nuclear Power Plants</a:t>
            </a:r>
          </a:p>
          <a:p>
            <a:r>
              <a:rPr lang="tr-TR" dirty="0" smtClean="0"/>
              <a:t>Transportation</a:t>
            </a:r>
          </a:p>
          <a:p>
            <a:r>
              <a:rPr lang="tr-TR" dirty="0" smtClean="0"/>
              <a:t>Electric Vehicle Propulsion</a:t>
            </a:r>
          </a:p>
          <a:p>
            <a:r>
              <a:rPr lang="tr-TR" dirty="0" smtClean="0"/>
              <a:t>The Wind Power Generation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6</a:t>
            </a:fld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74638"/>
            <a:ext cx="9875520" cy="1143000"/>
          </a:xfrm>
        </p:spPr>
        <p:txBody>
          <a:bodyPr/>
          <a:lstStyle/>
          <a:p>
            <a:r>
              <a:rPr lang="tr-TR" dirty="0" smtClean="0"/>
              <a:t>Application Areas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5" y="1417638"/>
            <a:ext cx="4676775" cy="241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2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7</a:t>
            </a:fld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013466197"/>
              </p:ext>
            </p:extLst>
          </p:nvPr>
        </p:nvGraphicFramePr>
        <p:xfrm>
          <a:off x="527935" y="577970"/>
          <a:ext cx="10920097" cy="4390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7510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1465730"/>
            <a:ext cx="10972800" cy="4525963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Winding </a:t>
            </a:r>
            <a:r>
              <a:rPr lang="en-US" dirty="0" smtClean="0"/>
              <a:t>open-circuit</a:t>
            </a:r>
            <a:endParaRPr lang="tr-TR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Winding </a:t>
            </a:r>
            <a:r>
              <a:rPr lang="en-US" dirty="0" smtClean="0"/>
              <a:t>short</a:t>
            </a:r>
            <a:r>
              <a:rPr lang="tr-TR" dirty="0" smtClean="0"/>
              <a:t>-ci</a:t>
            </a:r>
            <a:r>
              <a:rPr lang="en-US" dirty="0" err="1" smtClean="0"/>
              <a:t>rcuit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sz="2000" dirty="0"/>
              <a:t>partial turn to </a:t>
            </a:r>
            <a:r>
              <a:rPr lang="tr-TR" sz="2000" dirty="0" smtClean="0"/>
              <a:t>turn</a:t>
            </a:r>
            <a:r>
              <a:rPr lang="en-US" sz="2000" dirty="0" smtClean="0"/>
              <a:t> </a:t>
            </a:r>
            <a:r>
              <a:rPr lang="en-US" sz="2000" dirty="0"/>
              <a:t>or </a:t>
            </a:r>
            <a:r>
              <a:rPr lang="tr-TR" sz="2000" dirty="0" smtClean="0"/>
              <a:t>com</a:t>
            </a:r>
            <a:r>
              <a:rPr lang="en-US" sz="2000" dirty="0" err="1" smtClean="0"/>
              <a:t>plete</a:t>
            </a:r>
            <a:r>
              <a:rPr lang="en-US" dirty="0" smtClean="0"/>
              <a:t>)</a:t>
            </a:r>
            <a:endParaRPr lang="tr-TR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Inverter switch </a:t>
            </a:r>
            <a:r>
              <a:rPr lang="en-US" dirty="0" smtClean="0"/>
              <a:t>open-circuit</a:t>
            </a:r>
            <a:r>
              <a:rPr lang="tr-TR" dirty="0" smtClean="0"/>
              <a:t> (</a:t>
            </a:r>
            <a:r>
              <a:rPr lang="tr-TR" sz="2000" dirty="0" smtClean="0"/>
              <a:t>similar </a:t>
            </a:r>
            <a:r>
              <a:rPr lang="en-US" sz="2000" dirty="0" smtClean="0"/>
              <a:t>to winding</a:t>
            </a:r>
            <a:r>
              <a:rPr lang="tr-TR" sz="2000" dirty="0" smtClean="0"/>
              <a:t> </a:t>
            </a:r>
            <a:r>
              <a:rPr lang="en-US" sz="2000" dirty="0" smtClean="0"/>
              <a:t>terminal open-circuit</a:t>
            </a:r>
            <a:r>
              <a:rPr lang="tr-TR" dirty="0" smtClean="0"/>
              <a:t>)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Inverter switch short-circuit (</a:t>
            </a:r>
            <a:r>
              <a:rPr lang="en-US" sz="2000" dirty="0" smtClean="0"/>
              <a:t>analogous </a:t>
            </a:r>
            <a:r>
              <a:rPr lang="en-US" sz="2000" dirty="0"/>
              <a:t>to </a:t>
            </a:r>
            <a:r>
              <a:rPr lang="en-US" sz="2000" dirty="0" smtClean="0"/>
              <a:t>winding</a:t>
            </a:r>
            <a:r>
              <a:rPr lang="tr-TR" sz="2000" dirty="0" smtClean="0"/>
              <a:t> </a:t>
            </a:r>
            <a:r>
              <a:rPr lang="en-US" sz="2000" dirty="0" smtClean="0"/>
              <a:t>terminal </a:t>
            </a:r>
            <a:r>
              <a:rPr lang="en-US" sz="2000" dirty="0"/>
              <a:t>short-circuit</a:t>
            </a:r>
            <a:r>
              <a:rPr lang="en-US" dirty="0" smtClean="0"/>
              <a:t>)</a:t>
            </a:r>
            <a:endParaRPr lang="tr-TR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Power </a:t>
            </a:r>
            <a:r>
              <a:rPr lang="tr-TR" dirty="0" smtClean="0"/>
              <a:t>device failure </a:t>
            </a:r>
            <a:r>
              <a:rPr lang="tr-TR" sz="2000" dirty="0" smtClean="0"/>
              <a:t>(either open or short-circuit)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tr-TR" dirty="0" smtClean="0"/>
              <a:t>DC bus open or short-circuit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Controller failure</a:t>
            </a:r>
            <a:endParaRPr lang="tr-TR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tr-TR" dirty="0" smtClean="0"/>
              <a:t>Mechanical bearing failure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tr-TR" dirty="0" smtClean="0"/>
              <a:t>Insulation failure</a:t>
            </a:r>
          </a:p>
          <a:p>
            <a:endParaRPr lang="tr-TR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8</a:t>
            </a:fld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73192" y="274638"/>
            <a:ext cx="9911751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tr-TR" dirty="0" smtClean="0"/>
              <a:t>Fault Types in The Drive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2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Main idea is;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9860"/>
            <a:ext cx="2560320" cy="365760"/>
          </a:xfrm>
        </p:spPr>
        <p:txBody>
          <a:bodyPr/>
          <a:lstStyle/>
          <a:p>
            <a:r>
              <a:rPr lang="tr-TR" sz="1100" dirty="0" smtClean="0">
                <a:solidFill>
                  <a:schemeClr val="bg1"/>
                </a:solidFill>
              </a:rPr>
              <a:t>6/5/2015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200" smtClean="0"/>
              <a:t>9</a:t>
            </a:fld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74638"/>
            <a:ext cx="10058400" cy="1143000"/>
          </a:xfrm>
        </p:spPr>
        <p:txBody>
          <a:bodyPr/>
          <a:lstStyle/>
          <a:p>
            <a:r>
              <a:rPr lang="tr-TR" dirty="0" smtClean="0"/>
              <a:t>Fault Tolerant Approaches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" cy="919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0"/>
            <a:ext cx="1036320" cy="9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1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AC80F44-36A8-4895-98EE-C283BBD25943}" vid="{5680783D-957C-4FA3-B61C-E1CC8A3ED3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274</TotalTime>
  <Words>1639</Words>
  <Application>Microsoft Office PowerPoint</Application>
  <PresentationFormat>Widescreen</PresentationFormat>
  <Paragraphs>310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Lucida Sans Unicode</vt:lpstr>
      <vt:lpstr>Rockwell</vt:lpstr>
      <vt:lpstr>TimesNewRomanPSMT</vt:lpstr>
      <vt:lpstr>Verdana</vt:lpstr>
      <vt:lpstr>Wingdings</vt:lpstr>
      <vt:lpstr>Wingdings 2</vt:lpstr>
      <vt:lpstr>Wingdings 3</vt:lpstr>
      <vt:lpstr>Theme1</vt:lpstr>
      <vt:lpstr>EE 564   Design of Electrical Machines</vt:lpstr>
      <vt:lpstr>Outline</vt:lpstr>
      <vt:lpstr>What is Fault-Tolerant ?</vt:lpstr>
      <vt:lpstr>PowerPoint Presentation</vt:lpstr>
      <vt:lpstr>History</vt:lpstr>
      <vt:lpstr>Application Areas</vt:lpstr>
      <vt:lpstr>PowerPoint Presentation</vt:lpstr>
      <vt:lpstr>Fault Types in The Drive</vt:lpstr>
      <vt:lpstr>Fault Tolerant Approaches</vt:lpstr>
      <vt:lpstr>Fault Tolerant Approaches</vt:lpstr>
      <vt:lpstr>Fault Tolerant Approaches</vt:lpstr>
      <vt:lpstr>Geometry Approach</vt:lpstr>
      <vt:lpstr>Geometry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Winding Approach</vt:lpstr>
      <vt:lpstr>Winding Approach</vt:lpstr>
      <vt:lpstr>For Motor Drive System</vt:lpstr>
      <vt:lpstr>For Motor Drive System</vt:lpstr>
      <vt:lpstr>For Motor Drive System</vt:lpstr>
      <vt:lpstr>For Motor Drive System</vt:lpstr>
      <vt:lpstr>For Motor Drive System</vt:lpstr>
      <vt:lpstr>For Motor Drive System</vt:lpstr>
      <vt:lpstr>For Motor Drive System</vt:lpstr>
      <vt:lpstr>For Motor Drive System</vt:lpstr>
      <vt:lpstr>For Motor Drive System</vt:lpstr>
      <vt:lpstr>Thermal Protection</vt:lpstr>
      <vt:lpstr>Thermal Protection</vt:lpstr>
      <vt:lpstr>Thermal Protection</vt:lpstr>
      <vt:lpstr>Thermal Protection</vt:lpstr>
      <vt:lpstr>Conclusion</vt:lpstr>
      <vt:lpstr>Conclusion</vt:lpstr>
      <vt:lpstr>References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564   Design of Electrical Machines</dc:title>
  <dc:creator>Bacchustaf</dc:creator>
  <cp:lastModifiedBy>Bacchustaf</cp:lastModifiedBy>
  <cp:revision>26</cp:revision>
  <dcterms:created xsi:type="dcterms:W3CDTF">2015-05-05T19:02:25Z</dcterms:created>
  <dcterms:modified xsi:type="dcterms:W3CDTF">2015-05-05T23:38:51Z</dcterms:modified>
</cp:coreProperties>
</file>